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mp4"/>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1"/>
  </p:sldMasterIdLst>
  <p:notesMasterIdLst>
    <p:notesMasterId r:id="rId24"/>
  </p:notesMasterIdLst>
  <p:sldIdLst>
    <p:sldId id="297" r:id="rId2"/>
    <p:sldId id="304" r:id="rId3"/>
    <p:sldId id="274" r:id="rId4"/>
    <p:sldId id="298" r:id="rId5"/>
    <p:sldId id="293" r:id="rId6"/>
    <p:sldId id="261" r:id="rId7"/>
    <p:sldId id="308" r:id="rId8"/>
    <p:sldId id="320" r:id="rId9"/>
    <p:sldId id="321" r:id="rId10"/>
    <p:sldId id="309" r:id="rId11"/>
    <p:sldId id="262" r:id="rId12"/>
    <p:sldId id="266" r:id="rId13"/>
    <p:sldId id="312" r:id="rId14"/>
    <p:sldId id="322" r:id="rId15"/>
    <p:sldId id="313" r:id="rId16"/>
    <p:sldId id="314" r:id="rId17"/>
    <p:sldId id="281" r:id="rId18"/>
    <p:sldId id="317" r:id="rId19"/>
    <p:sldId id="270" r:id="rId20"/>
    <p:sldId id="272" r:id="rId21"/>
    <p:sldId id="302" r:id="rId22"/>
    <p:sldId id="299"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DDFF"/>
    <a:srgbClr val="00B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2"/>
    <p:restoredTop sz="91582"/>
  </p:normalViewPr>
  <p:slideViewPr>
    <p:cSldViewPr snapToGrid="0" snapToObjects="1">
      <p:cViewPr varScale="1">
        <p:scale>
          <a:sx n="93" d="100"/>
          <a:sy n="93" d="100"/>
        </p:scale>
        <p:origin x="912" y="200"/>
      </p:cViewPr>
      <p:guideLst>
        <p:guide orient="horz" pos="2160"/>
        <p:guide pos="2880"/>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A763B2-4D15-8048-81CB-29FE13840B9F}" type="datetimeFigureOut">
              <a:rPr lang="en-US" smtClean="0"/>
              <a:t>9/27/18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3013B-13EC-9F47-9769-AC6BF8B64DDF}" type="slidenum">
              <a:rPr lang="en-US" smtClean="0"/>
              <a:t>‹#›</a:t>
            </a:fld>
            <a:endParaRPr lang="en-US"/>
          </a:p>
        </p:txBody>
      </p:sp>
    </p:spTree>
    <p:extLst>
      <p:ext uri="{BB962C8B-B14F-4D97-AF65-F5344CB8AC3E}">
        <p14:creationId xmlns:p14="http://schemas.microsoft.com/office/powerpoint/2010/main" val="30557630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403BA4-887D-064D-9939-8F00F636A01D}" type="slidenum">
              <a:rPr lang="en-US" sz="1200"/>
              <a:pPr eaLnBrk="1" hangingPunct="1"/>
              <a:t>6</a:t>
            </a:fld>
            <a:endParaRPr lang="en-US"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71271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1EBE54-44B7-5C40-A270-B00741336499}" type="slidenum">
              <a:rPr lang="en-US" sz="1200"/>
              <a:pPr eaLnBrk="1" hangingPunct="1"/>
              <a:t>11</a:t>
            </a:fld>
            <a:endParaRPr lang="en-US" sz="120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5374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83013B-13EC-9F47-9769-AC6BF8B64DDF}" type="slidenum">
              <a:rPr lang="en-US" smtClean="0"/>
              <a:t>13</a:t>
            </a:fld>
            <a:endParaRPr lang="en-US"/>
          </a:p>
        </p:txBody>
      </p:sp>
    </p:spTree>
    <p:extLst>
      <p:ext uri="{BB962C8B-B14F-4D97-AF65-F5344CB8AC3E}">
        <p14:creationId xmlns:p14="http://schemas.microsoft.com/office/powerpoint/2010/main" val="93711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4D4EC0B-999B-944E-B6CC-5F672C6AAA0B}"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B47FD-10D7-4548-87A5-D6B779B59519}"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4D4EC0B-999B-944E-B6CC-5F672C6AAA0B}"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B47FD-10D7-4548-87A5-D6B779B59519}"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4D4EC0B-999B-944E-B6CC-5F672C6AAA0B}"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B47FD-10D7-4548-87A5-D6B779B59519}"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smtClean="0"/>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4D4EC0B-999B-944E-B6CC-5F672C6AAA0B}"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B47FD-10D7-4548-87A5-D6B779B59519}"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4D4EC0B-999B-944E-B6CC-5F672C6AAA0B}"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text styles</a:t>
            </a:r>
          </a:p>
        </p:txBody>
      </p:sp>
      <p:sp>
        <p:nvSpPr>
          <p:cNvPr id="5" name="Date Placeholder 4"/>
          <p:cNvSpPr>
            <a:spLocks noGrp="1"/>
          </p:cNvSpPr>
          <p:nvPr>
            <p:ph type="dt" sz="half" idx="10"/>
          </p:nvPr>
        </p:nvSpPr>
        <p:spPr/>
        <p:txBody>
          <a:bodyPr/>
          <a:lstStyle/>
          <a:p>
            <a:fld id="{44D4EC0B-999B-944E-B6CC-5F672C6AAA0B}"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B47FD-10D7-4548-87A5-D6B779B59519}"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smtClean="0"/>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4D4EC0B-999B-944E-B6CC-5F672C6AAA0B}"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B47FD-10D7-4548-87A5-D6B779B59519}"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4D4EC0B-999B-944E-B6CC-5F672C6AAA0B}"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B47FD-10D7-4548-87A5-D6B779B59519}"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CBED4A6-2E50-4C4A-9B5C-5E8931501B73}" type="slidenum">
              <a:rPr lang="en-US"/>
              <a:pPr>
                <a:defRPr/>
              </a:pPr>
              <a:t>‹#›</a:t>
            </a:fld>
            <a:endParaRPr lang="en-US"/>
          </a:p>
        </p:txBody>
      </p:sp>
    </p:spTree>
    <p:extLst>
      <p:ext uri="{BB962C8B-B14F-4D97-AF65-F5344CB8AC3E}">
        <p14:creationId xmlns:p14="http://schemas.microsoft.com/office/powerpoint/2010/main" val="1299172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87994E-8607-C745-AEF5-20A8F988305E}" type="slidenum">
              <a:rPr lang="en-US"/>
              <a:pPr>
                <a:defRPr/>
              </a:pPr>
              <a:t>‹#›</a:t>
            </a:fld>
            <a:endParaRPr lang="en-US"/>
          </a:p>
        </p:txBody>
      </p:sp>
    </p:spTree>
    <p:extLst>
      <p:ext uri="{BB962C8B-B14F-4D97-AF65-F5344CB8AC3E}">
        <p14:creationId xmlns:p14="http://schemas.microsoft.com/office/powerpoint/2010/main" val="269409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4D4EC0B-999B-944E-B6CC-5F672C6AAA0B}"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B47FD-10D7-4548-87A5-D6B779B59519}"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44D4EC0B-999B-944E-B6CC-5F672C6AAA0B}"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B47FD-10D7-4548-87A5-D6B779B59519}"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D4EC0B-999B-944E-B6CC-5F672C6AAA0B}" type="datetimeFigureOut">
              <a:rPr lang="en-US" smtClean="0"/>
              <a:t>9/27/18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B47FD-10D7-4548-87A5-D6B779B59519}"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4D4EC0B-999B-944E-B6CC-5F672C6AAA0B}"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B47FD-10D7-4548-87A5-D6B779B59519}"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44D4EC0B-999B-944E-B6CC-5F672C6AAA0B}" type="datetimeFigureOut">
              <a:rPr lang="en-US" smtClean="0"/>
              <a:t>9/27/18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4B47FD-10D7-4548-87A5-D6B779B59519}"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4D4EC0B-999B-944E-B6CC-5F672C6AAA0B}" type="datetimeFigureOut">
              <a:rPr lang="en-US" smtClean="0"/>
              <a:t>9/27/18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4B47FD-10D7-4548-87A5-D6B779B5951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4EC0B-999B-944E-B6CC-5F672C6AAA0B}" type="datetimeFigureOut">
              <a:rPr lang="en-US" smtClean="0"/>
              <a:t>9/27/18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B47FD-10D7-4548-87A5-D6B779B5951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4EC0B-999B-944E-B6CC-5F672C6AAA0B}" type="datetimeFigureOut">
              <a:rPr lang="en-US" smtClean="0"/>
              <a:t>9/27/18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B47FD-10D7-4548-87A5-D6B779B59519}"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20"/>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44D4EC0B-999B-944E-B6CC-5F672C6AAA0B}" type="datetimeFigureOut">
              <a:rPr lang="en-US" smtClean="0"/>
              <a:t>9/27/18</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CD4B47FD-10D7-4548-87A5-D6B779B5951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1" r:id="rId17"/>
    <p:sldLayoutId id="2147483722" r:id="rId18"/>
  </p:sldLayoutIdLst>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27.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0000"/>
            <a:extLst>
              <a:ext uri="{BEBA8EAE-BF5A-486C-A8C5-ECC9F3942E4B}">
                <a14:imgProps xmlns:a14="http://schemas.microsoft.com/office/drawing/2010/main">
                  <a14:imgLayer r:embed="rId3">
                    <a14:imgEffect>
                      <a14:backgroundRemoval t="9195" b="92529" l="2414" r="97586">
                        <a14:foregroundMark x1="26207" y1="57471" x2="26207" y2="57471"/>
                        <a14:foregroundMark x1="25172" y1="67816" x2="25172" y2="67816"/>
                        <a14:foregroundMark x1="32414" y1="77011" x2="32414" y2="77011"/>
                        <a14:foregroundMark x1="26552" y1="74713" x2="26552" y2="74713"/>
                        <a14:foregroundMark x1="26552" y1="74713" x2="26552" y2="74713"/>
                        <a14:foregroundMark x1="14828" y1="74713" x2="14828" y2="74713"/>
                        <a14:foregroundMark x1="14138" y1="64368" x2="14138" y2="64368"/>
                        <a14:foregroundMark x1="13793" y1="58621" x2="13793" y2="58621"/>
                        <a14:foregroundMark x1="13793" y1="58621" x2="13793" y2="58621"/>
                        <a14:foregroundMark x1="82069" y1="78161" x2="82069" y2="78161"/>
                        <a14:foregroundMark x1="82069" y1="78161" x2="82069" y2="78161"/>
                        <a14:foregroundMark x1="7586" y1="51724" x2="7586" y2="51724"/>
                        <a14:foregroundMark x1="7586" y1="51724" x2="7586" y2="51724"/>
                      </a14:backgroundRemoval>
                    </a14:imgEffect>
                  </a14:imgLayer>
                </a14:imgProps>
              </a:ext>
            </a:extLst>
          </a:blip>
          <a:stretch>
            <a:fillRect/>
          </a:stretch>
        </p:blipFill>
        <p:spPr>
          <a:xfrm>
            <a:off x="-91589" y="732606"/>
            <a:ext cx="9062600" cy="5437560"/>
          </a:xfrm>
          <a:prstGeom prst="rect">
            <a:avLst/>
          </a:prstGeom>
        </p:spPr>
      </p:pic>
      <p:sp>
        <p:nvSpPr>
          <p:cNvPr id="4" name="Title 3"/>
          <p:cNvSpPr>
            <a:spLocks noGrp="1"/>
          </p:cNvSpPr>
          <p:nvPr>
            <p:ph type="title"/>
          </p:nvPr>
        </p:nvSpPr>
        <p:spPr>
          <a:xfrm>
            <a:off x="110358" y="2302776"/>
            <a:ext cx="8971011" cy="1143000"/>
          </a:xfrm>
        </p:spPr>
        <p:txBody>
          <a:bodyPr/>
          <a:lstStyle/>
          <a:p>
            <a:r>
              <a:rPr lang="en-US" sz="11300" b="1" dirty="0" smtClean="0">
                <a:solidFill>
                  <a:schemeClr val="accent2"/>
                </a:solidFill>
                <a:latin typeface="Papyrus"/>
                <a:cs typeface="Papyrus"/>
              </a:rPr>
              <a:t>Mesopotamia</a:t>
            </a:r>
            <a:endParaRPr lang="en-US" sz="11300" b="1" dirty="0">
              <a:solidFill>
                <a:schemeClr val="accent2"/>
              </a:solidFill>
              <a:latin typeface="Papyrus"/>
              <a:cs typeface="Papyrus"/>
            </a:endParaRPr>
          </a:p>
        </p:txBody>
      </p:sp>
    </p:spTree>
    <p:extLst>
      <p:ext uri="{BB962C8B-B14F-4D97-AF65-F5344CB8AC3E}">
        <p14:creationId xmlns:p14="http://schemas.microsoft.com/office/powerpoint/2010/main" val="25205179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4"/>
            <a:ext cx="9144000" cy="1775012"/>
          </a:xfrm>
        </p:spPr>
        <p:txBody>
          <a:bodyPr/>
          <a:lstStyle/>
          <a:p>
            <a:r>
              <a:rPr lang="en-US" sz="6000" b="1" dirty="0" smtClean="0">
                <a:latin typeface="Papyrus" charset="0"/>
                <a:ea typeface="Papyrus" charset="0"/>
                <a:cs typeface="Papyrus" charset="0"/>
              </a:rPr>
              <a:t>II</a:t>
            </a:r>
            <a:r>
              <a:rPr lang="en-US" sz="6000" b="1" dirty="0" smtClean="0">
                <a:latin typeface="Papyrus" charset="0"/>
                <a:ea typeface="Papyrus" charset="0"/>
                <a:cs typeface="Papyrus" charset="0"/>
              </a:rPr>
              <a:t>. </a:t>
            </a:r>
            <a:r>
              <a:rPr lang="en-US" sz="6000" b="1" dirty="0" smtClean="0">
                <a:latin typeface="Papyrus" charset="0"/>
                <a:ea typeface="Papyrus" charset="0"/>
                <a:cs typeface="Papyrus" charset="0"/>
              </a:rPr>
              <a:t>Mesopotamian Writing</a:t>
            </a:r>
            <a:endParaRPr lang="en-US" sz="6000" b="1" dirty="0">
              <a:latin typeface="Papyrus" charset="0"/>
              <a:ea typeface="Papyrus" charset="0"/>
              <a:cs typeface="Papyrus" charset="0"/>
            </a:endParaRPr>
          </a:p>
        </p:txBody>
      </p:sp>
      <p:pic>
        <p:nvPicPr>
          <p:cNvPr id="2050" name="Picture 2" desc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7342"/>
          <a:stretch/>
        </p:blipFill>
        <p:spPr bwMode="auto">
          <a:xfrm>
            <a:off x="1023937" y="2420470"/>
            <a:ext cx="7096125" cy="369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8204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6600" b="1" dirty="0">
                <a:solidFill>
                  <a:srgbClr val="C00000"/>
                </a:solidFill>
                <a:latin typeface="Papyrus" charset="0"/>
                <a:ea typeface="Papyrus" charset="0"/>
                <a:cs typeface="Papyrus" charset="0"/>
              </a:rPr>
              <a:t>Sumerian Cuneiform</a:t>
            </a:r>
            <a:endParaRPr lang="en-US" sz="6600" dirty="0"/>
          </a:p>
        </p:txBody>
      </p:sp>
      <p:sp>
        <p:nvSpPr>
          <p:cNvPr id="4" name="Content Placeholder 3"/>
          <p:cNvSpPr>
            <a:spLocks noGrp="1"/>
          </p:cNvSpPr>
          <p:nvPr>
            <p:ph idx="1"/>
          </p:nvPr>
        </p:nvSpPr>
        <p:spPr>
          <a:xfrm>
            <a:off x="208427" y="2335307"/>
            <a:ext cx="3610537" cy="3258670"/>
          </a:xfrm>
        </p:spPr>
        <p:txBody>
          <a:bodyPr>
            <a:noAutofit/>
          </a:bodyPr>
          <a:lstStyle/>
          <a:p>
            <a:pPr>
              <a:spcAft>
                <a:spcPts val="1400"/>
              </a:spcAft>
            </a:pPr>
            <a:r>
              <a:rPr lang="en-US" sz="2800" dirty="0" smtClean="0"/>
              <a:t>First written language</a:t>
            </a:r>
          </a:p>
          <a:p>
            <a:pPr>
              <a:spcAft>
                <a:spcPts val="1400"/>
              </a:spcAft>
            </a:pPr>
            <a:r>
              <a:rPr lang="en-US" sz="2800" dirty="0" smtClean="0"/>
              <a:t>Pressed into clay tablets</a:t>
            </a:r>
          </a:p>
          <a:p>
            <a:pPr>
              <a:spcAft>
                <a:spcPts val="1400"/>
              </a:spcAft>
            </a:pPr>
            <a:r>
              <a:rPr lang="en-US" sz="2800" dirty="0" smtClean="0"/>
              <a:t>Symbols that represent </a:t>
            </a:r>
            <a:r>
              <a:rPr lang="en-US" dirty="0" smtClean="0"/>
              <a:t>ideas</a:t>
            </a:r>
            <a:endParaRPr lang="en-US" dirty="0"/>
          </a:p>
        </p:txBody>
      </p:sp>
      <p:pic>
        <p:nvPicPr>
          <p:cNvPr id="7" name="Content Placeholder 2"/>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3550653" y="2079812"/>
            <a:ext cx="5499218" cy="4114800"/>
          </a:xfrm>
          <a:prstGeom prst="rect">
            <a:avLst/>
          </a:prstGeom>
        </p:spPr>
      </p:pic>
    </p:spTree>
    <p:extLst>
      <p:ext uri="{BB962C8B-B14F-4D97-AF65-F5344CB8AC3E}">
        <p14:creationId xmlns:p14="http://schemas.microsoft.com/office/powerpoint/2010/main" val="24677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7894" t="4729" r="8106" b="48586"/>
          <a:stretch/>
        </p:blipFill>
        <p:spPr bwMode="auto">
          <a:xfrm>
            <a:off x="129744" y="394929"/>
            <a:ext cx="4299267" cy="6066156"/>
          </a:xfrm>
          <a:prstGeom prst="rect">
            <a:avLst/>
          </a:prstGeom>
          <a:ln>
            <a:noFill/>
          </a:ln>
          <a:extLst>
            <a:ext uri="{53640926-AAD7-44d8-BBD7-CCE9431645EC}">
              <a14:shadowObscured xmlns:a14="http://schemas.microsoft.com/office/drawing/2010/main" xmlns=""/>
            </a:ext>
          </a:extLst>
        </p:spPr>
      </p:pic>
      <p:pic>
        <p:nvPicPr>
          <p:cNvPr id="5" name="Picture 4"/>
          <p:cNvPicPr/>
          <p:nvPr/>
        </p:nvPicPr>
        <p:blipFill rotWithShape="1">
          <a:blip r:embed="rId2">
            <a:extLst>
              <a:ext uri="{28A0092B-C50C-407E-A947-70E740481C1C}">
                <a14:useLocalDpi xmlns:a14="http://schemas.microsoft.com/office/drawing/2010/main" val="0"/>
              </a:ext>
            </a:extLst>
          </a:blip>
          <a:srcRect l="8337" t="50760" r="9340" b="4326"/>
          <a:stretch/>
        </p:blipFill>
        <p:spPr bwMode="auto">
          <a:xfrm>
            <a:off x="4542307" y="394929"/>
            <a:ext cx="4422230" cy="60661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3381693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5000"/>
          </a:xfrm>
        </p:spPr>
        <p:txBody>
          <a:bodyPr/>
          <a:lstStyle/>
          <a:p>
            <a:r>
              <a:rPr lang="en-US" sz="4800" b="1" dirty="0" smtClean="0">
                <a:latin typeface="Papyrus" charset="0"/>
                <a:ea typeface="Papyrus" charset="0"/>
                <a:cs typeface="Papyrus" charset="0"/>
              </a:rPr>
              <a:t>Examine: Phoenician's </a:t>
            </a:r>
            <a:br>
              <a:rPr lang="en-US" sz="4800" b="1" dirty="0" smtClean="0">
                <a:latin typeface="Papyrus" charset="0"/>
                <a:ea typeface="Papyrus" charset="0"/>
                <a:cs typeface="Papyrus" charset="0"/>
              </a:rPr>
            </a:br>
            <a:r>
              <a:rPr lang="en-US" sz="4800" b="1" dirty="0" smtClean="0">
                <a:latin typeface="Papyrus" charset="0"/>
                <a:ea typeface="Papyrus" charset="0"/>
                <a:cs typeface="Papyrus" charset="0"/>
              </a:rPr>
              <a:t>Phonetic Alphabet</a:t>
            </a:r>
            <a:endParaRPr lang="en-US" sz="4800" b="1" dirty="0">
              <a:latin typeface="Papyrus" charset="0"/>
              <a:ea typeface="Papyrus" charset="0"/>
              <a:cs typeface="Papyrus" charset="0"/>
            </a:endParaRPr>
          </a:p>
        </p:txBody>
      </p:sp>
      <p:sp>
        <p:nvSpPr>
          <p:cNvPr id="3" name="Content Placeholder 2"/>
          <p:cNvSpPr>
            <a:spLocks noGrp="1"/>
          </p:cNvSpPr>
          <p:nvPr>
            <p:ph idx="1"/>
          </p:nvPr>
        </p:nvSpPr>
        <p:spPr>
          <a:xfrm>
            <a:off x="289111" y="1649506"/>
            <a:ext cx="8001000" cy="3554506"/>
          </a:xfrm>
        </p:spPr>
        <p:txBody>
          <a:bodyPr/>
          <a:lstStyle/>
          <a:p>
            <a:pPr>
              <a:lnSpc>
                <a:spcPct val="150000"/>
              </a:lnSpc>
              <a:spcAft>
                <a:spcPts val="0"/>
              </a:spcAft>
            </a:pPr>
            <a:r>
              <a:rPr lang="en-US" dirty="0"/>
              <a:t>S</a:t>
            </a:r>
            <a:r>
              <a:rPr lang="en-US" dirty="0" smtClean="0"/>
              <a:t>ailors and traders across Mediterranean Sea</a:t>
            </a:r>
          </a:p>
          <a:p>
            <a:pPr>
              <a:lnSpc>
                <a:spcPct val="150000"/>
              </a:lnSpc>
              <a:spcAft>
                <a:spcPts val="0"/>
              </a:spcAft>
            </a:pPr>
            <a:r>
              <a:rPr lang="en-US" dirty="0" smtClean="0"/>
              <a:t>Created Phonetic Alphabet</a:t>
            </a:r>
          </a:p>
          <a:p>
            <a:pPr lvl="1">
              <a:lnSpc>
                <a:spcPct val="150000"/>
              </a:lnSpc>
              <a:spcAft>
                <a:spcPts val="0"/>
              </a:spcAft>
            </a:pPr>
            <a:r>
              <a:rPr lang="en-US" dirty="0" smtClean="0"/>
              <a:t>Letters that represent sounds</a:t>
            </a:r>
          </a:p>
          <a:p>
            <a:pPr lvl="1">
              <a:lnSpc>
                <a:spcPct val="150000"/>
              </a:lnSpc>
              <a:spcAft>
                <a:spcPts val="0"/>
              </a:spcAft>
            </a:pPr>
            <a:r>
              <a:rPr lang="en-US" dirty="0" smtClean="0"/>
              <a:t>Group letters together to make a word (sound familiar?!)</a:t>
            </a:r>
          </a:p>
          <a:p>
            <a:pPr>
              <a:lnSpc>
                <a:spcPct val="150000"/>
              </a:lnSpc>
              <a:spcAft>
                <a:spcPts val="0"/>
              </a:spcAft>
            </a:pPr>
            <a:r>
              <a:rPr lang="en-US" dirty="0" smtClean="0"/>
              <a:t>Spread alphabet to new civilizations by trade</a:t>
            </a:r>
            <a:endParaRPr lang="en-US" dirty="0"/>
          </a:p>
        </p:txBody>
      </p:sp>
      <p:pic>
        <p:nvPicPr>
          <p:cNvPr id="4" name="Picture 3"/>
          <p:cNvPicPr>
            <a:picLocks noChangeAspect="1"/>
          </p:cNvPicPr>
          <p:nvPr/>
        </p:nvPicPr>
        <p:blipFill rotWithShape="1">
          <a:blip r:embed="rId3"/>
          <a:srcRect l="29628" t="8866" r="20099" b="45813"/>
          <a:stretch/>
        </p:blipFill>
        <p:spPr>
          <a:xfrm>
            <a:off x="1910746" y="4504766"/>
            <a:ext cx="5322507" cy="2111188"/>
          </a:xfrm>
          <a:prstGeom prst="rect">
            <a:avLst/>
          </a:prstGeom>
        </p:spPr>
      </p:pic>
    </p:spTree>
    <p:extLst>
      <p:ext uri="{BB962C8B-B14F-4D97-AF65-F5344CB8AC3E}">
        <p14:creationId xmlns:p14="http://schemas.microsoft.com/office/powerpoint/2010/main" val="18876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he Phoenicians Started the Alphabe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7541" y="246810"/>
            <a:ext cx="8183750" cy="6137813"/>
          </a:xfrm>
          <a:prstGeom prst="rect">
            <a:avLst/>
          </a:prstGeom>
        </p:spPr>
      </p:pic>
    </p:spTree>
    <p:extLst>
      <p:ext uri="{BB962C8B-B14F-4D97-AF65-F5344CB8AC3E}">
        <p14:creationId xmlns:p14="http://schemas.microsoft.com/office/powerpoint/2010/main" val="142506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Examine Artifact</a:t>
            </a:r>
            <a:endParaRPr lang="en-US" dirty="0"/>
          </a:p>
        </p:txBody>
      </p:sp>
      <p:sp>
        <p:nvSpPr>
          <p:cNvPr id="3" name="Content Placeholder 2"/>
          <p:cNvSpPr>
            <a:spLocks noGrp="1"/>
          </p:cNvSpPr>
          <p:nvPr>
            <p:ph idx="1"/>
          </p:nvPr>
        </p:nvSpPr>
        <p:spPr/>
        <p:txBody>
          <a:bodyPr/>
          <a:lstStyle/>
          <a:p>
            <a:pPr algn="ctr"/>
            <a:r>
              <a:rPr lang="en-US" dirty="0" smtClean="0"/>
              <a:t>Observe + Infer: Partnerships</a:t>
            </a:r>
            <a:endParaRPr lang="en-US" dirty="0"/>
          </a:p>
        </p:txBody>
      </p:sp>
      <p:pic>
        <p:nvPicPr>
          <p:cNvPr id="4" name="irc_mi" descr="http://3.bp.blogspot.com/_WzpPc1LwUrM/S_EsNJcP-HI/AAAAAAAAAjU/-UGu6jvApX8/s1600/GrkLatinAlpha_Boeree.JPG"/>
          <p:cNvPicPr/>
          <p:nvPr/>
        </p:nvPicPr>
        <p:blipFill rotWithShape="1">
          <a:blip r:embed="rId2">
            <a:extLst>
              <a:ext uri="{28A0092B-C50C-407E-A947-70E740481C1C}">
                <a14:useLocalDpi xmlns:a14="http://schemas.microsoft.com/office/drawing/2010/main" val="0"/>
              </a:ext>
            </a:extLst>
          </a:blip>
          <a:srcRect t="21184"/>
          <a:stretch/>
        </p:blipFill>
        <p:spPr bwMode="auto">
          <a:xfrm>
            <a:off x="241438" y="2669022"/>
            <a:ext cx="8661124" cy="2586755"/>
          </a:xfrm>
          <a:prstGeom prst="rect">
            <a:avLst/>
          </a:prstGeom>
          <a:noFill/>
          <a:ln>
            <a:noFill/>
          </a:ln>
        </p:spPr>
      </p:pic>
    </p:spTree>
    <p:extLst>
      <p:ext uri="{BB962C8B-B14F-4D97-AF65-F5344CB8AC3E}">
        <p14:creationId xmlns:p14="http://schemas.microsoft.com/office/powerpoint/2010/main" val="1641408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4"/>
            <a:ext cx="9144000" cy="1775012"/>
          </a:xfrm>
        </p:spPr>
        <p:txBody>
          <a:bodyPr/>
          <a:lstStyle/>
          <a:p>
            <a:r>
              <a:rPr lang="en-US" sz="5000" b="1" dirty="0" smtClean="0"/>
              <a:t>III</a:t>
            </a:r>
            <a:r>
              <a:rPr lang="en-US" sz="5000" b="1" dirty="0" smtClean="0"/>
              <a:t>. </a:t>
            </a:r>
            <a:r>
              <a:rPr lang="en-US" sz="5000" b="1" dirty="0" smtClean="0"/>
              <a:t>Mesopotamian Government</a:t>
            </a:r>
            <a:endParaRPr lang="en-US" sz="5000" b="1" dirty="0"/>
          </a:p>
        </p:txBody>
      </p:sp>
      <p:pic>
        <p:nvPicPr>
          <p:cNvPr id="3074"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82" y="1896035"/>
            <a:ext cx="4810035" cy="4719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7302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19865"/>
            <a:ext cx="8458200" cy="1816767"/>
          </a:xfrm>
        </p:spPr>
        <p:txBody>
          <a:bodyPr>
            <a:normAutofit lnSpcReduction="10000"/>
          </a:bodyPr>
          <a:lstStyle/>
          <a:p>
            <a:r>
              <a:rPr lang="en-US" sz="2800" dirty="0" smtClean="0"/>
              <a:t>Strongest Mesopotamian army</a:t>
            </a:r>
          </a:p>
          <a:p>
            <a:r>
              <a:rPr lang="en-US" sz="2800" dirty="0" smtClean="0"/>
              <a:t>1</a:t>
            </a:r>
            <a:r>
              <a:rPr lang="en-US" sz="2800" baseline="30000" dirty="0" smtClean="0"/>
              <a:t>st</a:t>
            </a:r>
            <a:r>
              <a:rPr lang="en-US" sz="2800" dirty="0" smtClean="0"/>
              <a:t> army to ever use iron tools and weapons</a:t>
            </a:r>
          </a:p>
          <a:p>
            <a:r>
              <a:rPr lang="en-US" sz="2800" dirty="0" smtClean="0"/>
              <a:t>Empire only lasted 200 years</a:t>
            </a:r>
            <a:endParaRPr lang="en-US" sz="2800" dirty="0"/>
          </a:p>
        </p:txBody>
      </p:sp>
      <p:pic>
        <p:nvPicPr>
          <p:cNvPr id="4" name="Picture 3"/>
          <p:cNvPicPr>
            <a:picLocks noChangeAspect="1"/>
          </p:cNvPicPr>
          <p:nvPr/>
        </p:nvPicPr>
        <p:blipFill>
          <a:blip r:embed="rId2"/>
          <a:stretch>
            <a:fillRect/>
          </a:stretch>
        </p:blipFill>
        <p:spPr>
          <a:xfrm>
            <a:off x="5935242" y="3436632"/>
            <a:ext cx="3208758" cy="3124200"/>
          </a:xfrm>
          <a:prstGeom prst="rect">
            <a:avLst/>
          </a:prstGeom>
        </p:spPr>
      </p:pic>
      <p:sp>
        <p:nvSpPr>
          <p:cNvPr id="6" name="Title 5"/>
          <p:cNvSpPr>
            <a:spLocks noGrp="1"/>
          </p:cNvSpPr>
          <p:nvPr>
            <p:ph type="title"/>
          </p:nvPr>
        </p:nvSpPr>
        <p:spPr/>
        <p:txBody>
          <a:bodyPr/>
          <a:lstStyle/>
          <a:p>
            <a:r>
              <a:rPr lang="en-US" sz="7200" b="1" dirty="0" smtClean="0">
                <a:solidFill>
                  <a:srgbClr val="C00000"/>
                </a:solidFill>
                <a:latin typeface="Papyrus" charset="0"/>
                <a:ea typeface="Papyrus" charset="0"/>
                <a:cs typeface="Papyrus" charset="0"/>
              </a:rPr>
              <a:t>Assyrian Army</a:t>
            </a:r>
            <a:endParaRPr lang="en-US" sz="7200" b="1" dirty="0">
              <a:solidFill>
                <a:srgbClr val="C00000"/>
              </a:solidFill>
              <a:latin typeface="Papyrus" charset="0"/>
              <a:ea typeface="Papyrus" charset="0"/>
              <a:cs typeface="Papyrus" charset="0"/>
            </a:endParaRPr>
          </a:p>
        </p:txBody>
      </p:sp>
      <p:pic>
        <p:nvPicPr>
          <p:cNvPr id="1026" name="Picture 2" descr="mage result for assyrian sword"/>
          <p:cNvPicPr>
            <a:picLocks noChangeAspect="1" noChangeArrowheads="1"/>
          </p:cNvPicPr>
          <p:nvPr/>
        </p:nvPicPr>
        <p:blipFill rotWithShape="1">
          <a:blip r:embed="rId3">
            <a:extLst>
              <a:ext uri="{28A0092B-C50C-407E-A947-70E740481C1C}">
                <a14:useLocalDpi xmlns:a14="http://schemas.microsoft.com/office/drawing/2010/main" val="0"/>
              </a:ext>
            </a:extLst>
          </a:blip>
          <a:srcRect r="5936" b="3099"/>
          <a:stretch/>
        </p:blipFill>
        <p:spPr bwMode="auto">
          <a:xfrm>
            <a:off x="96982" y="4094209"/>
            <a:ext cx="5680364" cy="1809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3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000" b="1" dirty="0" smtClean="0">
                <a:solidFill>
                  <a:srgbClr val="C00000"/>
                </a:solidFill>
                <a:latin typeface="Papyrus" charset="0"/>
                <a:ea typeface="Papyrus" charset="0"/>
                <a:cs typeface="Papyrus" charset="0"/>
              </a:rPr>
              <a:t>Examine: Sumerian </a:t>
            </a:r>
            <a:br>
              <a:rPr lang="en-US" sz="5000" b="1" dirty="0" smtClean="0">
                <a:solidFill>
                  <a:srgbClr val="C00000"/>
                </a:solidFill>
                <a:latin typeface="Papyrus" charset="0"/>
                <a:ea typeface="Papyrus" charset="0"/>
                <a:cs typeface="Papyrus" charset="0"/>
              </a:rPr>
            </a:br>
            <a:r>
              <a:rPr lang="en-US" sz="5000" b="1" dirty="0" smtClean="0">
                <a:solidFill>
                  <a:srgbClr val="C00000"/>
                </a:solidFill>
                <a:latin typeface="Papyrus" charset="0"/>
                <a:ea typeface="Papyrus" charset="0"/>
                <a:cs typeface="Papyrus" charset="0"/>
              </a:rPr>
              <a:t>Code of Hammurabi</a:t>
            </a:r>
            <a:endParaRPr lang="en-US" sz="5000" b="1" dirty="0">
              <a:solidFill>
                <a:srgbClr val="C00000"/>
              </a:solidFill>
              <a:latin typeface="Papyrus" charset="0"/>
              <a:ea typeface="Papyrus" charset="0"/>
              <a:cs typeface="Papyrus" charset="0"/>
            </a:endParaRPr>
          </a:p>
        </p:txBody>
      </p:sp>
      <p:sp>
        <p:nvSpPr>
          <p:cNvPr id="4" name="Content Placeholder 3"/>
          <p:cNvSpPr>
            <a:spLocks noGrp="1"/>
          </p:cNvSpPr>
          <p:nvPr>
            <p:ph idx="1"/>
          </p:nvPr>
        </p:nvSpPr>
        <p:spPr>
          <a:xfrm>
            <a:off x="4087904" y="2427194"/>
            <a:ext cx="4699747" cy="3442448"/>
          </a:xfrm>
        </p:spPr>
        <p:txBody>
          <a:bodyPr>
            <a:normAutofit/>
          </a:bodyPr>
          <a:lstStyle/>
          <a:p>
            <a:r>
              <a:rPr lang="en-US" sz="2800" b="1" dirty="0" smtClean="0"/>
              <a:t>First written laws EVER!</a:t>
            </a:r>
            <a:endParaRPr lang="en-US" sz="1600" dirty="0" smtClean="0"/>
          </a:p>
          <a:p>
            <a:r>
              <a:rPr lang="en-US" sz="2800" b="1" dirty="0" smtClean="0"/>
              <a:t>Written </a:t>
            </a:r>
            <a:r>
              <a:rPr lang="en-US" sz="2800" b="1" dirty="0"/>
              <a:t>by King </a:t>
            </a:r>
            <a:r>
              <a:rPr lang="en-US" sz="2800" b="1" dirty="0" smtClean="0"/>
              <a:t>Hammurabi</a:t>
            </a:r>
            <a:r>
              <a:rPr lang="en-US" sz="1600" b="1" dirty="0" smtClean="0"/>
              <a:t> </a:t>
            </a:r>
            <a:r>
              <a:rPr lang="en-US" sz="2800" b="1" dirty="0"/>
              <a:t>i</a:t>
            </a:r>
            <a:r>
              <a:rPr lang="en-US" sz="2800" b="1" dirty="0" smtClean="0"/>
              <a:t>n </a:t>
            </a:r>
            <a:r>
              <a:rPr lang="en-US" sz="2800" b="1" dirty="0"/>
              <a:t>1792 </a:t>
            </a:r>
            <a:r>
              <a:rPr lang="en-US" sz="2800" b="1" dirty="0" smtClean="0"/>
              <a:t>BC</a:t>
            </a:r>
          </a:p>
          <a:p>
            <a:r>
              <a:rPr lang="en-US" sz="2800" b="1" dirty="0" smtClean="0"/>
              <a:t>282 </a:t>
            </a:r>
            <a:r>
              <a:rPr lang="en-US" sz="2800" b="1" dirty="0"/>
              <a:t>laws and consequences</a:t>
            </a:r>
          </a:p>
        </p:txBody>
      </p:sp>
      <p:pic>
        <p:nvPicPr>
          <p:cNvPr id="5"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583" y="2595283"/>
            <a:ext cx="3165578" cy="310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85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69"/>
            <a:ext cx="8229600" cy="1143000"/>
          </a:xfrm>
        </p:spPr>
        <p:txBody>
          <a:bodyPr/>
          <a:lstStyle/>
          <a:p>
            <a:r>
              <a:rPr lang="en-US" dirty="0" smtClean="0">
                <a:latin typeface="Papyrus" charset="0"/>
                <a:ea typeface="Papyrus" charset="0"/>
                <a:cs typeface="Papyrus" charset="0"/>
              </a:rPr>
              <a:t>Examples of Law #1</a:t>
            </a:r>
            <a:endParaRPr lang="en-US" dirty="0">
              <a:latin typeface="Papyrus" charset="0"/>
              <a:ea typeface="Papyrus" charset="0"/>
              <a:cs typeface="Papyrus" charset="0"/>
            </a:endParaRPr>
          </a:p>
        </p:txBody>
      </p:sp>
      <p:sp>
        <p:nvSpPr>
          <p:cNvPr id="3" name="Text Placeholder 2"/>
          <p:cNvSpPr>
            <a:spLocks noGrp="1"/>
          </p:cNvSpPr>
          <p:nvPr>
            <p:ph type="body" sz="half" idx="1"/>
          </p:nvPr>
        </p:nvSpPr>
        <p:spPr>
          <a:xfrm>
            <a:off x="285298" y="1366333"/>
            <a:ext cx="5076497" cy="4525963"/>
          </a:xfrm>
        </p:spPr>
        <p:txBody>
          <a:bodyPr>
            <a:noAutofit/>
          </a:bodyPr>
          <a:lstStyle/>
          <a:p>
            <a:pPr marL="0" indent="0">
              <a:buNone/>
            </a:pPr>
            <a:r>
              <a:rPr lang="en-US" sz="3200" dirty="0" smtClean="0"/>
              <a:t>If a builder builds a house and the house collapses and kills the owner of the house, the builder shall be put to death. If the house collapses and kills the owner’s son, then the son of the builder shall be put to death. </a:t>
            </a:r>
            <a:endParaRPr lang="en-US" sz="3200" dirty="0"/>
          </a:p>
        </p:txBody>
      </p:sp>
      <p:pic>
        <p:nvPicPr>
          <p:cNvPr id="4" name="ClipArt Placeholder 2"/>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l="13538" r="13538"/>
          <a:stretch>
            <a:fillRect/>
          </a:stretch>
        </p:blipFill>
        <p:spPr>
          <a:xfrm>
            <a:off x="5361796" y="1267735"/>
            <a:ext cx="3684073" cy="4754693"/>
          </a:xfrm>
        </p:spPr>
      </p:pic>
    </p:spTree>
    <p:extLst>
      <p:ext uri="{BB962C8B-B14F-4D97-AF65-F5344CB8AC3E}">
        <p14:creationId xmlns:p14="http://schemas.microsoft.com/office/powerpoint/2010/main" val="39093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3900"/>
            <a:ext cx="9137904" cy="2852928"/>
          </a:xfrm>
          <a:prstGeom prst="rect">
            <a:avLst/>
          </a:prstGeom>
        </p:spPr>
      </p:pic>
      <p:sp>
        <p:nvSpPr>
          <p:cNvPr id="2" name="TextBox 1"/>
          <p:cNvSpPr txBox="1"/>
          <p:nvPr/>
        </p:nvSpPr>
        <p:spPr>
          <a:xfrm>
            <a:off x="-88632" y="1110593"/>
            <a:ext cx="9363845" cy="830997"/>
          </a:xfrm>
          <a:prstGeom prst="rect">
            <a:avLst/>
          </a:prstGeom>
          <a:noFill/>
        </p:spPr>
        <p:txBody>
          <a:bodyPr wrap="none" rtlCol="0">
            <a:spAutoFit/>
          </a:bodyPr>
          <a:lstStyle/>
          <a:p>
            <a:r>
              <a:rPr lang="en-US" sz="4800" b="1" dirty="0" smtClean="0">
                <a:latin typeface="Papyrus" charset="0"/>
                <a:ea typeface="Papyrus" charset="0"/>
                <a:cs typeface="Papyrus" charset="0"/>
              </a:rPr>
              <a:t>Timeline of Mesopotamian People</a:t>
            </a:r>
            <a:endParaRPr lang="en-US" sz="4800" b="1" dirty="0">
              <a:latin typeface="Papyrus" charset="0"/>
              <a:ea typeface="Papyrus" charset="0"/>
              <a:cs typeface="Papyrus" charset="0"/>
            </a:endParaRPr>
          </a:p>
        </p:txBody>
      </p:sp>
      <p:sp>
        <p:nvSpPr>
          <p:cNvPr id="3" name="Double Bracket 2"/>
          <p:cNvSpPr/>
          <p:nvPr/>
        </p:nvSpPr>
        <p:spPr>
          <a:xfrm>
            <a:off x="6700344" y="2301765"/>
            <a:ext cx="2301765" cy="1340069"/>
          </a:xfrm>
          <a:prstGeom prst="bracketPair">
            <a:avLst/>
          </a:prstGeom>
          <a:ln w="38100">
            <a:prstDash val="sysDot"/>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 name="TextBox 4"/>
          <p:cNvSpPr txBox="1"/>
          <p:nvPr/>
        </p:nvSpPr>
        <p:spPr>
          <a:xfrm>
            <a:off x="4451970" y="2867090"/>
            <a:ext cx="2364828" cy="461665"/>
          </a:xfrm>
          <a:prstGeom prst="rect">
            <a:avLst/>
          </a:prstGeom>
          <a:noFill/>
        </p:spPr>
        <p:txBody>
          <a:bodyPr wrap="square" rtlCol="0">
            <a:spAutoFit/>
          </a:bodyPr>
          <a:lstStyle/>
          <a:p>
            <a:r>
              <a:rPr lang="en-US" sz="2400" b="1" dirty="0" smtClean="0">
                <a:solidFill>
                  <a:schemeClr val="accent2"/>
                </a:solidFill>
              </a:rPr>
              <a:t>Mesopotamians</a:t>
            </a:r>
            <a:endParaRPr lang="en-US" sz="2400" b="1" dirty="0">
              <a:solidFill>
                <a:schemeClr val="accent2"/>
              </a:solidFill>
            </a:endParaRPr>
          </a:p>
        </p:txBody>
      </p:sp>
    </p:spTree>
    <p:extLst>
      <p:ext uri="{BB962C8B-B14F-4D97-AF65-F5344CB8AC3E}">
        <p14:creationId xmlns:p14="http://schemas.microsoft.com/office/powerpoint/2010/main" val="1657068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69"/>
            <a:ext cx="8229600" cy="1143000"/>
          </a:xfrm>
        </p:spPr>
        <p:txBody>
          <a:bodyPr/>
          <a:lstStyle/>
          <a:p>
            <a:r>
              <a:rPr lang="en-US" dirty="0" smtClean="0">
                <a:latin typeface="Papyrus" charset="0"/>
                <a:ea typeface="Papyrus" charset="0"/>
                <a:cs typeface="Papyrus" charset="0"/>
              </a:rPr>
              <a:t>Examples of Law #2</a:t>
            </a:r>
            <a:endParaRPr lang="en-US" dirty="0">
              <a:latin typeface="Papyrus" charset="0"/>
              <a:ea typeface="Papyrus" charset="0"/>
              <a:cs typeface="Papyrus" charset="0"/>
            </a:endParaRPr>
          </a:p>
        </p:txBody>
      </p:sp>
      <p:sp>
        <p:nvSpPr>
          <p:cNvPr id="3" name="Text Placeholder 2"/>
          <p:cNvSpPr>
            <a:spLocks noGrp="1"/>
          </p:cNvSpPr>
          <p:nvPr>
            <p:ph type="body" sz="half" idx="1"/>
          </p:nvPr>
        </p:nvSpPr>
        <p:spPr>
          <a:xfrm>
            <a:off x="223274" y="1443983"/>
            <a:ext cx="4622336" cy="4525963"/>
          </a:xfrm>
        </p:spPr>
        <p:txBody>
          <a:bodyPr>
            <a:noAutofit/>
          </a:bodyPr>
          <a:lstStyle/>
          <a:p>
            <a:pPr marL="0" indent="0">
              <a:buNone/>
            </a:pPr>
            <a:r>
              <a:rPr lang="en-US" sz="3200" dirty="0" smtClean="0"/>
              <a:t>If a fire breaks out in a house and a person who helps to put out the fire steals something from the house, that person shall be thrown into the fire. </a:t>
            </a:r>
            <a:endParaRPr lang="en-US" sz="3200" dirty="0"/>
          </a:p>
        </p:txBody>
      </p:sp>
      <p:pic>
        <p:nvPicPr>
          <p:cNvPr id="4" name="ClipArt Placeholder 2"/>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l="13538" r="13538"/>
          <a:stretch>
            <a:fillRect/>
          </a:stretch>
        </p:blipFill>
        <p:spPr>
          <a:xfrm>
            <a:off x="5079536" y="1251969"/>
            <a:ext cx="3922393" cy="5062270"/>
          </a:xfrm>
        </p:spPr>
      </p:pic>
    </p:spTree>
    <p:extLst>
      <p:ext uri="{BB962C8B-B14F-4D97-AF65-F5344CB8AC3E}">
        <p14:creationId xmlns:p14="http://schemas.microsoft.com/office/powerpoint/2010/main" val="13509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4947" y="140167"/>
            <a:ext cx="8001000" cy="1143000"/>
          </a:xfrm>
        </p:spPr>
        <p:txBody>
          <a:bodyPr/>
          <a:lstStyle/>
          <a:p>
            <a:r>
              <a:rPr lang="en-US" b="1" dirty="0" smtClean="0">
                <a:latin typeface="Papyrus" charset="0"/>
                <a:ea typeface="Papyrus" charset="0"/>
                <a:cs typeface="Papyrus" charset="0"/>
              </a:rPr>
              <a:t>Examine Artifact</a:t>
            </a:r>
            <a:endParaRPr lang="en-US" b="1" dirty="0">
              <a:latin typeface="Papyrus" charset="0"/>
              <a:ea typeface="Papyrus" charset="0"/>
              <a:cs typeface="Papyrus" charset="0"/>
            </a:endParaRPr>
          </a:p>
        </p:txBody>
      </p:sp>
      <p:sp>
        <p:nvSpPr>
          <p:cNvPr id="7" name="Content Placeholder 6"/>
          <p:cNvSpPr>
            <a:spLocks noGrp="1"/>
          </p:cNvSpPr>
          <p:nvPr>
            <p:ph sz="half" idx="2"/>
          </p:nvPr>
        </p:nvSpPr>
        <p:spPr>
          <a:xfrm>
            <a:off x="242047" y="2297394"/>
            <a:ext cx="4065046" cy="4552856"/>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400" dirty="0" smtClean="0"/>
              <a:t>1</a:t>
            </a:r>
            <a:r>
              <a:rPr lang="en-US" sz="2800" dirty="0" smtClean="0"/>
              <a:t>. If a physician kills a patient or cuts out a patient’s eye when trying to remove a tumor, the physicians’ hands will be cut off.</a:t>
            </a:r>
          </a:p>
          <a:p>
            <a:pPr marL="0" indent="0">
              <a:buNone/>
            </a:pPr>
            <a:r>
              <a:rPr lang="en-US" sz="2800" dirty="0" smtClean="0"/>
              <a:t>2. </a:t>
            </a:r>
            <a:r>
              <a:rPr lang="en-US" sz="2800" dirty="0"/>
              <a:t>If a person steals from a temple or takes goods stolen from the temple, he shall be put to death. </a:t>
            </a:r>
          </a:p>
        </p:txBody>
      </p:sp>
      <p:sp>
        <p:nvSpPr>
          <p:cNvPr id="9" name="Content Placeholder 8"/>
          <p:cNvSpPr>
            <a:spLocks noGrp="1"/>
          </p:cNvSpPr>
          <p:nvPr>
            <p:ph sz="quarter" idx="4"/>
          </p:nvPr>
        </p:nvSpPr>
        <p:spPr>
          <a:xfrm>
            <a:off x="4810013" y="2297394"/>
            <a:ext cx="4065046" cy="4552856"/>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sz="2800" dirty="0"/>
              <a:t>3</a:t>
            </a:r>
            <a:r>
              <a:rPr lang="en-US" sz="2800" dirty="0" smtClean="0"/>
              <a:t>. If a son hits his father, his hands shall be cut off.</a:t>
            </a:r>
          </a:p>
          <a:p>
            <a:pPr marL="0" indent="0">
              <a:buNone/>
            </a:pPr>
            <a:r>
              <a:rPr lang="en-US" sz="2800" dirty="0" smtClean="0"/>
              <a:t>4</a:t>
            </a:r>
            <a:r>
              <a:rPr lang="en-US" sz="2800" smtClean="0"/>
              <a:t>. </a:t>
            </a:r>
            <a:r>
              <a:rPr lang="en-US" sz="2800" dirty="0" smtClean="0"/>
              <a:t>If a man’s wife becomes sick, the husband may take a second wife but must continue to care for the sick wife as long as she lives. </a:t>
            </a:r>
            <a:endParaRPr lang="en-US" sz="2800" dirty="0"/>
          </a:p>
        </p:txBody>
      </p:sp>
      <p:sp>
        <p:nvSpPr>
          <p:cNvPr id="4" name="TextBox 3"/>
          <p:cNvSpPr txBox="1"/>
          <p:nvPr/>
        </p:nvSpPr>
        <p:spPr>
          <a:xfrm>
            <a:off x="1939755" y="1640542"/>
            <a:ext cx="5108771" cy="800219"/>
          </a:xfrm>
          <a:prstGeom prst="rect">
            <a:avLst/>
          </a:prstGeom>
          <a:noFill/>
        </p:spPr>
        <p:txBody>
          <a:bodyPr wrap="none" rtlCol="0">
            <a:spAutoFit/>
          </a:bodyPr>
          <a:lstStyle/>
          <a:p>
            <a:pPr marL="285750" indent="-285750">
              <a:buFont typeface="Wingdings" charset="2"/>
              <a:buChar char="v"/>
            </a:pPr>
            <a:r>
              <a:rPr lang="en-US" sz="2800" dirty="0"/>
              <a:t>Observe + Infer</a:t>
            </a:r>
            <a:r>
              <a:rPr lang="en-US" sz="2800"/>
              <a:t>: </a:t>
            </a:r>
            <a:r>
              <a:rPr lang="en-US" sz="2800" smtClean="0"/>
              <a:t>On your own</a:t>
            </a:r>
            <a:endParaRPr lang="en-US" sz="2800" dirty="0"/>
          </a:p>
          <a:p>
            <a:endParaRPr lang="en-US" dirty="0"/>
          </a:p>
        </p:txBody>
      </p:sp>
    </p:spTree>
    <p:extLst>
      <p:ext uri="{BB962C8B-B14F-4D97-AF65-F5344CB8AC3E}">
        <p14:creationId xmlns:p14="http://schemas.microsoft.com/office/powerpoint/2010/main" val="1738634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1 at 2.50.20 PM.png"/>
          <p:cNvPicPr>
            <a:picLocks noChangeAspect="1"/>
          </p:cNvPicPr>
          <p:nvPr/>
        </p:nvPicPr>
        <p:blipFill rotWithShape="1">
          <a:blip r:embed="rId2">
            <a:extLst>
              <a:ext uri="{28A0092B-C50C-407E-A947-70E740481C1C}">
                <a14:useLocalDpi xmlns:a14="http://schemas.microsoft.com/office/drawing/2010/main" val="0"/>
              </a:ext>
            </a:extLst>
          </a:blip>
          <a:srcRect r="8480"/>
          <a:stretch/>
        </p:blipFill>
        <p:spPr>
          <a:xfrm>
            <a:off x="0" y="1282254"/>
            <a:ext cx="9138412" cy="2852896"/>
          </a:xfrm>
          <a:prstGeom prst="rect">
            <a:avLst/>
          </a:prstGeom>
        </p:spPr>
      </p:pic>
    </p:spTree>
    <p:extLst>
      <p:ext uri="{BB962C8B-B14F-4D97-AF65-F5344CB8AC3E}">
        <p14:creationId xmlns:p14="http://schemas.microsoft.com/office/powerpoint/2010/main" val="3640499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300"/>
          <a:stretch/>
        </p:blipFill>
        <p:spPr>
          <a:xfrm>
            <a:off x="457200" y="581901"/>
            <a:ext cx="8229600" cy="5881306"/>
          </a:xfrm>
          <a:prstGeom prst="rect">
            <a:avLst/>
          </a:prstGeom>
        </p:spPr>
      </p:pic>
    </p:spTree>
    <p:extLst>
      <p:ext uri="{BB962C8B-B14F-4D97-AF65-F5344CB8AC3E}">
        <p14:creationId xmlns:p14="http://schemas.microsoft.com/office/powerpoint/2010/main" val="4073858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274"/>
          <a:stretch/>
        </p:blipFill>
        <p:spPr>
          <a:xfrm>
            <a:off x="520700" y="1492624"/>
            <a:ext cx="8102600" cy="4971676"/>
          </a:xfrm>
          <a:prstGeom prst="rect">
            <a:avLst/>
          </a:prstGeom>
        </p:spPr>
      </p:pic>
      <p:sp>
        <p:nvSpPr>
          <p:cNvPr id="2" name="Title 1"/>
          <p:cNvSpPr>
            <a:spLocks noGrp="1"/>
          </p:cNvSpPr>
          <p:nvPr>
            <p:ph type="title"/>
          </p:nvPr>
        </p:nvSpPr>
        <p:spPr>
          <a:xfrm>
            <a:off x="0" y="274638"/>
            <a:ext cx="9144000" cy="1143000"/>
          </a:xfrm>
        </p:spPr>
        <p:txBody>
          <a:bodyPr/>
          <a:lstStyle/>
          <a:p>
            <a:r>
              <a:rPr lang="en-US" sz="6300" b="1" dirty="0" smtClean="0">
                <a:solidFill>
                  <a:srgbClr val="C00000"/>
                </a:solidFill>
                <a:latin typeface="Papyrus" charset="0"/>
                <a:ea typeface="Papyrus" charset="0"/>
                <a:cs typeface="Papyrus" charset="0"/>
              </a:rPr>
              <a:t>Farming in Mesopotamia</a:t>
            </a:r>
            <a:endParaRPr lang="en-US" sz="6300" b="1" dirty="0">
              <a:solidFill>
                <a:srgbClr val="C00000"/>
              </a:solidFill>
              <a:latin typeface="Papyrus" charset="0"/>
              <a:ea typeface="Papyrus" charset="0"/>
              <a:cs typeface="Papyrus" charset="0"/>
            </a:endParaRPr>
          </a:p>
        </p:txBody>
      </p:sp>
    </p:spTree>
    <p:extLst>
      <p:ext uri="{BB962C8B-B14F-4D97-AF65-F5344CB8AC3E}">
        <p14:creationId xmlns:p14="http://schemas.microsoft.com/office/powerpoint/2010/main" val="3010829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94"/>
            <a:ext cx="9144000" cy="1775012"/>
          </a:xfrm>
        </p:spPr>
        <p:txBody>
          <a:bodyPr/>
          <a:lstStyle/>
          <a:p>
            <a:r>
              <a:rPr lang="en-US" b="1" dirty="0" smtClean="0"/>
              <a:t>1. Mesopotamian Religion</a:t>
            </a:r>
            <a:endParaRPr lang="en-US" b="1" dirty="0"/>
          </a:p>
        </p:txBody>
      </p:sp>
      <p:pic>
        <p:nvPicPr>
          <p:cNvPr id="4" name="Picture 2" desc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425" y="1954924"/>
            <a:ext cx="6785149" cy="381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4288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p:txBody>
          <a:bodyPr/>
          <a:lstStyle/>
          <a:p>
            <a:r>
              <a:rPr lang="en-US" sz="6000" b="1" u="sng" dirty="0">
                <a:solidFill>
                  <a:srgbClr val="C00000"/>
                </a:solidFill>
                <a:latin typeface="Papyrus" charset="0"/>
                <a:ea typeface="Papyrus" charset="0"/>
                <a:cs typeface="Papyrus" charset="0"/>
              </a:rPr>
              <a:t>Sumerian Religion</a:t>
            </a:r>
            <a:endParaRPr lang="en-US" sz="4400" u="sng" dirty="0">
              <a:latin typeface="Arial Black" charset="0"/>
            </a:endParaRPr>
          </a:p>
        </p:txBody>
      </p:sp>
      <p:sp>
        <p:nvSpPr>
          <p:cNvPr id="3" name="Content Placeholder 2"/>
          <p:cNvSpPr>
            <a:spLocks noGrp="1"/>
          </p:cNvSpPr>
          <p:nvPr>
            <p:ph idx="1"/>
          </p:nvPr>
        </p:nvSpPr>
        <p:spPr>
          <a:xfrm>
            <a:off x="3336529" y="1592450"/>
            <a:ext cx="5587253" cy="4114800"/>
          </a:xfrm>
        </p:spPr>
        <p:txBody>
          <a:bodyPr/>
          <a:lstStyle/>
          <a:p>
            <a:pPr>
              <a:spcAft>
                <a:spcPts val="800"/>
              </a:spcAft>
            </a:pPr>
            <a:r>
              <a:rPr lang="en-US" sz="2600" b="1" dirty="0"/>
              <a:t>Polytheistic</a:t>
            </a:r>
          </a:p>
          <a:p>
            <a:pPr>
              <a:spcAft>
                <a:spcPts val="800"/>
              </a:spcAft>
            </a:pPr>
            <a:r>
              <a:rPr lang="en-US" sz="2600" b="1" dirty="0"/>
              <a:t>Built temples called Ziggurats</a:t>
            </a:r>
          </a:p>
          <a:p>
            <a:pPr>
              <a:spcAft>
                <a:spcPts val="800"/>
              </a:spcAft>
            </a:pPr>
            <a:r>
              <a:rPr lang="en-US" sz="2600" b="1" dirty="0"/>
              <a:t>Worshiped Gods at the Ziggurats</a:t>
            </a:r>
          </a:p>
          <a:p>
            <a:pPr>
              <a:spcAft>
                <a:spcPts val="800"/>
              </a:spcAft>
            </a:pPr>
            <a:endParaRPr lang="en-US" dirty="0"/>
          </a:p>
        </p:txBody>
      </p:sp>
      <p:sp>
        <p:nvSpPr>
          <p:cNvPr id="9222" name="Text Box 6"/>
          <p:cNvSpPr txBox="1">
            <a:spLocks noChangeArrowheads="1"/>
          </p:cNvSpPr>
          <p:nvPr/>
        </p:nvSpPr>
        <p:spPr bwMode="auto">
          <a:xfrm>
            <a:off x="1219200" y="6338888"/>
            <a:ext cx="5257800" cy="519112"/>
          </a:xfrm>
          <a:prstGeom prst="rect">
            <a:avLst/>
          </a:prstGeom>
          <a:noFill/>
          <a:ln w="9525" algn="ctr">
            <a:noFill/>
            <a:miter lim="800000"/>
            <a:headEnd/>
            <a:tailEnd/>
          </a:ln>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chemeClr val="hlink"/>
              </a:buClr>
              <a:buSzPct val="70000"/>
              <a:buFont typeface="Wingdings" charset="0"/>
              <a:buChar char="n"/>
              <a:defRPr/>
            </a:pPr>
            <a:endParaRPr lang="en-US" sz="2800" b="1" smtClean="0">
              <a:effectLst>
                <a:outerShdw blurRad="38100" dist="38100" dir="2700000" algn="tl">
                  <a:srgbClr val="FFFFFF"/>
                </a:outerShdw>
              </a:effectLst>
            </a:endParaRPr>
          </a:p>
        </p:txBody>
      </p:sp>
      <p:sp>
        <p:nvSpPr>
          <p:cNvPr id="9223" name="Text Box 7"/>
          <p:cNvSpPr txBox="1">
            <a:spLocks noChangeArrowheads="1"/>
          </p:cNvSpPr>
          <p:nvPr/>
        </p:nvSpPr>
        <p:spPr bwMode="auto">
          <a:xfrm>
            <a:off x="685800" y="6156325"/>
            <a:ext cx="7620000" cy="396875"/>
          </a:xfrm>
          <a:prstGeom prst="rect">
            <a:avLst/>
          </a:prstGeom>
          <a:noFill/>
          <a:ln w="9525" algn="ctr">
            <a:noFill/>
            <a:miter lim="800000"/>
            <a:headEnd/>
            <a:tailEnd/>
          </a:ln>
          <a:effec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Clr>
                <a:schemeClr val="hlink"/>
              </a:buClr>
              <a:buSzPct val="70000"/>
              <a:buFont typeface="Wingdings" charset="0"/>
              <a:buNone/>
              <a:defRPr/>
            </a:pPr>
            <a:endParaRPr lang="en-US" sz="2000" b="1" smtClean="0">
              <a:effectLst>
                <a:outerShdw blurRad="38100" dist="38100" dir="2700000" algn="tl">
                  <a:srgbClr val="FFFFFF"/>
                </a:outerShdw>
              </a:effectLst>
            </a:endParaRPr>
          </a:p>
        </p:txBody>
      </p:sp>
      <p:pic>
        <p:nvPicPr>
          <p:cNvPr id="12" name="Picture 11"/>
          <p:cNvPicPr>
            <a:picLocks noChangeAspect="1"/>
          </p:cNvPicPr>
          <p:nvPr/>
        </p:nvPicPr>
        <p:blipFill>
          <a:blip r:embed="rId3"/>
          <a:stretch>
            <a:fillRect/>
          </a:stretch>
        </p:blipFill>
        <p:spPr>
          <a:xfrm>
            <a:off x="220218" y="1189545"/>
            <a:ext cx="2963280" cy="1721602"/>
          </a:xfrm>
          <a:prstGeom prst="rect">
            <a:avLst/>
          </a:prstGeom>
        </p:spPr>
      </p:pic>
      <p:pic>
        <p:nvPicPr>
          <p:cNvPr id="13" name="Picture 12"/>
          <p:cNvPicPr>
            <a:picLocks noChangeAspect="1"/>
          </p:cNvPicPr>
          <p:nvPr/>
        </p:nvPicPr>
        <p:blipFill>
          <a:blip r:embed="rId4"/>
          <a:stretch>
            <a:fillRect/>
          </a:stretch>
        </p:blipFill>
        <p:spPr>
          <a:xfrm>
            <a:off x="0" y="3063615"/>
            <a:ext cx="9144000" cy="3794385"/>
          </a:xfrm>
          <a:prstGeom prst="rect">
            <a:avLst/>
          </a:prstGeom>
        </p:spPr>
      </p:pic>
    </p:spTree>
    <p:extLst>
      <p:ext uri="{BB962C8B-B14F-4D97-AF65-F5344CB8AC3E}">
        <p14:creationId xmlns:p14="http://schemas.microsoft.com/office/powerpoint/2010/main" val="336906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6000" b="1" dirty="0" smtClean="0">
                <a:latin typeface="Papyrus" charset="0"/>
                <a:ea typeface="Papyrus" charset="0"/>
                <a:cs typeface="Papyrus" charset="0"/>
              </a:rPr>
              <a:t>Examine: Persian Religion</a:t>
            </a:r>
            <a:endParaRPr lang="en-US" sz="6000" b="1" dirty="0">
              <a:latin typeface="Papyrus" charset="0"/>
              <a:ea typeface="Papyrus" charset="0"/>
              <a:cs typeface="Papyrus" charset="0"/>
            </a:endParaRPr>
          </a:p>
        </p:txBody>
      </p:sp>
      <p:sp>
        <p:nvSpPr>
          <p:cNvPr id="3" name="Content Placeholder 2"/>
          <p:cNvSpPr>
            <a:spLocks noGrp="1"/>
          </p:cNvSpPr>
          <p:nvPr>
            <p:ph idx="1"/>
          </p:nvPr>
        </p:nvSpPr>
        <p:spPr/>
        <p:txBody>
          <a:bodyPr>
            <a:normAutofit/>
          </a:bodyPr>
          <a:lstStyle/>
          <a:p>
            <a:r>
              <a:rPr lang="en-US" sz="3200" dirty="0" smtClean="0"/>
              <a:t>Monotheistic </a:t>
            </a:r>
          </a:p>
          <a:p>
            <a:r>
              <a:rPr lang="en-US" sz="3200" dirty="0" smtClean="0"/>
              <a:t>Zoroastrianism</a:t>
            </a:r>
          </a:p>
        </p:txBody>
      </p:sp>
      <p:pic>
        <p:nvPicPr>
          <p:cNvPr id="4" name="Content Placeholder 4" descr="1280px-Faravahar.svg.png"/>
          <p:cNvPicPr>
            <a:picLocks noChangeAspect="1"/>
          </p:cNvPicPr>
          <p:nvPr/>
        </p:nvPicPr>
        <p:blipFill>
          <a:blip r:embed="rId2">
            <a:extLst>
              <a:ext uri="{28A0092B-C50C-407E-A947-70E740481C1C}">
                <a14:useLocalDpi xmlns:a14="http://schemas.microsoft.com/office/drawing/2010/main" val="0"/>
              </a:ext>
            </a:extLst>
          </a:blip>
          <a:srcRect t="-38441" b="-38441"/>
          <a:stretch>
            <a:fillRect/>
          </a:stretch>
        </p:blipFill>
        <p:spPr>
          <a:xfrm>
            <a:off x="5094308" y="1417638"/>
            <a:ext cx="2902150" cy="2751184"/>
          </a:xfrm>
          <a:prstGeom prst="rect">
            <a:avLst/>
          </a:prstGeom>
        </p:spPr>
      </p:pic>
      <p:pic>
        <p:nvPicPr>
          <p:cNvPr id="5" name="Picture 4"/>
          <p:cNvPicPr>
            <a:picLocks noChangeAspect="1"/>
          </p:cNvPicPr>
          <p:nvPr/>
        </p:nvPicPr>
        <p:blipFill>
          <a:blip r:embed="rId3">
            <a:alphaModFix amt="36000"/>
          </a:blip>
          <a:stretch>
            <a:fillRect/>
          </a:stretch>
        </p:blipFill>
        <p:spPr>
          <a:xfrm>
            <a:off x="571500" y="3574149"/>
            <a:ext cx="8023352" cy="3015578"/>
          </a:xfrm>
          <a:prstGeom prst="rect">
            <a:avLst/>
          </a:prstGeom>
        </p:spPr>
      </p:pic>
    </p:spTree>
    <p:extLst>
      <p:ext uri="{BB962C8B-B14F-4D97-AF65-F5344CB8AC3E}">
        <p14:creationId xmlns:p14="http://schemas.microsoft.com/office/powerpoint/2010/main" val="2217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6697"/>
            <a:ext cx="9144000" cy="1143000"/>
          </a:xfrm>
        </p:spPr>
        <p:txBody>
          <a:bodyPr/>
          <a:lstStyle/>
          <a:p>
            <a:r>
              <a:rPr lang="en-US" sz="6000" b="1" dirty="0" smtClean="0">
                <a:latin typeface="Papyrus" charset="0"/>
                <a:ea typeface="Papyrus" charset="0"/>
                <a:cs typeface="Papyrus" charset="0"/>
              </a:rPr>
              <a:t>Examine Artifact</a:t>
            </a:r>
            <a:endParaRPr lang="en-US" sz="6000" b="1" dirty="0">
              <a:latin typeface="Papyrus" charset="0"/>
              <a:ea typeface="Papyrus" charset="0"/>
              <a:cs typeface="Papyrus" charset="0"/>
            </a:endParaRPr>
          </a:p>
        </p:txBody>
      </p:sp>
      <p:sp>
        <p:nvSpPr>
          <p:cNvPr id="3" name="Content Placeholder 2"/>
          <p:cNvSpPr>
            <a:spLocks noGrp="1"/>
          </p:cNvSpPr>
          <p:nvPr>
            <p:ph idx="1"/>
          </p:nvPr>
        </p:nvSpPr>
        <p:spPr>
          <a:xfrm>
            <a:off x="369794" y="1608138"/>
            <a:ext cx="8001000" cy="4114800"/>
          </a:xfrm>
        </p:spPr>
        <p:txBody>
          <a:bodyPr>
            <a:normAutofit/>
          </a:bodyPr>
          <a:lstStyle/>
          <a:p>
            <a:pPr marL="0" indent="0" algn="ctr">
              <a:buNone/>
            </a:pPr>
            <a:r>
              <a:rPr lang="en-US" sz="3200" dirty="0" smtClean="0"/>
              <a:t>Observe + Infer: Whole Class</a:t>
            </a:r>
            <a:endParaRPr lang="en-US" sz="3200" dirty="0"/>
          </a:p>
        </p:txBody>
      </p:sp>
      <p:pic>
        <p:nvPicPr>
          <p:cNvPr id="1026" name="Picture 2" descr="mage result for zoroastria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0941" y="2375637"/>
            <a:ext cx="7942118" cy="4149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97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6697"/>
            <a:ext cx="9144000" cy="1143000"/>
          </a:xfrm>
        </p:spPr>
        <p:txBody>
          <a:bodyPr/>
          <a:lstStyle/>
          <a:p>
            <a:r>
              <a:rPr lang="en-US" sz="6000" b="1" dirty="0" smtClean="0">
                <a:latin typeface="Papyrus" charset="0"/>
                <a:ea typeface="Papyrus" charset="0"/>
                <a:cs typeface="Papyrus" charset="0"/>
              </a:rPr>
              <a:t>Examine Artifact</a:t>
            </a:r>
            <a:endParaRPr lang="en-US" sz="6000" b="1" dirty="0">
              <a:latin typeface="Papyrus" charset="0"/>
              <a:ea typeface="Papyrus" charset="0"/>
              <a:cs typeface="Papyrus" charset="0"/>
            </a:endParaRPr>
          </a:p>
        </p:txBody>
      </p:sp>
      <p:sp>
        <p:nvSpPr>
          <p:cNvPr id="3" name="Content Placeholder 2"/>
          <p:cNvSpPr>
            <a:spLocks noGrp="1"/>
          </p:cNvSpPr>
          <p:nvPr>
            <p:ph idx="1"/>
          </p:nvPr>
        </p:nvSpPr>
        <p:spPr>
          <a:xfrm>
            <a:off x="548341" y="1570815"/>
            <a:ext cx="8001000" cy="4114800"/>
          </a:xfrm>
        </p:spPr>
        <p:txBody>
          <a:bodyPr>
            <a:normAutofit/>
          </a:bodyPr>
          <a:lstStyle/>
          <a:p>
            <a:pPr marL="0" indent="0" algn="ctr">
              <a:buNone/>
            </a:pPr>
            <a:r>
              <a:rPr lang="en-US" sz="3200" dirty="0" smtClean="0"/>
              <a:t>Observe + Infer: Whole Class</a:t>
            </a:r>
            <a:endParaRPr lang="en-US" sz="3200" dirty="0"/>
          </a:p>
        </p:txBody>
      </p:sp>
      <p:pic>
        <p:nvPicPr>
          <p:cNvPr id="2050" name="Picture 2" descr="mage result for zoroastrianism"/>
          <p:cNvPicPr>
            <a:picLocks noChangeAspect="1" noChangeArrowheads="1"/>
          </p:cNvPicPr>
          <p:nvPr/>
        </p:nvPicPr>
        <p:blipFill rotWithShape="1">
          <a:blip r:embed="rId2">
            <a:extLst>
              <a:ext uri="{28A0092B-C50C-407E-A947-70E740481C1C}">
                <a14:useLocalDpi xmlns:a14="http://schemas.microsoft.com/office/drawing/2010/main" val="0"/>
              </a:ext>
            </a:extLst>
          </a:blip>
          <a:srcRect t="9221" b="6439"/>
          <a:stretch/>
        </p:blipFill>
        <p:spPr bwMode="auto">
          <a:xfrm>
            <a:off x="1079967" y="2218765"/>
            <a:ext cx="7109292" cy="44995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717" y="2225488"/>
            <a:ext cx="3112248" cy="8807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282" y="6030149"/>
            <a:ext cx="4101353" cy="672223"/>
          </a:xfrm>
          <a:prstGeom prst="rect">
            <a:avLst/>
          </a:prstGeom>
        </p:spPr>
      </p:pic>
    </p:spTree>
    <p:extLst>
      <p:ext uri="{BB962C8B-B14F-4D97-AF65-F5344CB8AC3E}">
        <p14:creationId xmlns:p14="http://schemas.microsoft.com/office/powerpoint/2010/main" val="6346791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avelogue">
  <a:themeElements>
    <a:clrScheme name="Travelogue">
      <a:dk1>
        <a:sysClr val="windowText" lastClr="000000"/>
      </a:dk1>
      <a:lt1>
        <a:srgbClr val="EAC968"/>
      </a:lt1>
      <a:dk2>
        <a:srgbClr val="2A2515"/>
      </a:dk2>
      <a:lt2>
        <a:srgbClr val="82682C"/>
      </a:lt2>
      <a:accent1>
        <a:srgbClr val="B74D21"/>
      </a:accent1>
      <a:accent2>
        <a:srgbClr val="A32323"/>
      </a:accent2>
      <a:accent3>
        <a:srgbClr val="4576A3"/>
      </a:accent3>
      <a:accent4>
        <a:srgbClr val="615D9A"/>
      </a:accent4>
      <a:accent5>
        <a:srgbClr val="67924B"/>
      </a:accent5>
      <a:accent6>
        <a:srgbClr val="BF7B1B"/>
      </a:accent6>
      <a:hlink>
        <a:srgbClr val="99350B"/>
      </a:hlink>
      <a:folHlink>
        <a:srgbClr val="785140"/>
      </a:folHlink>
    </a:clrScheme>
    <a:fontScheme name="Travelogue">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1370</TotalTime>
  <Words>351</Words>
  <Application>Microsoft Macintosh PowerPoint</Application>
  <PresentationFormat>On-screen Show (4:3)</PresentationFormat>
  <Paragraphs>51</Paragraphs>
  <Slides>22</Slides>
  <Notes>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 Black</vt:lpstr>
      <vt:lpstr>Calibri</vt:lpstr>
      <vt:lpstr>Calisto MT</vt:lpstr>
      <vt:lpstr>Mistral</vt:lpstr>
      <vt:lpstr>ＭＳ Ｐゴシック</vt:lpstr>
      <vt:lpstr>Papyrus</vt:lpstr>
      <vt:lpstr>Wingdings</vt:lpstr>
      <vt:lpstr>Wingdings 2</vt:lpstr>
      <vt:lpstr>Arial</vt:lpstr>
      <vt:lpstr>Travelogue</vt:lpstr>
      <vt:lpstr>Mesopotamia</vt:lpstr>
      <vt:lpstr>PowerPoint Presentation</vt:lpstr>
      <vt:lpstr>PowerPoint Presentation</vt:lpstr>
      <vt:lpstr>Farming in Mesopotamia</vt:lpstr>
      <vt:lpstr>1. Mesopotamian Religion</vt:lpstr>
      <vt:lpstr>Sumerian Religion</vt:lpstr>
      <vt:lpstr>Examine: Persian Religion</vt:lpstr>
      <vt:lpstr>Examine Artifact</vt:lpstr>
      <vt:lpstr>Examine Artifact</vt:lpstr>
      <vt:lpstr>II. Mesopotamian Writing</vt:lpstr>
      <vt:lpstr>Sumerian Cuneiform</vt:lpstr>
      <vt:lpstr>PowerPoint Presentation</vt:lpstr>
      <vt:lpstr>Examine: Phoenician's  Phonetic Alphabet</vt:lpstr>
      <vt:lpstr>PowerPoint Presentation</vt:lpstr>
      <vt:lpstr>Examine Artifact</vt:lpstr>
      <vt:lpstr>III. Mesopotamian Government</vt:lpstr>
      <vt:lpstr>Assyrian Army</vt:lpstr>
      <vt:lpstr>Examine: Sumerian  Code of Hammurabi</vt:lpstr>
      <vt:lpstr>Examples of Law #1</vt:lpstr>
      <vt:lpstr>Examples of Law #2</vt:lpstr>
      <vt:lpstr>Examine Artifact</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Nikki O'Mary</dc:creator>
  <cp:lastModifiedBy>Ashley Belnap</cp:lastModifiedBy>
  <cp:revision>60</cp:revision>
  <dcterms:created xsi:type="dcterms:W3CDTF">2014-10-14T22:31:49Z</dcterms:created>
  <dcterms:modified xsi:type="dcterms:W3CDTF">2018-09-27T20:16:44Z</dcterms:modified>
</cp:coreProperties>
</file>