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86" r:id="rId9"/>
    <p:sldId id="266" r:id="rId10"/>
    <p:sldId id="264" r:id="rId11"/>
    <p:sldId id="268" r:id="rId12"/>
    <p:sldId id="265" r:id="rId13"/>
    <p:sldId id="267" r:id="rId14"/>
    <p:sldId id="271" r:id="rId15"/>
    <p:sldId id="269" r:id="rId16"/>
    <p:sldId id="270" r:id="rId17"/>
    <p:sldId id="287" r:id="rId18"/>
    <p:sldId id="272" r:id="rId19"/>
    <p:sldId id="284" r:id="rId20"/>
    <p:sldId id="276" r:id="rId21"/>
    <p:sldId id="277" r:id="rId22"/>
    <p:sldId id="278" r:id="rId23"/>
    <p:sldId id="285" r:id="rId24"/>
    <p:sldId id="279" r:id="rId25"/>
    <p:sldId id="257" r:id="rId26"/>
    <p:sldId id="280" r:id="rId27"/>
    <p:sldId id="281" r:id="rId28"/>
    <p:sldId id="282" r:id="rId29"/>
    <p:sldId id="273" r:id="rId30"/>
    <p:sldId id="274" r:id="rId31"/>
    <p:sldId id="275" r:id="rId32"/>
    <p:sldId id="283" r:id="rId3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70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8D0F43-02F7-45B2-ABB7-FE82FB51C9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8186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4528C7-ACA1-4F82-B968-E6B0E415FD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9165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C0E565-F06A-4E9A-952C-E76224222D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746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0E216E-34DF-4FCE-832B-BB1F981EA4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6306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578AAF-5A21-4482-8C98-CFE4A7CC58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853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334842-C6E9-49E1-B7F2-7E7338E422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111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8A6361-C4C5-4210-81D5-ECBC515028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7586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C93534-BDE8-4519-A138-0DB29212F6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9651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3EB71E-FE64-4564-8EE5-666474CDB2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0244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75BE46-244D-478B-9A1D-3ABF82CF4B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0609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9AE9F3-FED2-46CA-BA6D-F85483DF93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1957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4CF13FA-64D8-4D10-BB1F-1F394A9D812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1.png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4.m4a"/><Relationship Id="rId7" Type="http://schemas.openxmlformats.org/officeDocument/2006/relationships/image" Target="../media/image27.jpeg"/><Relationship Id="rId2" Type="http://schemas.microsoft.com/office/2007/relationships/media" Target="../media/media14.m4a"/><Relationship Id="rId1" Type="http://schemas.openxmlformats.org/officeDocument/2006/relationships/tags" Target="../tags/tag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image" Target="../media/image30.jpe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image" Target="../media/image30.jpe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21.m4a"/><Relationship Id="rId7" Type="http://schemas.openxmlformats.org/officeDocument/2006/relationships/image" Target="../media/image37.jpeg"/><Relationship Id="rId2" Type="http://schemas.microsoft.com/office/2007/relationships/media" Target="../media/media21.m4a"/><Relationship Id="rId1" Type="http://schemas.openxmlformats.org/officeDocument/2006/relationships/tags" Target="../tags/tag10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23.m4a"/><Relationship Id="rId7" Type="http://schemas.openxmlformats.org/officeDocument/2006/relationships/image" Target="../media/image44.png"/><Relationship Id="rId2" Type="http://schemas.microsoft.com/office/2007/relationships/media" Target="../media/media23.m4a"/><Relationship Id="rId1" Type="http://schemas.openxmlformats.org/officeDocument/2006/relationships/tags" Target="../tags/tag1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audio" Target="../media/media26.m4a"/><Relationship Id="rId7" Type="http://schemas.openxmlformats.org/officeDocument/2006/relationships/image" Target="../media/image50.png"/><Relationship Id="rId2" Type="http://schemas.microsoft.com/office/2007/relationships/media" Target="../media/media26.m4a"/><Relationship Id="rId1" Type="http://schemas.openxmlformats.org/officeDocument/2006/relationships/tags" Target="../tags/tag1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6.jpe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1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1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1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4.m4a"/><Relationship Id="rId7" Type="http://schemas.openxmlformats.org/officeDocument/2006/relationships/image" Target="../media/image7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6.wmf"/><Relationship Id="rId5" Type="http://schemas.openxmlformats.org/officeDocument/2006/relationships/image" Target="../media/image5.jpeg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  <a:latin typeface="Allegro BT" pitchFamily="82" charset="0"/>
              </a:rPr>
              <a:t>I. Development of Middle Eastern Civilization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696"/>
    </mc:Choice>
    <mc:Fallback>
      <p:transition spd="slow" advTm="31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 smtClean="0"/>
              <a:t>Mesopotamia</a:t>
            </a:r>
            <a:br>
              <a:rPr lang="en-US" altLang="en-US" sz="4000" dirty="0" smtClean="0"/>
            </a:br>
            <a:r>
              <a:rPr lang="en-US" altLang="en-US" sz="4000" dirty="0" smtClean="0"/>
              <a:t>“between two rivers”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dirty="0" smtClean="0"/>
              <a:t>Wheat and Barley =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dirty="0" smtClean="0"/>
              <a:t>					</a:t>
            </a:r>
            <a:r>
              <a:rPr lang="en-US" altLang="en-US" dirty="0" smtClean="0">
                <a:solidFill>
                  <a:srgbClr val="66FF33"/>
                </a:solidFill>
              </a:rPr>
              <a:t>plants</a:t>
            </a:r>
            <a:r>
              <a:rPr lang="en-US" altLang="en-US" dirty="0" smtClean="0"/>
              <a:t>		</a:t>
            </a:r>
            <a:endParaRPr lang="en-US" altLang="en-US" dirty="0" smtClean="0">
              <a:solidFill>
                <a:srgbClr val="66FF33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dirty="0" smtClean="0">
              <a:solidFill>
                <a:srgbClr val="66FF33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dirty="0" smtClean="0"/>
              <a:t>The 2 rivers??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dirty="0" smtClean="0"/>
              <a:t>The </a:t>
            </a:r>
            <a:r>
              <a:rPr lang="en-US" altLang="en-US" dirty="0" smtClean="0">
                <a:solidFill>
                  <a:srgbClr val="66FF33"/>
                </a:solidFill>
              </a:rPr>
              <a:t>Tigris</a:t>
            </a:r>
            <a:r>
              <a:rPr lang="en-US" altLang="en-US" dirty="0" smtClean="0"/>
              <a:t> and </a:t>
            </a:r>
            <a:r>
              <a:rPr lang="en-US" altLang="en-US" dirty="0" smtClean="0">
                <a:solidFill>
                  <a:srgbClr val="66FF33"/>
                </a:solidFill>
              </a:rPr>
              <a:t>Euphrates</a:t>
            </a:r>
            <a:endParaRPr lang="en-US" altLang="en-US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dirty="0" smtClean="0"/>
              <a:t>The land is fertilized by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dirty="0" smtClean="0">
              <a:solidFill>
                <a:srgbClr val="66FF33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dirty="0" smtClean="0">
                <a:solidFill>
                  <a:srgbClr val="66FF33"/>
                </a:solidFill>
              </a:rPr>
              <a:t>					silt</a:t>
            </a: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105275"/>
            <a:ext cx="23749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2650" y="1417638"/>
            <a:ext cx="3181350" cy="238601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196"/>
    </mc:Choice>
    <mc:Fallback>
      <p:transition spd="slow" advTm="96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Silt deposits through flooding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3316" name="Picture 6" descr="Iraq2_TMO_200507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95400"/>
            <a:ext cx="407987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544"/>
    </mc:Choice>
    <mc:Fallback>
      <p:transition spd="slow" advTm="114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3448050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209800"/>
            <a:ext cx="4648200" cy="300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6"/>
          <p:cNvSpPr txBox="1">
            <a:spLocks noChangeArrowheads="1"/>
          </p:cNvSpPr>
          <p:nvPr/>
        </p:nvSpPr>
        <p:spPr bwMode="auto">
          <a:xfrm>
            <a:off x="381000" y="685800"/>
            <a:ext cx="35052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000"/>
              <a:t>Tigris</a:t>
            </a:r>
          </a:p>
        </p:txBody>
      </p:sp>
      <p:sp>
        <p:nvSpPr>
          <p:cNvPr id="14342" name="Text Box 7"/>
          <p:cNvSpPr txBox="1">
            <a:spLocks noChangeArrowheads="1"/>
          </p:cNvSpPr>
          <p:nvPr/>
        </p:nvSpPr>
        <p:spPr bwMode="auto">
          <a:xfrm>
            <a:off x="5029200" y="5486400"/>
            <a:ext cx="28956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000"/>
              <a:t>Euphrates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862"/>
    </mc:Choice>
    <mc:Fallback>
      <p:transition spd="slow" advTm="31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47244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429000"/>
            <a:ext cx="4521200" cy="322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3300"/>
            <a:ext cx="4191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05"/>
    </mc:Choice>
    <mc:Fallback>
      <p:transition spd="slow" advTm="18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mtClean="0">
                <a:solidFill>
                  <a:srgbClr val="66FF33"/>
                </a:solidFill>
              </a:rPr>
              <a:t>	</a:t>
            </a:r>
            <a:r>
              <a:rPr lang="en-US" altLang="en-US" smtClean="0"/>
              <a:t>Mesopotamia is naturally dry, so the level of the rivers depended on rainfall or snowfall in </a:t>
            </a:r>
            <a:r>
              <a:rPr lang="en-US" altLang="en-US" smtClean="0">
                <a:solidFill>
                  <a:srgbClr val="00B050"/>
                </a:solidFill>
              </a:rPr>
              <a:t>Asia Minor </a:t>
            </a:r>
            <a:r>
              <a:rPr lang="en-US" altLang="en-US" smtClean="0"/>
              <a:t>(Turkey)</a:t>
            </a:r>
          </a:p>
          <a:p>
            <a:pPr eaLnBrk="1" hangingPunct="1">
              <a:buFontTx/>
              <a:buNone/>
            </a:pPr>
            <a:endParaRPr lang="en-US" altLang="en-US" smtClean="0">
              <a:solidFill>
                <a:srgbClr val="66FF33"/>
              </a:solidFill>
            </a:endParaRPr>
          </a:p>
        </p:txBody>
      </p:sp>
      <p:pic>
        <p:nvPicPr>
          <p:cNvPr id="15364" name="Picture 7" descr="Turkey physica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05000"/>
            <a:ext cx="4648200" cy="356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8" descr="mountains turkey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57700"/>
            <a:ext cx="3200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9" descr="iraq desert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044950"/>
            <a:ext cx="33528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flipV="1">
            <a:off x="2362200" y="3505200"/>
            <a:ext cx="2362200" cy="1828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>
            <a:off x="5410200" y="5181600"/>
            <a:ext cx="914400" cy="76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545"/>
    </mc:Choice>
    <mc:Fallback>
      <p:transition spd="slow" advTm="70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66FF33"/>
                </a:solidFill>
              </a:rPr>
              <a:t>Irrigation</a:t>
            </a:r>
            <a:r>
              <a:rPr lang="en-US" altLang="en-US" smtClean="0"/>
              <a:t> by </a:t>
            </a:r>
            <a:r>
              <a:rPr lang="en-US" altLang="en-US" smtClean="0">
                <a:solidFill>
                  <a:srgbClr val="66FF33"/>
                </a:solidFill>
              </a:rPr>
              <a:t>canals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altLang="en-US" smtClean="0">
              <a:solidFill>
                <a:srgbClr val="66FF33"/>
              </a:solidFill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4762500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057525"/>
            <a:ext cx="3810000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875"/>
    </mc:Choice>
    <mc:Fallback>
      <p:transition spd="slow" advTm="68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66FF33"/>
                </a:solidFill>
              </a:rPr>
              <a:t>Specialization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066800"/>
            <a:ext cx="8229600" cy="452596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mtClean="0"/>
              <a:t>	A division of </a:t>
            </a:r>
            <a:r>
              <a:rPr lang="en-US" altLang="en-US" smtClean="0">
                <a:solidFill>
                  <a:srgbClr val="66FF33"/>
                </a:solidFill>
              </a:rPr>
              <a:t>labor</a:t>
            </a:r>
            <a:r>
              <a:rPr lang="en-US" altLang="en-US" smtClean="0"/>
              <a:t> that leads to more food, crafts and technology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2438400"/>
            <a:ext cx="9101137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256"/>
    </mc:Choice>
    <mc:Fallback>
      <p:transition spd="slow" advTm="73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74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66FF33"/>
                </a:solidFill>
              </a:rPr>
              <a:t>Specialization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066800"/>
            <a:ext cx="8229600" cy="452596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dirty="0" smtClean="0"/>
              <a:t>	A division of </a:t>
            </a:r>
            <a:r>
              <a:rPr lang="en-US" altLang="en-US" dirty="0" smtClean="0">
                <a:solidFill>
                  <a:srgbClr val="66FF33"/>
                </a:solidFill>
              </a:rPr>
              <a:t>labor</a:t>
            </a:r>
            <a:r>
              <a:rPr lang="en-US" altLang="en-US" dirty="0" smtClean="0"/>
              <a:t> that leads to more food, crafts and technology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2438400"/>
            <a:ext cx="9101137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1447800" y="2590800"/>
            <a:ext cx="914400" cy="1295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7581900" y="2590800"/>
            <a:ext cx="914400" cy="1295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8" name="Oval 7"/>
          <p:cNvSpPr/>
          <p:nvPr/>
        </p:nvSpPr>
        <p:spPr>
          <a:xfrm>
            <a:off x="3657600" y="3958107"/>
            <a:ext cx="914400" cy="1295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9" name="Oval 8"/>
          <p:cNvSpPr/>
          <p:nvPr/>
        </p:nvSpPr>
        <p:spPr>
          <a:xfrm>
            <a:off x="1616835" y="5097463"/>
            <a:ext cx="914400" cy="1295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>
            <a:off x="1100070" y="3886200"/>
            <a:ext cx="914400" cy="1295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1" name="Oval 10"/>
          <p:cNvSpPr/>
          <p:nvPr/>
        </p:nvSpPr>
        <p:spPr>
          <a:xfrm>
            <a:off x="6400800" y="3886200"/>
            <a:ext cx="914400" cy="1295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2" name="Oval 11"/>
          <p:cNvSpPr/>
          <p:nvPr/>
        </p:nvSpPr>
        <p:spPr>
          <a:xfrm>
            <a:off x="7243763" y="3962400"/>
            <a:ext cx="604837" cy="5905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3" name="Oval 12"/>
          <p:cNvSpPr/>
          <p:nvPr/>
        </p:nvSpPr>
        <p:spPr>
          <a:xfrm>
            <a:off x="3812381" y="2943225"/>
            <a:ext cx="604837" cy="5905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4" name="Oval 13"/>
          <p:cNvSpPr/>
          <p:nvPr/>
        </p:nvSpPr>
        <p:spPr>
          <a:xfrm>
            <a:off x="5564980" y="2653585"/>
            <a:ext cx="604837" cy="5905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5" name="Oval 14"/>
          <p:cNvSpPr/>
          <p:nvPr/>
        </p:nvSpPr>
        <p:spPr>
          <a:xfrm>
            <a:off x="6149425" y="3324951"/>
            <a:ext cx="604837" cy="5905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6" name="Oval 15"/>
          <p:cNvSpPr/>
          <p:nvPr/>
        </p:nvSpPr>
        <p:spPr>
          <a:xfrm>
            <a:off x="2307431" y="2576636"/>
            <a:ext cx="914400" cy="1295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6925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108"/>
    </mc:Choice>
    <mc:Fallback>
      <p:transition spd="slow" advTm="222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-228600" y="238259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 dirty="0" smtClean="0"/>
              <a:t>    </a:t>
            </a:r>
            <a:r>
              <a:rPr lang="en-US" altLang="en-US" dirty="0" smtClean="0"/>
              <a:t>Urbanization</a:t>
            </a:r>
            <a:endParaRPr lang="en-US" altLang="en-US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8436" name="Picture 5" descr="1717492910_f765a19ea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347662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1902463450_b3b45607d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"/>
            <a:ext cx="5029200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9" descr="1889328759_8d9e440ed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429000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512"/>
    </mc:Choice>
    <mc:Fallback>
      <p:transition spd="slow" advTm="94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  <a:latin typeface="Allegro BT" pitchFamily="82" charset="0"/>
              </a:rPr>
              <a:t>II. The Civilizations of the</a:t>
            </a:r>
            <a:br>
              <a:rPr lang="en-US" altLang="en-US" smtClean="0">
                <a:solidFill>
                  <a:schemeClr val="bg1"/>
                </a:solidFill>
                <a:latin typeface="Allegro BT" pitchFamily="82" charset="0"/>
              </a:rPr>
            </a:br>
            <a:r>
              <a:rPr lang="en-US" altLang="en-US" smtClean="0">
                <a:solidFill>
                  <a:schemeClr val="bg1"/>
                </a:solidFill>
                <a:latin typeface="Allegro BT" pitchFamily="82" charset="0"/>
              </a:rPr>
              <a:t> Middle East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67"/>
    </mc:Choice>
    <mc:Fallback>
      <p:transition spd="slow" advTm="10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200" smtClean="0"/>
              <a:t>This means the taming of wild plants and animals???????</a:t>
            </a:r>
            <a:br>
              <a:rPr lang="en-US" altLang="en-US" sz="3200" smtClean="0"/>
            </a:br>
            <a:endParaRPr lang="en-US" altLang="en-US" sz="320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mtClean="0">
                <a:solidFill>
                  <a:srgbClr val="66FF33"/>
                </a:solidFill>
              </a:rPr>
              <a:t>DOMESTICATION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mtClean="0">
              <a:solidFill>
                <a:srgbClr val="66FF33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mtClean="0"/>
              <a:t>One around </a:t>
            </a:r>
            <a:r>
              <a:rPr lang="en-US" altLang="en-US" u="sng" smtClean="0">
                <a:solidFill>
                  <a:srgbClr val="66FF33"/>
                </a:solidFill>
              </a:rPr>
              <a:t>plants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mtClean="0"/>
              <a:t>The other around </a:t>
            </a:r>
            <a:r>
              <a:rPr lang="en-US" altLang="en-US" u="sng" smtClean="0">
                <a:solidFill>
                  <a:srgbClr val="66FF33"/>
                </a:solidFill>
              </a:rPr>
              <a:t>animals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2057400"/>
            <a:ext cx="4695264" cy="306998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879"/>
    </mc:Choice>
    <mc:Fallback>
      <p:transition spd="slow" advTm="99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2000"/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~4000 B.C.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>
                <a:solidFill>
                  <a:srgbClr val="66FF33"/>
                </a:solidFill>
              </a:rPr>
              <a:t>Sumerians</a:t>
            </a:r>
          </a:p>
          <a:p>
            <a:pPr eaLnBrk="1" hangingPunct="1">
              <a:buFontTx/>
              <a:buNone/>
            </a:pPr>
            <a:endParaRPr lang="en-US" altLang="en-US" smtClean="0"/>
          </a:p>
          <a:p>
            <a:pPr eaLnBrk="1" hangingPunct="1">
              <a:buFontTx/>
              <a:buNone/>
            </a:pPr>
            <a:endParaRPr lang="en-US" altLang="en-US" smtClean="0"/>
          </a:p>
          <a:p>
            <a:pPr eaLnBrk="1" hangingPunct="1">
              <a:buFontTx/>
              <a:buNone/>
            </a:pPr>
            <a:r>
              <a:rPr lang="en-US" altLang="en-US" smtClean="0"/>
              <a:t>Polytheistic??</a:t>
            </a:r>
          </a:p>
          <a:p>
            <a:pPr eaLnBrk="1" hangingPunct="1">
              <a:buFontTx/>
              <a:buNone/>
            </a:pPr>
            <a:endParaRPr lang="en-US" altLang="en-US" smtClean="0"/>
          </a:p>
          <a:p>
            <a:pPr eaLnBrk="1" hangingPunct="1">
              <a:buFontTx/>
              <a:buNone/>
            </a:pPr>
            <a:r>
              <a:rPr lang="en-US" altLang="en-US" smtClean="0"/>
              <a:t>Pg. 34-35</a:t>
            </a:r>
          </a:p>
          <a:p>
            <a:pPr eaLnBrk="1" hangingPunct="1">
              <a:buFontTx/>
              <a:buNone/>
            </a:pPr>
            <a:endParaRPr lang="en-US" altLang="en-US" smtClean="0">
              <a:solidFill>
                <a:srgbClr val="66FF33"/>
              </a:solidFill>
            </a:endParaRP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295400"/>
            <a:ext cx="359092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448"/>
    </mc:Choice>
    <mc:Fallback>
      <p:transition spd="slow" advTm="109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Place of worship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895600"/>
            <a:ext cx="4775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 Box 8"/>
          <p:cNvSpPr txBox="1">
            <a:spLocks noChangeArrowheads="1"/>
          </p:cNvSpPr>
          <p:nvPr/>
        </p:nvSpPr>
        <p:spPr bwMode="auto">
          <a:xfrm>
            <a:off x="5257800" y="1676400"/>
            <a:ext cx="3200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000"/>
              <a:t>Stairway to Heaven</a:t>
            </a:r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8153400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838200" y="5486400"/>
            <a:ext cx="68580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000">
                <a:solidFill>
                  <a:srgbClr val="66FF33"/>
                </a:solidFill>
              </a:rPr>
              <a:t>ziggurat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728"/>
    </mc:Choice>
    <mc:Fallback>
      <p:transition spd="slow" advTm="44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55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Ancient writing system . . .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mtClean="0">
                <a:solidFill>
                  <a:srgbClr val="66FF33"/>
                </a:solidFill>
              </a:rPr>
              <a:t>Cuneiform</a:t>
            </a: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3200400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1295400"/>
            <a:ext cx="34798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762375"/>
            <a:ext cx="464820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8" descr="Image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810000"/>
            <a:ext cx="267335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475"/>
    </mc:Choice>
    <mc:Fallback>
      <p:transition spd="slow" advTm="101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Behistun Rock</a:t>
            </a:r>
          </a:p>
        </p:txBody>
      </p:sp>
      <p:pic>
        <p:nvPicPr>
          <p:cNvPr id="23555" name="Content Placeholder 3" descr="behistun.jp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219200"/>
            <a:ext cx="6397625" cy="4525963"/>
          </a:xfrm>
        </p:spPr>
      </p:pic>
      <p:sp>
        <p:nvSpPr>
          <p:cNvPr id="23556" name="TextBox 4"/>
          <p:cNvSpPr txBox="1">
            <a:spLocks noChangeArrowheads="1"/>
          </p:cNvSpPr>
          <p:nvPr/>
        </p:nvSpPr>
        <p:spPr bwMode="auto">
          <a:xfrm>
            <a:off x="838200" y="6096000"/>
            <a:ext cx="7543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Henry Rawlinson spent years translating to understand cuneiform writing</a:t>
            </a:r>
          </a:p>
        </p:txBody>
      </p:sp>
      <p:pic>
        <p:nvPicPr>
          <p:cNvPr id="6" name="Picture 5" descr="Behistun_DB1_1-15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3200400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rot="5400000" flipH="1" flipV="1">
            <a:off x="1295400" y="3962400"/>
            <a:ext cx="1600200" cy="685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1" name="Picture 10" descr="darius3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124200"/>
            <a:ext cx="290195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696"/>
    </mc:Choice>
    <mc:Fallback>
      <p:transition spd="slow" advTm="211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payroll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66800"/>
            <a:ext cx="69342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275"/>
    </mc:Choice>
    <mc:Fallback>
      <p:transition spd="slow" advTm="30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19425"/>
            <a:ext cx="3344863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Epic of </a:t>
            </a:r>
            <a:r>
              <a:rPr lang="en-US" altLang="en-US" smtClean="0">
                <a:solidFill>
                  <a:srgbClr val="66FF33"/>
                </a:solidFill>
              </a:rPr>
              <a:t>Gilgamesh</a:t>
            </a:r>
            <a:r>
              <a:rPr lang="en-US" altLang="en-US" smtClean="0"/>
              <a:t>	</a:t>
            </a:r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000" smtClean="0"/>
              <a:t>	The Epic of Gilgamesh is an ancient poem written in Mesopotamia more than four thousand years ago. The poem tells of a great flood that covers the earth many years earlier, making it similar to the story of Noah in the Old Testament of the Jewish and Christian holy books. </a:t>
            </a:r>
          </a:p>
        </p:txBody>
      </p:sp>
      <p:pic>
        <p:nvPicPr>
          <p:cNvPr id="25605" name="Picture 6" descr="603gilgames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76600"/>
            <a:ext cx="2857500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9982"/>
    </mc:Choice>
    <mc:Fallback>
      <p:transition spd="slow" advTm="569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Other achievements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altLang="en-US" smtClean="0"/>
          </a:p>
        </p:txBody>
      </p:sp>
      <p:pic>
        <p:nvPicPr>
          <p:cNvPr id="27653" name="Picture 5" descr="whe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114800"/>
            <a:ext cx="2209800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 descr="istockphoto_232810_ancient_whee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371600"/>
            <a:ext cx="22479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9" descr="Image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262255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11" descr="ornamental32in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2251075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1" name="Picture 13" descr="vt_tires_x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962400"/>
            <a:ext cx="4038600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2" name="Text Box 14"/>
          <p:cNvSpPr txBox="1">
            <a:spLocks noChangeArrowheads="1"/>
          </p:cNvSpPr>
          <p:nvPr/>
        </p:nvSpPr>
        <p:spPr bwMode="auto">
          <a:xfrm>
            <a:off x="6781800" y="2133600"/>
            <a:ext cx="23622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>
                <a:solidFill>
                  <a:srgbClr val="66FF33"/>
                </a:solidFill>
              </a:rPr>
              <a:t>Wheel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326"/>
    </mc:Choice>
    <mc:Fallback>
      <p:transition spd="slow" advTm="40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66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Arch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altLang="en-US" smtClean="0"/>
          </a:p>
        </p:txBody>
      </p:sp>
      <p:pic>
        <p:nvPicPr>
          <p:cNvPr id="27652" name="Picture 5" descr="arch_sever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276600"/>
            <a:ext cx="243205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7" descr="14_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886200"/>
            <a:ext cx="2593975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9" descr="arch_marbl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325" y="533400"/>
            <a:ext cx="3622675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11" descr="arc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3181350" cy="253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13" descr="mcdonald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67200"/>
            <a:ext cx="2409825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22"/>
    </mc:Choice>
    <mc:Fallback>
      <p:transition spd="slow" advTm="17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mtClean="0"/>
              <a:t>Although there was trade, there was no large governing body.</a:t>
            </a:r>
          </a:p>
          <a:p>
            <a:pPr eaLnBrk="1" hangingPunct="1">
              <a:buFontTx/>
              <a:buNone/>
            </a:pPr>
            <a:endParaRPr lang="en-US" altLang="en-US" smtClean="0"/>
          </a:p>
          <a:p>
            <a:pPr eaLnBrk="1" hangingPunct="1">
              <a:buFontTx/>
              <a:buNone/>
            </a:pPr>
            <a:r>
              <a:rPr lang="en-US" altLang="en-US" smtClean="0"/>
              <a:t>Thus, city-states were:</a:t>
            </a:r>
          </a:p>
          <a:p>
            <a:pPr eaLnBrk="1" hangingPunct="1">
              <a:buFontTx/>
              <a:buNone/>
            </a:pPr>
            <a:endParaRPr lang="en-US" altLang="en-US" smtClean="0"/>
          </a:p>
          <a:p>
            <a:pPr algn="ctr" eaLnBrk="1" hangingPunct="1">
              <a:buFontTx/>
              <a:buNone/>
            </a:pPr>
            <a:r>
              <a:rPr lang="en-US" altLang="en-US" smtClean="0">
                <a:solidFill>
                  <a:srgbClr val="66FF33"/>
                </a:solidFill>
              </a:rPr>
              <a:t>INDEPENDENT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53"/>
    </mc:Choice>
    <mc:Fallback>
      <p:transition spd="slow" advTm="28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tx1"/>
                </a:solidFill>
              </a:rPr>
              <a:t>~ 1900 B.C. </a:t>
            </a:r>
            <a:r>
              <a:rPr lang="en-US" altLang="en-US" smtClean="0">
                <a:solidFill>
                  <a:srgbClr val="66FF33"/>
                </a:solidFill>
              </a:rPr>
              <a:t>Babylonians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9700" name="Picture 5" descr="1717495414_714a772c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7800"/>
            <a:ext cx="7924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667"/>
    </mc:Choice>
    <mc:Fallback>
      <p:transition spd="slow" advTm="41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Location</a:t>
            </a:r>
            <a:r>
              <a:rPr lang="en-US" altLang="en-US" smtClean="0"/>
              <a:t>: </a:t>
            </a:r>
            <a:r>
              <a:rPr lang="en-US" altLang="en-US" smtClean="0">
                <a:solidFill>
                  <a:srgbClr val="66FF33"/>
                </a:solidFill>
              </a:rPr>
              <a:t>Fertile Crescent</a:t>
            </a:r>
          </a:p>
        </p:txBody>
      </p:sp>
      <p:pic>
        <p:nvPicPr>
          <p:cNvPr id="409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4767263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r" eaLnBrk="1" hangingPunct="1">
              <a:buFontTx/>
              <a:buNone/>
            </a:pPr>
            <a:r>
              <a:rPr lang="en-US" altLang="en-US" smtClean="0"/>
              <a:t>Rich farmland </a:t>
            </a:r>
          </a:p>
          <a:p>
            <a:pPr algn="ctr" eaLnBrk="1" hangingPunct="1">
              <a:buFontTx/>
              <a:buNone/>
            </a:pPr>
            <a:r>
              <a:rPr lang="en-US" altLang="en-US" smtClean="0"/>
              <a:t>							between the </a:t>
            </a:r>
          </a:p>
          <a:p>
            <a:pPr algn="r" eaLnBrk="1" hangingPunct="1">
              <a:buFontTx/>
              <a:buNone/>
            </a:pPr>
            <a:r>
              <a:rPr lang="en-US" altLang="en-US" smtClean="0">
                <a:solidFill>
                  <a:srgbClr val="66FF33"/>
                </a:solidFill>
              </a:rPr>
              <a:t>Persian</a:t>
            </a:r>
            <a:r>
              <a:rPr lang="en-US" altLang="en-US" smtClean="0"/>
              <a:t> Gulf </a:t>
            </a:r>
          </a:p>
          <a:p>
            <a:pPr algn="ctr" eaLnBrk="1" hangingPunct="1">
              <a:buFontTx/>
              <a:buNone/>
            </a:pPr>
            <a:r>
              <a:rPr lang="en-US" altLang="en-US" smtClean="0"/>
              <a:t>							and the </a:t>
            </a:r>
          </a:p>
          <a:p>
            <a:pPr algn="r" eaLnBrk="1" hangingPunct="1">
              <a:buFontTx/>
              <a:buNone/>
            </a:pPr>
            <a:r>
              <a:rPr lang="en-US" altLang="en-US" smtClean="0"/>
              <a:t>  </a:t>
            </a:r>
            <a:r>
              <a:rPr lang="en-US" altLang="en-US" smtClean="0">
                <a:solidFill>
                  <a:srgbClr val="66FF33"/>
                </a:solidFill>
              </a:rPr>
              <a:t>Mediterranean</a:t>
            </a:r>
            <a:r>
              <a:rPr lang="en-US" altLang="en-US" smtClean="0"/>
              <a:t> Sea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493712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277"/>
    </mc:Choice>
    <mc:Fallback>
      <p:transition spd="slow" advTm="83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2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"/>
            <a:ext cx="86868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4876800" y="838200"/>
            <a:ext cx="42672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000">
                <a:solidFill>
                  <a:srgbClr val="66FF33"/>
                </a:solidFill>
              </a:rPr>
              <a:t>Babylon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06"/>
    </mc:Choice>
    <mc:Fallback>
      <p:transition spd="slow" advTm="29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Babylonian Contributions</a:t>
            </a:r>
            <a:endParaRPr lang="en-US" altLang="en-US" dirty="0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Mathematics</a:t>
            </a:r>
          </a:p>
          <a:p>
            <a:pPr lvl="1" eaLnBrk="1" hangingPunct="1"/>
            <a:r>
              <a:rPr lang="en-US" altLang="en-US" dirty="0" smtClean="0"/>
              <a:t>Base 60 math (60 seconds in a minute, 60 minutes in an hour, 360 degrees in a circle)</a:t>
            </a:r>
          </a:p>
          <a:p>
            <a:pPr lvl="1" eaLnBrk="1" hangingPunct="1"/>
            <a:r>
              <a:rPr lang="en-US" altLang="en-US" dirty="0" smtClean="0"/>
              <a:t>Did algebra, square root, doubling time, quadratic formula, and Pythagorean theorem</a:t>
            </a:r>
          </a:p>
          <a:p>
            <a:pPr eaLnBrk="1" hangingPunct="1"/>
            <a:r>
              <a:rPr lang="en-US" altLang="en-US" dirty="0" smtClean="0"/>
              <a:t>Science</a:t>
            </a:r>
          </a:p>
          <a:p>
            <a:pPr lvl="1" eaLnBrk="1" hangingPunct="1"/>
            <a:r>
              <a:rPr lang="en-US" altLang="en-US" dirty="0" smtClean="0"/>
              <a:t>“Archimedes” screw to lift water</a:t>
            </a:r>
            <a:endParaRPr lang="en-US" alt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8219" y="4267200"/>
            <a:ext cx="2725781" cy="175152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961"/>
    </mc:Choice>
    <mc:Fallback>
      <p:transition spd="slow" advTm="104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Written legal code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sz="5000" smtClean="0">
                <a:solidFill>
                  <a:srgbClr val="66FF33"/>
                </a:solidFill>
              </a:rPr>
              <a:t>Hammarabi</a:t>
            </a:r>
          </a:p>
          <a:p>
            <a:pPr eaLnBrk="1" hangingPunct="1">
              <a:buFontTx/>
              <a:buNone/>
            </a:pPr>
            <a:r>
              <a:rPr lang="en-US" altLang="en-US" smtClean="0"/>
              <a:t>	This made the </a:t>
            </a:r>
            <a:r>
              <a:rPr lang="en-US" altLang="en-US" smtClean="0">
                <a:solidFill>
                  <a:srgbClr val="66FF33"/>
                </a:solidFill>
              </a:rPr>
              <a:t>government</a:t>
            </a:r>
            <a:r>
              <a:rPr lang="en-US" altLang="en-US" smtClean="0"/>
              <a:t> responsible for justice and punishment.</a:t>
            </a:r>
          </a:p>
        </p:txBody>
      </p:sp>
      <p:pic>
        <p:nvPicPr>
          <p:cNvPr id="32772" name="Picture 5" descr="hammurab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505200"/>
            <a:ext cx="26098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7" descr="Hammurab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276600"/>
            <a:ext cx="23002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995"/>
    </mc:Choice>
    <mc:Fallback>
      <p:transition spd="slow" advTm="81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Why did domestication first occur</a:t>
            </a:r>
            <a:br>
              <a:rPr lang="en-US" altLang="en-US" sz="4000" smtClean="0"/>
            </a:br>
            <a:r>
              <a:rPr lang="en-US" altLang="en-US" sz="4000" smtClean="0"/>
              <a:t> in the mountains????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buFontTx/>
              <a:buAutoNum type="arabicPeriod"/>
            </a:pPr>
            <a:r>
              <a:rPr lang="en-US" altLang="en-US" smtClean="0">
                <a:solidFill>
                  <a:srgbClr val="66FF33"/>
                </a:solidFill>
              </a:rPr>
              <a:t>Rainfall</a:t>
            </a:r>
          </a:p>
          <a:p>
            <a:pPr marL="609600" indent="-609600" eaLnBrk="1" hangingPunct="1">
              <a:buFontTx/>
              <a:buAutoNum type="arabicPeriod"/>
            </a:pPr>
            <a:endParaRPr lang="en-US" altLang="en-US" smtClean="0">
              <a:solidFill>
                <a:srgbClr val="66FF33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en-US" altLang="en-US" smtClean="0">
                <a:solidFill>
                  <a:srgbClr val="66FF33"/>
                </a:solidFill>
              </a:rPr>
              <a:t>2. Animals</a:t>
            </a:r>
          </a:p>
          <a:p>
            <a:pPr marL="609600" indent="-609600" eaLnBrk="1" hangingPunct="1">
              <a:buFontTx/>
              <a:buNone/>
            </a:pPr>
            <a:endParaRPr lang="en-US" altLang="en-US" smtClean="0">
              <a:solidFill>
                <a:srgbClr val="66FF33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en-US" altLang="en-US" smtClean="0">
                <a:solidFill>
                  <a:srgbClr val="66FF33"/>
                </a:solidFill>
              </a:rPr>
              <a:t>3. Natural Grasses</a:t>
            </a:r>
          </a:p>
        </p:txBody>
      </p:sp>
      <p:pic>
        <p:nvPicPr>
          <p:cNvPr id="5124" name="Picture 5" descr="image?id=43802&amp;rendTypeId=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752600"/>
            <a:ext cx="320992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MCj02379360000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00200"/>
            <a:ext cx="2063750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28600" y="4648200"/>
            <a:ext cx="1838325" cy="1905000"/>
            <a:chOff x="228600" y="4648200"/>
            <a:chExt cx="1838325" cy="1905000"/>
          </a:xfrm>
        </p:grpSpPr>
        <p:pic>
          <p:nvPicPr>
            <p:cNvPr id="3" name="Picture 8" descr="barley.gi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4648200"/>
              <a:ext cx="590550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9" name="Picture 9" descr="wheat.gi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4648200"/>
              <a:ext cx="1304925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8" name="Picture 10" descr="goat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495800"/>
            <a:ext cx="21717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650"/>
    </mc:Choice>
    <mc:Fallback>
      <p:transition spd="slow" advTm="97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2566" y="1600200"/>
            <a:ext cx="37338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dirty="0" smtClean="0"/>
              <a:t>	</a:t>
            </a:r>
            <a:r>
              <a:rPr lang="en-US" altLang="en-US" dirty="0" smtClean="0">
                <a:solidFill>
                  <a:schemeClr val="bg1"/>
                </a:solidFill>
              </a:rPr>
              <a:t>Land with vegetation used for grazing livestock . . . </a:t>
            </a:r>
          </a:p>
          <a:p>
            <a:pPr algn="ctr" eaLnBrk="1" hangingPunct="1">
              <a:buFontTx/>
              <a:buNone/>
            </a:pPr>
            <a:r>
              <a:rPr lang="en-US" altLang="en-US" sz="3600" dirty="0" smtClean="0">
                <a:solidFill>
                  <a:srgbClr val="66FF33"/>
                </a:solidFill>
              </a:rPr>
              <a:t>						</a:t>
            </a:r>
          </a:p>
        </p:txBody>
      </p:sp>
      <p:pic>
        <p:nvPicPr>
          <p:cNvPr id="7173" name="Picture 5" descr="399px-Arkadia_pasture_Peloponne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1417"/>
            <a:ext cx="4260372" cy="6407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47800" y="4572000"/>
            <a:ext cx="28521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400" dirty="0" smtClean="0">
                <a:solidFill>
                  <a:srgbClr val="66FF33"/>
                </a:solidFill>
              </a:rPr>
              <a:t>Pasture</a:t>
            </a:r>
            <a:endParaRPr lang="en-US" sz="44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765"/>
    </mc:Choice>
    <mc:Fallback>
      <p:transition spd="slow" advTm="68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66FF33"/>
                </a:solidFill>
              </a:rPr>
              <a:t>						Nomads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altLang="en-US" smtClean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5181600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7" descr="Tent_Bedouin_first_visit_25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505200"/>
            <a:ext cx="2967038" cy="223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 descr="bedouin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667000"/>
            <a:ext cx="5334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010"/>
    </mc:Choice>
    <mc:Fallback>
      <p:transition spd="slow" advTm="90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 smtClean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57200"/>
            <a:ext cx="6172200" cy="588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76"/>
    </mc:Choice>
    <mc:Fallback>
      <p:transition spd="slow" advTm="15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305800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4"/>
          <p:cNvSpPr>
            <a:spLocks noChangeArrowheads="1"/>
          </p:cNvSpPr>
          <p:nvPr/>
        </p:nvSpPr>
        <p:spPr bwMode="auto">
          <a:xfrm>
            <a:off x="762000" y="457200"/>
            <a:ext cx="7467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/>
              <a:t>Later, camel domestication began in the Arabian Peninsula and spread throughout the Middle East.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484"/>
    </mc:Choice>
    <mc:Fallback>
      <p:transition spd="slow" advTm="37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2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  <a:latin typeface="Gill Sans Ultra Bold" panose="020B0A02020104020203" pitchFamily="34" charset="0"/>
              </a:rPr>
              <a:t>Baghdad</a:t>
            </a:r>
          </a:p>
        </p:txBody>
      </p:sp>
      <p:pic>
        <p:nvPicPr>
          <p:cNvPr id="10243" name="Picture 5" descr="Iraq_m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4675188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7"/>
          <p:cNvSpPr txBox="1">
            <a:spLocks noChangeArrowheads="1"/>
          </p:cNvSpPr>
          <p:nvPr/>
        </p:nvSpPr>
        <p:spPr bwMode="auto">
          <a:xfrm>
            <a:off x="5334000" y="2667000"/>
            <a:ext cx="35052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/>
              <a:t>Why is this ancient city located here?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624"/>
    </mc:Choice>
    <mc:Fallback>
      <p:transition spd="slow" advTm="40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3|2.9|15.5|6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2|2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9|7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3|0.8|0.6|0.7|7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2|1.2|0.8|0.9|1.1|24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1|14.8|2.3|29.6|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1.9|9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8|6.4|27.9|7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7|8.3|2.3|14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4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33.3|10.2|15.4|8|18.3|23.3|23.8|6.8|22.9|11|13.7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1069</TotalTime>
  <Words>421</Words>
  <Application>Microsoft Office PowerPoint</Application>
  <PresentationFormat>On-screen Show (4:3)</PresentationFormat>
  <Paragraphs>85</Paragraphs>
  <Slides>32</Slides>
  <Notes>0</Notes>
  <HiddenSlides>0</HiddenSlides>
  <MMClips>32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Allegro BT</vt:lpstr>
      <vt:lpstr>Gill Sans Ultra Bold</vt:lpstr>
      <vt:lpstr>Default Design</vt:lpstr>
      <vt:lpstr>I. Development of Middle Eastern Civilization</vt:lpstr>
      <vt:lpstr>This means the taming of wild plants and animals??????? </vt:lpstr>
      <vt:lpstr>Location: Fertile Crescent</vt:lpstr>
      <vt:lpstr>Why did domestication first occur  in the mountains????</vt:lpstr>
      <vt:lpstr>PowerPoint Presentation</vt:lpstr>
      <vt:lpstr>      Nomads</vt:lpstr>
      <vt:lpstr>PowerPoint Presentation</vt:lpstr>
      <vt:lpstr>PowerPoint Presentation</vt:lpstr>
      <vt:lpstr>Baghdad</vt:lpstr>
      <vt:lpstr>Mesopotamia “between two rivers”</vt:lpstr>
      <vt:lpstr>Silt deposits through flooding</vt:lpstr>
      <vt:lpstr>PowerPoint Presentation</vt:lpstr>
      <vt:lpstr>PowerPoint Presentation</vt:lpstr>
      <vt:lpstr>PowerPoint Presentation</vt:lpstr>
      <vt:lpstr>Irrigation by canals</vt:lpstr>
      <vt:lpstr>Specialization</vt:lpstr>
      <vt:lpstr>Specialization</vt:lpstr>
      <vt:lpstr>    Urbanization</vt:lpstr>
      <vt:lpstr>II. The Civilizations of the  Middle East</vt:lpstr>
      <vt:lpstr>~4000 B.C.</vt:lpstr>
      <vt:lpstr>Place of worship</vt:lpstr>
      <vt:lpstr>Ancient writing system . . .</vt:lpstr>
      <vt:lpstr>Behistun Rock</vt:lpstr>
      <vt:lpstr>payroll</vt:lpstr>
      <vt:lpstr>Epic of Gilgamesh </vt:lpstr>
      <vt:lpstr>Other achievements</vt:lpstr>
      <vt:lpstr>Arch</vt:lpstr>
      <vt:lpstr>PowerPoint Presentation</vt:lpstr>
      <vt:lpstr>~ 1900 B.C. Babylonians</vt:lpstr>
      <vt:lpstr>PowerPoint Presentation</vt:lpstr>
      <vt:lpstr>Babylonian Contributions</vt:lpstr>
      <vt:lpstr>Written legal code</vt:lpstr>
    </vt:vector>
  </TitlesOfParts>
  <Company>Alpine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Chelsea Collins</dc:creator>
  <cp:lastModifiedBy>Doug Andersen</cp:lastModifiedBy>
  <cp:revision>68</cp:revision>
  <dcterms:created xsi:type="dcterms:W3CDTF">2008-03-13T21:06:39Z</dcterms:created>
  <dcterms:modified xsi:type="dcterms:W3CDTF">2020-04-23T21:48:49Z</dcterms:modified>
</cp:coreProperties>
</file>