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sldIdLst>
    <p:sldId id="256" r:id="rId7"/>
    <p:sldId id="457" r:id="rId8"/>
    <p:sldId id="453" r:id="rId9"/>
    <p:sldId id="454" r:id="rId10"/>
    <p:sldId id="455" r:id="rId11"/>
    <p:sldId id="456" r:id="rId12"/>
    <p:sldId id="458" r:id="rId13"/>
    <p:sldId id="459" r:id="rId14"/>
    <p:sldId id="492" r:id="rId15"/>
    <p:sldId id="460" r:id="rId16"/>
    <p:sldId id="493"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94" r:id="rId46"/>
    <p:sldId id="490" r:id="rId47"/>
    <p:sldId id="491" r:id="rId48"/>
    <p:sldId id="489" r:id="rId49"/>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19F"/>
    <a:srgbClr val="E2E7A3"/>
    <a:srgbClr val="D6DD7F"/>
    <a:srgbClr val="FEF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ACE275-B6DB-419D-ADB4-906DC59857FC}"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49137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CE275-B6DB-419D-ADB4-906DC59857FC}"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172519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CE275-B6DB-419D-ADB4-906DC59857FC}"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310031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CE275-B6DB-419D-ADB4-906DC59857FC}"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13314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CE275-B6DB-419D-ADB4-906DC59857FC}"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354977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CE275-B6DB-419D-ADB4-906DC59857FC}"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158466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ACE275-B6DB-419D-ADB4-906DC59857FC}"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330588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ACE275-B6DB-419D-ADB4-906DC59857FC}"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333925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CE275-B6DB-419D-ADB4-906DC59857FC}"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49624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CE275-B6DB-419D-ADB4-906DC59857FC}"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79003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CE275-B6DB-419D-ADB4-906DC59857FC}"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830CF-F7BB-474F-B303-53A2561390FD}" type="slidenum">
              <a:rPr lang="en-US" smtClean="0"/>
              <a:t>‹#›</a:t>
            </a:fld>
            <a:endParaRPr lang="en-US"/>
          </a:p>
        </p:txBody>
      </p:sp>
    </p:spTree>
    <p:extLst>
      <p:ext uri="{BB962C8B-B14F-4D97-AF65-F5344CB8AC3E}">
        <p14:creationId xmlns:p14="http://schemas.microsoft.com/office/powerpoint/2010/main" val="32069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CE275-B6DB-419D-ADB4-906DC59857FC}" type="datetimeFigureOut">
              <a:rPr lang="en-US" smtClean="0"/>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830CF-F7BB-474F-B303-53A2561390FD}" type="slidenum">
              <a:rPr lang="en-US" smtClean="0"/>
              <a:t>‹#›</a:t>
            </a:fld>
            <a:endParaRPr lang="en-US"/>
          </a:p>
        </p:txBody>
      </p:sp>
    </p:spTree>
    <p:extLst>
      <p:ext uri="{BB962C8B-B14F-4D97-AF65-F5344CB8AC3E}">
        <p14:creationId xmlns:p14="http://schemas.microsoft.com/office/powerpoint/2010/main" val="157816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3200" dirty="0" smtClean="0"/>
              <a:t>Middle </a:t>
            </a:r>
            <a:r>
              <a:rPr lang="en-US" sz="3200" dirty="0" smtClean="0"/>
              <a:t>East-North Africa </a:t>
            </a:r>
            <a:r>
              <a:rPr lang="en-US" sz="3200" dirty="0" smtClean="0"/>
              <a:t>Gallery</a:t>
            </a:r>
            <a:endParaRPr lang="en-US" sz="3200" dirty="0"/>
          </a:p>
        </p:txBody>
      </p:sp>
      <p:sp>
        <p:nvSpPr>
          <p:cNvPr id="3" name="Subtitle 2"/>
          <p:cNvSpPr>
            <a:spLocks noGrp="1"/>
          </p:cNvSpPr>
          <p:nvPr>
            <p:ph type="subTitle" idx="1"/>
          </p:nvPr>
        </p:nvSpPr>
        <p:spPr>
          <a:xfrm>
            <a:off x="533400" y="2362200"/>
            <a:ext cx="8153400" cy="4191000"/>
          </a:xfrm>
        </p:spPr>
        <p:txBody>
          <a:bodyPr>
            <a:normAutofit fontScale="47500" lnSpcReduction="20000"/>
          </a:bodyPr>
          <a:lstStyle/>
          <a:p>
            <a:pPr algn="l"/>
            <a:r>
              <a:rPr lang="en-US" dirty="0" smtClean="0">
                <a:solidFill>
                  <a:schemeClr val="tx1"/>
                </a:solidFill>
              </a:rPr>
              <a:t>Directions</a:t>
            </a:r>
            <a:r>
              <a:rPr lang="en-US" dirty="0" smtClean="0">
                <a:solidFill>
                  <a:schemeClr val="tx1"/>
                </a:solidFill>
              </a:rPr>
              <a:t>:</a:t>
            </a:r>
          </a:p>
          <a:p>
            <a:pPr algn="l"/>
            <a:r>
              <a:rPr lang="en-US" dirty="0" smtClean="0">
                <a:solidFill>
                  <a:schemeClr val="tx1"/>
                </a:solidFill>
              </a:rPr>
              <a:t>Part 1</a:t>
            </a:r>
          </a:p>
          <a:p>
            <a:pPr algn="l"/>
            <a:r>
              <a:rPr lang="en-US" dirty="0" smtClean="0">
                <a:solidFill>
                  <a:schemeClr val="tx1"/>
                </a:solidFill>
              </a:rPr>
              <a:t>1) View all of the images in the gallery (slide show). </a:t>
            </a:r>
          </a:p>
          <a:p>
            <a:pPr algn="l"/>
            <a:r>
              <a:rPr lang="en-US" dirty="0" smtClean="0">
                <a:solidFill>
                  <a:schemeClr val="tx1"/>
                </a:solidFill>
              </a:rPr>
              <a:t>2) </a:t>
            </a:r>
            <a:r>
              <a:rPr lang="en-US" dirty="0" smtClean="0">
                <a:solidFill>
                  <a:schemeClr val="tx1"/>
                </a:solidFill>
              </a:rPr>
              <a:t>After </a:t>
            </a:r>
            <a:r>
              <a:rPr lang="en-US" dirty="0" smtClean="0">
                <a:solidFill>
                  <a:schemeClr val="tx1"/>
                </a:solidFill>
              </a:rPr>
              <a:t>viewing the Gallery once, go back and </a:t>
            </a:r>
            <a:r>
              <a:rPr lang="en-US" dirty="0" smtClean="0">
                <a:solidFill>
                  <a:schemeClr val="tx1"/>
                </a:solidFill>
              </a:rPr>
              <a:t>select 4 images that </a:t>
            </a:r>
            <a:r>
              <a:rPr lang="en-US" dirty="0" smtClean="0">
                <a:solidFill>
                  <a:schemeClr val="tx1"/>
                </a:solidFill>
              </a:rPr>
              <a:t>caught your attention or peaked your curiosity that </a:t>
            </a:r>
            <a:r>
              <a:rPr lang="en-US" dirty="0" smtClean="0">
                <a:solidFill>
                  <a:schemeClr val="tx1"/>
                </a:solidFill>
              </a:rPr>
              <a:t>you want to examine more closely</a:t>
            </a:r>
          </a:p>
          <a:p>
            <a:pPr algn="l"/>
            <a:r>
              <a:rPr lang="en-US" dirty="0" smtClean="0">
                <a:solidFill>
                  <a:schemeClr val="tx1"/>
                </a:solidFill>
              </a:rPr>
              <a:t>3) C</a:t>
            </a:r>
            <a:r>
              <a:rPr lang="en-US" dirty="0" smtClean="0">
                <a:solidFill>
                  <a:schemeClr val="tx1"/>
                </a:solidFill>
              </a:rPr>
              <a:t>arefully </a:t>
            </a:r>
            <a:r>
              <a:rPr lang="en-US" dirty="0" smtClean="0">
                <a:solidFill>
                  <a:schemeClr val="tx1"/>
                </a:solidFill>
              </a:rPr>
              <a:t>examine 4 images.  Fill out the </a:t>
            </a:r>
            <a:r>
              <a:rPr lang="en-US" dirty="0" smtClean="0">
                <a:solidFill>
                  <a:schemeClr val="tx1"/>
                </a:solidFill>
              </a:rPr>
              <a:t>Middle East-North Africa Gallery </a:t>
            </a:r>
            <a:r>
              <a:rPr lang="en-US" dirty="0">
                <a:solidFill>
                  <a:schemeClr val="tx1"/>
                </a:solidFill>
              </a:rPr>
              <a:t>S</a:t>
            </a:r>
            <a:r>
              <a:rPr lang="en-US" dirty="0" smtClean="0">
                <a:solidFill>
                  <a:schemeClr val="tx1"/>
                </a:solidFill>
              </a:rPr>
              <a:t>heet as you describe each photo (observation), make an inference about what the picture tells you about the region, and write one question you have about each image. </a:t>
            </a:r>
          </a:p>
          <a:p>
            <a:pPr algn="l"/>
            <a:r>
              <a:rPr lang="en-US" dirty="0" smtClean="0">
                <a:solidFill>
                  <a:schemeClr val="tx1"/>
                </a:solidFill>
              </a:rPr>
              <a:t>Part 2 (See last slide)</a:t>
            </a:r>
            <a:endParaRPr lang="en-US" dirty="0" smtClean="0">
              <a:solidFill>
                <a:schemeClr val="tx1"/>
              </a:solidFill>
            </a:endParaRPr>
          </a:p>
          <a:p>
            <a:pPr algn="l"/>
            <a:r>
              <a:rPr lang="en-US" dirty="0">
                <a:solidFill>
                  <a:schemeClr val="tx1"/>
                </a:solidFill>
              </a:rPr>
              <a:t>1</a:t>
            </a:r>
            <a:r>
              <a:rPr lang="en-US" dirty="0" smtClean="0">
                <a:solidFill>
                  <a:schemeClr val="tx1"/>
                </a:solidFill>
              </a:rPr>
              <a:t>) Once you have completed the process for each of the 4 images you chose</a:t>
            </a:r>
            <a:r>
              <a:rPr lang="en-US" dirty="0">
                <a:solidFill>
                  <a:schemeClr val="tx1"/>
                </a:solidFill>
              </a:rPr>
              <a:t>, Pick two of the topics listed in bold. </a:t>
            </a:r>
            <a:r>
              <a:rPr lang="en-US" dirty="0" smtClean="0">
                <a:solidFill>
                  <a:schemeClr val="tx1"/>
                </a:solidFill>
              </a:rPr>
              <a:t> Type the topics you chose in the space provided on the Middle East Gallery Sheet. </a:t>
            </a:r>
          </a:p>
          <a:p>
            <a:pPr algn="l"/>
            <a:r>
              <a:rPr lang="en-US" dirty="0" smtClean="0">
                <a:solidFill>
                  <a:schemeClr val="tx1"/>
                </a:solidFill>
              </a:rPr>
              <a:t>2) Comment </a:t>
            </a:r>
            <a:r>
              <a:rPr lang="en-US" dirty="0">
                <a:solidFill>
                  <a:schemeClr val="tx1"/>
                </a:solidFill>
              </a:rPr>
              <a:t>on </a:t>
            </a:r>
            <a:r>
              <a:rPr lang="en-US" dirty="0" smtClean="0">
                <a:solidFill>
                  <a:schemeClr val="tx1"/>
                </a:solidFill>
              </a:rPr>
              <a:t>how you think </a:t>
            </a:r>
            <a:r>
              <a:rPr lang="en-US" dirty="0">
                <a:solidFill>
                  <a:schemeClr val="tx1"/>
                </a:solidFill>
              </a:rPr>
              <a:t>the Middle East has contributed to that aspect of human activity.  (This </a:t>
            </a:r>
            <a:r>
              <a:rPr lang="en-US" dirty="0" smtClean="0">
                <a:solidFill>
                  <a:schemeClr val="tx1"/>
                </a:solidFill>
              </a:rPr>
              <a:t>can be based on inferences you made from the </a:t>
            </a:r>
            <a:r>
              <a:rPr lang="en-US" dirty="0">
                <a:solidFill>
                  <a:schemeClr val="tx1"/>
                </a:solidFill>
              </a:rPr>
              <a:t>pictures you </a:t>
            </a:r>
            <a:r>
              <a:rPr lang="en-US" dirty="0" smtClean="0">
                <a:solidFill>
                  <a:schemeClr val="tx1"/>
                </a:solidFill>
              </a:rPr>
              <a:t>examined, or knowledge you already have about this region.) You must write at least one complete sentence for each topic. </a:t>
            </a:r>
            <a:endParaRPr lang="en-US" dirty="0">
              <a:solidFill>
                <a:schemeClr val="tx1"/>
              </a:solidFill>
            </a:endParaRPr>
          </a:p>
          <a:p>
            <a:pPr algn="l"/>
            <a:endParaRPr lang="en-US" dirty="0" smtClean="0">
              <a:solidFill>
                <a:schemeClr val="tx1"/>
              </a:solidFill>
            </a:endParaRPr>
          </a:p>
          <a:p>
            <a:pPr algn="l"/>
            <a:r>
              <a:rPr lang="en-US" dirty="0" smtClean="0">
                <a:solidFill>
                  <a:schemeClr val="tx1"/>
                </a:solidFill>
              </a:rPr>
              <a:t>Reminder: When viewing photos, you </a:t>
            </a:r>
            <a:r>
              <a:rPr lang="en-US" dirty="0" smtClean="0">
                <a:solidFill>
                  <a:schemeClr val="tx1"/>
                </a:solidFill>
              </a:rPr>
              <a:t>make better inferences when you ask </a:t>
            </a:r>
            <a:r>
              <a:rPr lang="en-US" dirty="0" smtClean="0">
                <a:solidFill>
                  <a:schemeClr val="tx1"/>
                </a:solidFill>
              </a:rPr>
              <a:t>yourself questions like:</a:t>
            </a:r>
          </a:p>
          <a:p>
            <a:pPr marL="457200" indent="-457200" algn="l">
              <a:buFont typeface="Arial" panose="020B0604020202020204" pitchFamily="34" charset="0"/>
              <a:buChar char="•"/>
            </a:pPr>
            <a:r>
              <a:rPr lang="en-US" dirty="0" smtClean="0">
                <a:solidFill>
                  <a:schemeClr val="tx1"/>
                </a:solidFill>
              </a:rPr>
              <a:t>“Would I see this </a:t>
            </a:r>
            <a:r>
              <a:rPr lang="en-US" dirty="0" smtClean="0">
                <a:solidFill>
                  <a:schemeClr val="tx1"/>
                </a:solidFill>
              </a:rPr>
              <a:t>everyday or </a:t>
            </a:r>
            <a:r>
              <a:rPr lang="en-US" dirty="0" smtClean="0">
                <a:solidFill>
                  <a:schemeClr val="tx1"/>
                </a:solidFill>
              </a:rPr>
              <a:t>just on </a:t>
            </a:r>
            <a:r>
              <a:rPr lang="en-US" dirty="0" smtClean="0">
                <a:solidFill>
                  <a:schemeClr val="tx1"/>
                </a:solidFill>
              </a:rPr>
              <a:t>special </a:t>
            </a:r>
            <a:r>
              <a:rPr lang="en-US" dirty="0" smtClean="0">
                <a:solidFill>
                  <a:schemeClr val="tx1"/>
                </a:solidFill>
              </a:rPr>
              <a:t>occasions?”  (Think of the US on Halloween).  </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“Does this </a:t>
            </a:r>
            <a:r>
              <a:rPr lang="en-US" dirty="0" smtClean="0">
                <a:solidFill>
                  <a:schemeClr val="tx1"/>
                </a:solidFill>
              </a:rPr>
              <a:t>represent something common in </a:t>
            </a:r>
            <a:r>
              <a:rPr lang="en-US" dirty="0" smtClean="0">
                <a:solidFill>
                  <a:schemeClr val="tx1"/>
                </a:solidFill>
              </a:rPr>
              <a:t>the region or </a:t>
            </a:r>
            <a:r>
              <a:rPr lang="en-US" dirty="0" smtClean="0">
                <a:solidFill>
                  <a:schemeClr val="tx1"/>
                </a:solidFill>
              </a:rPr>
              <a:t>did the person take the photo because it is </a:t>
            </a:r>
            <a:r>
              <a:rPr lang="en-US" dirty="0" smtClean="0">
                <a:solidFill>
                  <a:schemeClr val="tx1"/>
                </a:solidFill>
              </a:rPr>
              <a:t>unusual</a:t>
            </a:r>
            <a:r>
              <a:rPr lang="en-US" dirty="0" smtClean="0">
                <a:solidFill>
                  <a:schemeClr val="tx1"/>
                </a:solidFill>
              </a:rPr>
              <a:t>?”</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970" y="27904"/>
            <a:ext cx="1872059" cy="1866443"/>
          </a:xfrm>
          <a:prstGeom prst="rect">
            <a:avLst/>
          </a:prstGeom>
        </p:spPr>
      </p:pic>
    </p:spTree>
    <p:extLst>
      <p:ext uri="{BB962C8B-B14F-4D97-AF65-F5344CB8AC3E}">
        <p14:creationId xmlns:p14="http://schemas.microsoft.com/office/powerpoint/2010/main" val="306303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melRacingCamelCup2009Heat"/>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143000" y="0"/>
            <a:ext cx="6858000" cy="6858000"/>
          </a:xfrm>
          <a:prstGeom prst="rect">
            <a:avLst/>
          </a:prstGeom>
          <a:noFill/>
          <a:ln>
            <a:noFill/>
          </a:ln>
        </p:spPr>
      </p:pic>
    </p:spTree>
    <p:extLst>
      <p:ext uri="{BB962C8B-B14F-4D97-AF65-F5344CB8AC3E}">
        <p14:creationId xmlns:p14="http://schemas.microsoft.com/office/powerpoint/2010/main" val="173960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31" y="762000"/>
            <a:ext cx="8109964" cy="5410200"/>
          </a:xfrm>
          <a:prstGeom prst="rect">
            <a:avLst/>
          </a:prstGeom>
        </p:spPr>
      </p:pic>
    </p:spTree>
    <p:extLst>
      <p:ext uri="{BB962C8B-B14F-4D97-AF65-F5344CB8AC3E}">
        <p14:creationId xmlns:p14="http://schemas.microsoft.com/office/powerpoint/2010/main" val="185052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52538" y="0"/>
            <a:ext cx="6637337" cy="6858000"/>
          </a:xfrm>
          <a:prstGeom prst="rect">
            <a:avLst/>
          </a:prstGeom>
          <a:noFill/>
          <a:ln>
            <a:noFill/>
          </a:ln>
        </p:spPr>
      </p:pic>
    </p:spTree>
    <p:extLst>
      <p:ext uri="{BB962C8B-B14F-4D97-AF65-F5344CB8AC3E}">
        <p14:creationId xmlns:p14="http://schemas.microsoft.com/office/powerpoint/2010/main" val="41493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er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11175"/>
            <a:ext cx="9144000" cy="5834063"/>
          </a:xfrm>
          <a:prstGeom prst="rect">
            <a:avLst/>
          </a:prstGeom>
          <a:noFill/>
          <a:ln>
            <a:noFill/>
          </a:ln>
        </p:spPr>
      </p:pic>
    </p:spTree>
    <p:extLst>
      <p:ext uri="{BB962C8B-B14F-4D97-AF65-F5344CB8AC3E}">
        <p14:creationId xmlns:p14="http://schemas.microsoft.com/office/powerpoint/2010/main" val="146520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bai-Palm-Island-Sun-Suffer-Tour-875x6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63" y="0"/>
            <a:ext cx="9132887" cy="6858000"/>
          </a:xfrm>
          <a:prstGeom prst="rect">
            <a:avLst/>
          </a:prstGeom>
          <a:noFill/>
          <a:ln>
            <a:noFill/>
          </a:ln>
        </p:spPr>
      </p:pic>
    </p:spTree>
    <p:extLst>
      <p:ext uri="{BB962C8B-B14F-4D97-AF65-F5344CB8AC3E}">
        <p14:creationId xmlns:p14="http://schemas.microsoft.com/office/powerpoint/2010/main" val="220586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n_iraq52__01__630x4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1000"/>
            <a:ext cx="9144000" cy="6096000"/>
          </a:xfrm>
          <a:prstGeom prst="rect">
            <a:avLst/>
          </a:prstGeom>
          <a:noFill/>
          <a:ln>
            <a:noFill/>
          </a:ln>
        </p:spPr>
      </p:pic>
    </p:spTree>
    <p:extLst>
      <p:ext uri="{BB962C8B-B14F-4D97-AF65-F5344CB8AC3E}">
        <p14:creationId xmlns:p14="http://schemas.microsoft.com/office/powerpoint/2010/main" val="109637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irati_women_beach_JFPescatore-Flick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5350"/>
            <a:ext cx="9144000" cy="5067300"/>
          </a:xfrm>
          <a:prstGeom prst="rect">
            <a:avLst/>
          </a:prstGeom>
          <a:noFill/>
          <a:ln>
            <a:noFill/>
          </a:ln>
        </p:spPr>
      </p:pic>
    </p:spTree>
    <p:extLst>
      <p:ext uri="{BB962C8B-B14F-4D97-AF65-F5344CB8AC3E}">
        <p14:creationId xmlns:p14="http://schemas.microsoft.com/office/powerpoint/2010/main" val="57028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dAvenuesKuwai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63525"/>
            <a:ext cx="9144000" cy="6330950"/>
          </a:xfrm>
          <a:prstGeom prst="rect">
            <a:avLst/>
          </a:prstGeom>
          <a:noFill/>
          <a:ln>
            <a:noFill/>
          </a:ln>
        </p:spPr>
      </p:pic>
    </p:spTree>
    <p:extLst>
      <p:ext uri="{BB962C8B-B14F-4D97-AF65-F5344CB8AC3E}">
        <p14:creationId xmlns:p14="http://schemas.microsoft.com/office/powerpoint/2010/main" val="274075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am_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08075"/>
            <a:ext cx="9144000" cy="4640263"/>
          </a:xfrm>
          <a:prstGeom prst="rect">
            <a:avLst/>
          </a:prstGeom>
          <a:noFill/>
          <a:ln>
            <a:noFill/>
          </a:ln>
        </p:spPr>
      </p:pic>
    </p:spTree>
    <p:extLst>
      <p:ext uri="{BB962C8B-B14F-4D97-AF65-F5344CB8AC3E}">
        <p14:creationId xmlns:p14="http://schemas.microsoft.com/office/powerpoint/2010/main" val="12519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am-136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88" y="0"/>
            <a:ext cx="9139237" cy="6858000"/>
          </a:xfrm>
          <a:prstGeom prst="rect">
            <a:avLst/>
          </a:prstGeom>
          <a:noFill/>
          <a:ln>
            <a:noFill/>
          </a:ln>
        </p:spPr>
      </p:pic>
    </p:spTree>
    <p:extLst>
      <p:ext uri="{BB962C8B-B14F-4D97-AF65-F5344CB8AC3E}">
        <p14:creationId xmlns:p14="http://schemas.microsoft.com/office/powerpoint/2010/main" val="209581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tana-Mosque-Hazrat-Widescreen"/>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3270" y="874931"/>
            <a:ext cx="9144000" cy="5715000"/>
          </a:xfrm>
          <a:prstGeom prst="rect">
            <a:avLst/>
          </a:prstGeom>
          <a:noFill/>
          <a:ln>
            <a:noFill/>
          </a:ln>
        </p:spPr>
      </p:pic>
      <p:sp>
        <p:nvSpPr>
          <p:cNvPr id="3" name="TextBox 2"/>
          <p:cNvSpPr txBox="1"/>
          <p:nvPr/>
        </p:nvSpPr>
        <p:spPr>
          <a:xfrm>
            <a:off x="3961664" y="228600"/>
            <a:ext cx="1287212" cy="646331"/>
          </a:xfrm>
          <a:prstGeom prst="rect">
            <a:avLst/>
          </a:prstGeom>
          <a:noFill/>
        </p:spPr>
        <p:txBody>
          <a:bodyPr wrap="none" rtlCol="0">
            <a:spAutoFit/>
          </a:bodyPr>
          <a:lstStyle/>
          <a:p>
            <a:r>
              <a:rPr lang="en-US" sz="3600" dirty="0" smtClean="0"/>
              <a:t>Part 1</a:t>
            </a:r>
            <a:endParaRPr lang="en-US" sz="3600" dirty="0"/>
          </a:p>
        </p:txBody>
      </p:sp>
    </p:spTree>
    <p:extLst>
      <p:ext uri="{BB962C8B-B14F-4D97-AF65-F5344CB8AC3E}">
        <p14:creationId xmlns:p14="http://schemas.microsoft.com/office/powerpoint/2010/main" val="310165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jab-surf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87413"/>
            <a:ext cx="9144000" cy="5081587"/>
          </a:xfrm>
          <a:prstGeom prst="rect">
            <a:avLst/>
          </a:prstGeom>
          <a:noFill/>
          <a:ln>
            <a:noFill/>
          </a:ln>
        </p:spPr>
      </p:pic>
    </p:spTree>
    <p:extLst>
      <p:ext uri="{BB962C8B-B14F-4D97-AF65-F5344CB8AC3E}">
        <p14:creationId xmlns:p14="http://schemas.microsoft.com/office/powerpoint/2010/main" val="407164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iorofBlueMosqueIstanbulTurkeymain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55663"/>
            <a:ext cx="9144000" cy="5145087"/>
          </a:xfrm>
          <a:prstGeom prst="rect">
            <a:avLst/>
          </a:prstGeom>
          <a:noFill/>
          <a:ln>
            <a:noFill/>
          </a:ln>
        </p:spPr>
      </p:pic>
    </p:spTree>
    <p:extLst>
      <p:ext uri="{BB962C8B-B14F-4D97-AF65-F5344CB8AC3E}">
        <p14:creationId xmlns:p14="http://schemas.microsoft.com/office/powerpoint/2010/main" val="40188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raq-great-mosque-650_4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03238"/>
            <a:ext cx="9144000" cy="5851525"/>
          </a:xfrm>
          <a:prstGeom prst="rect">
            <a:avLst/>
          </a:prstGeom>
          <a:noFill/>
          <a:ln>
            <a:noFill/>
          </a:ln>
        </p:spPr>
      </p:pic>
    </p:spTree>
    <p:extLst>
      <p:ext uri="{BB962C8B-B14F-4D97-AF65-F5344CB8AC3E}">
        <p14:creationId xmlns:p14="http://schemas.microsoft.com/office/powerpoint/2010/main" val="185799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opo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63738" y="0"/>
            <a:ext cx="5214937" cy="6858000"/>
          </a:xfrm>
          <a:prstGeom prst="rect">
            <a:avLst/>
          </a:prstGeom>
          <a:noFill/>
          <a:ln>
            <a:noFill/>
          </a:ln>
        </p:spPr>
      </p:pic>
    </p:spTree>
    <p:extLst>
      <p:ext uri="{BB962C8B-B14F-4D97-AF65-F5344CB8AC3E}">
        <p14:creationId xmlns:p14="http://schemas.microsoft.com/office/powerpoint/2010/main" val="2856861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anbul_spice_bazaar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28650"/>
            <a:ext cx="9144000" cy="5600700"/>
          </a:xfrm>
          <a:prstGeom prst="rect">
            <a:avLst/>
          </a:prstGeom>
          <a:noFill/>
          <a:ln>
            <a:noFill/>
          </a:ln>
        </p:spPr>
      </p:pic>
    </p:spTree>
    <p:extLst>
      <p:ext uri="{BB962C8B-B14F-4D97-AF65-F5344CB8AC3E}">
        <p14:creationId xmlns:p14="http://schemas.microsoft.com/office/powerpoint/2010/main" val="204402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n_praying_at_Western_Wall_tb_n0102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663168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o4711_3_innerbig"/>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85800"/>
            <a:ext cx="9144000" cy="5486400"/>
          </a:xfrm>
          <a:prstGeom prst="rect">
            <a:avLst/>
          </a:prstGeom>
          <a:noFill/>
          <a:ln>
            <a:noFill/>
          </a:ln>
        </p:spPr>
      </p:pic>
    </p:spTree>
    <p:extLst>
      <p:ext uri="{BB962C8B-B14F-4D97-AF65-F5344CB8AC3E}">
        <p14:creationId xmlns:p14="http://schemas.microsoft.com/office/powerpoint/2010/main" val="3152691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j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25488"/>
            <a:ext cx="9144000" cy="5405437"/>
          </a:xfrm>
          <a:prstGeom prst="rect">
            <a:avLst/>
          </a:prstGeom>
          <a:noFill/>
          <a:ln>
            <a:noFill/>
          </a:ln>
        </p:spPr>
      </p:pic>
    </p:spTree>
    <p:extLst>
      <p:ext uri="{BB962C8B-B14F-4D97-AF65-F5344CB8AC3E}">
        <p14:creationId xmlns:p14="http://schemas.microsoft.com/office/powerpoint/2010/main" val="2490461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b-121227-sand-skiiing-02.photoblog9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0525"/>
            <a:ext cx="9144000" cy="6075363"/>
          </a:xfrm>
          <a:prstGeom prst="rect">
            <a:avLst/>
          </a:prstGeom>
          <a:noFill/>
          <a:ln>
            <a:noFill/>
          </a:ln>
        </p:spPr>
      </p:pic>
    </p:spTree>
    <p:extLst>
      <p:ext uri="{BB962C8B-B14F-4D97-AF65-F5344CB8AC3E}">
        <p14:creationId xmlns:p14="http://schemas.microsoft.com/office/powerpoint/2010/main" val="267042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V-AI770_IRAN_G_201211160127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7825"/>
            <a:ext cx="9144000" cy="6100763"/>
          </a:xfrm>
          <a:prstGeom prst="rect">
            <a:avLst/>
          </a:prstGeom>
          <a:noFill/>
          <a:ln>
            <a:noFill/>
          </a:ln>
        </p:spPr>
      </p:pic>
    </p:spTree>
    <p:extLst>
      <p:ext uri="{BB962C8B-B14F-4D97-AF65-F5344CB8AC3E}">
        <p14:creationId xmlns:p14="http://schemas.microsoft.com/office/powerpoint/2010/main" val="419676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1513ReligionLedeWEB"/>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18056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net-game-boar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2050"/>
            <a:ext cx="9144000" cy="4532313"/>
          </a:xfrm>
          <a:prstGeom prst="rect">
            <a:avLst/>
          </a:prstGeom>
          <a:noFill/>
          <a:ln>
            <a:noFill/>
          </a:ln>
        </p:spPr>
      </p:pic>
    </p:spTree>
    <p:extLst>
      <p:ext uri="{BB962C8B-B14F-4D97-AF65-F5344CB8AC3E}">
        <p14:creationId xmlns:p14="http://schemas.microsoft.com/office/powerpoint/2010/main" val="2629284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60x390image1352208061-10798-Photo0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27075"/>
            <a:ext cx="9144000" cy="5403850"/>
          </a:xfrm>
          <a:prstGeom prst="rect">
            <a:avLst/>
          </a:prstGeom>
          <a:noFill/>
          <a:ln>
            <a:noFill/>
          </a:ln>
        </p:spPr>
      </p:pic>
    </p:spTree>
    <p:extLst>
      <p:ext uri="{BB962C8B-B14F-4D97-AF65-F5344CB8AC3E}">
        <p14:creationId xmlns:p14="http://schemas.microsoft.com/office/powerpoint/2010/main" val="1306682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ikh-Zayed-Grand-Mosque-–Precious-Symbol-of-the-Arab-World-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08038"/>
            <a:ext cx="9144000" cy="5240337"/>
          </a:xfrm>
          <a:prstGeom prst="rect">
            <a:avLst/>
          </a:prstGeom>
          <a:noFill/>
          <a:ln>
            <a:noFill/>
          </a:ln>
        </p:spPr>
      </p:pic>
    </p:spTree>
    <p:extLst>
      <p:ext uri="{BB962C8B-B14F-4D97-AF65-F5344CB8AC3E}">
        <p14:creationId xmlns:p14="http://schemas.microsoft.com/office/powerpoint/2010/main" val="105526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438"/>
            <a:ext cx="9144000" cy="6461125"/>
          </a:xfrm>
          <a:prstGeom prst="rect">
            <a:avLst/>
          </a:prstGeom>
          <a:noFill/>
          <a:ln>
            <a:noFill/>
          </a:ln>
        </p:spPr>
      </p:pic>
    </p:spTree>
    <p:extLst>
      <p:ext uri="{BB962C8B-B14F-4D97-AF65-F5344CB8AC3E}">
        <p14:creationId xmlns:p14="http://schemas.microsoft.com/office/powerpoint/2010/main" val="358524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n_Tomb_Petra_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17488"/>
            <a:ext cx="9144000" cy="6421437"/>
          </a:xfrm>
          <a:prstGeom prst="rect">
            <a:avLst/>
          </a:prstGeom>
          <a:noFill/>
          <a:ln>
            <a:noFill/>
          </a:ln>
        </p:spPr>
      </p:pic>
    </p:spTree>
    <p:extLst>
      <p:ext uri="{BB962C8B-B14F-4D97-AF65-F5344CB8AC3E}">
        <p14:creationId xmlns:p14="http://schemas.microsoft.com/office/powerpoint/2010/main" val="2959768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 grade bahrai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0975" y="0"/>
            <a:ext cx="8782050" cy="6858000"/>
          </a:xfrm>
          <a:prstGeom prst="rect">
            <a:avLst/>
          </a:prstGeom>
          <a:noFill/>
          <a:ln>
            <a:noFill/>
          </a:ln>
        </p:spPr>
      </p:pic>
    </p:spTree>
    <p:extLst>
      <p:ext uri="{BB962C8B-B14F-4D97-AF65-F5344CB8AC3E}">
        <p14:creationId xmlns:p14="http://schemas.microsoft.com/office/powerpoint/2010/main" val="2233035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33388"/>
            <a:ext cx="9144000" cy="5991225"/>
          </a:xfrm>
          <a:prstGeom prst="rect">
            <a:avLst/>
          </a:prstGeom>
          <a:noFill/>
          <a:ln>
            <a:noFill/>
          </a:ln>
        </p:spPr>
      </p:pic>
    </p:spTree>
    <p:extLst>
      <p:ext uri="{BB962C8B-B14F-4D97-AF65-F5344CB8AC3E}">
        <p14:creationId xmlns:p14="http://schemas.microsoft.com/office/powerpoint/2010/main" val="2614838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aa, Yeme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69888"/>
            <a:ext cx="9144000" cy="6118225"/>
          </a:xfrm>
          <a:prstGeom prst="rect">
            <a:avLst/>
          </a:prstGeom>
          <a:noFill/>
          <a:ln>
            <a:noFill/>
          </a:ln>
        </p:spPr>
      </p:pic>
    </p:spTree>
    <p:extLst>
      <p:ext uri="{BB962C8B-B14F-4D97-AF65-F5344CB8AC3E}">
        <p14:creationId xmlns:p14="http://schemas.microsoft.com/office/powerpoint/2010/main" val="1013297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ranian_Tehrani_Girls_Skiing_Shemshak_Ski_Resort_Alborz_Mountai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1475"/>
            <a:ext cx="9144000" cy="6113463"/>
          </a:xfrm>
          <a:prstGeom prst="rect">
            <a:avLst/>
          </a:prstGeom>
          <a:noFill/>
          <a:ln>
            <a:noFill/>
          </a:ln>
        </p:spPr>
      </p:pic>
    </p:spTree>
    <p:extLst>
      <p:ext uri="{BB962C8B-B14F-4D97-AF65-F5344CB8AC3E}">
        <p14:creationId xmlns:p14="http://schemas.microsoft.com/office/powerpoint/2010/main" val="2528668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Kakara-oil-field-ua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0"/>
            <a:ext cx="9144000" cy="6286500"/>
          </a:xfrm>
          <a:prstGeom prst="rect">
            <a:avLst/>
          </a:prstGeom>
          <a:noFill/>
          <a:ln>
            <a:noFill/>
          </a:ln>
        </p:spPr>
      </p:pic>
    </p:spTree>
    <p:extLst>
      <p:ext uri="{BB962C8B-B14F-4D97-AF65-F5344CB8AC3E}">
        <p14:creationId xmlns:p14="http://schemas.microsoft.com/office/powerpoint/2010/main" val="406779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Bedouin Ten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6088"/>
            <a:ext cx="9144000" cy="5964237"/>
          </a:xfrm>
          <a:prstGeom prst="rect">
            <a:avLst/>
          </a:prstGeom>
          <a:noFill/>
          <a:ln>
            <a:noFill/>
          </a:ln>
        </p:spPr>
      </p:pic>
    </p:spTree>
    <p:extLst>
      <p:ext uri="{BB962C8B-B14F-4D97-AF65-F5344CB8AC3E}">
        <p14:creationId xmlns:p14="http://schemas.microsoft.com/office/powerpoint/2010/main" val="241121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79" y="685800"/>
            <a:ext cx="8039002" cy="5715000"/>
          </a:xfrm>
          <a:prstGeom prst="rect">
            <a:avLst/>
          </a:prstGeom>
        </p:spPr>
      </p:pic>
    </p:spTree>
    <p:extLst>
      <p:ext uri="{BB962C8B-B14F-4D97-AF65-F5344CB8AC3E}">
        <p14:creationId xmlns:p14="http://schemas.microsoft.com/office/powerpoint/2010/main" val="331756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2547781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2234"/>
            <a:ext cx="4635500" cy="34808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570977"/>
            <a:ext cx="4705350" cy="3287023"/>
          </a:xfrm>
          <a:prstGeom prst="rect">
            <a:avLst/>
          </a:prstGeom>
        </p:spPr>
      </p:pic>
      <p:sp>
        <p:nvSpPr>
          <p:cNvPr id="4" name="TextBox 3"/>
          <p:cNvSpPr txBox="1"/>
          <p:nvPr/>
        </p:nvSpPr>
        <p:spPr>
          <a:xfrm>
            <a:off x="533400" y="5656598"/>
            <a:ext cx="2819400" cy="1200329"/>
          </a:xfrm>
          <a:prstGeom prst="rect">
            <a:avLst/>
          </a:prstGeom>
          <a:noFill/>
        </p:spPr>
        <p:txBody>
          <a:bodyPr wrap="square" rtlCol="0">
            <a:spAutoFit/>
          </a:bodyPr>
          <a:lstStyle/>
          <a:p>
            <a:r>
              <a:rPr lang="en-US" dirty="0" smtClean="0"/>
              <a:t>Note:  In December 2019, Saudi Arabia lifted the ban on restaurant segregation by gender.</a:t>
            </a:r>
            <a:endParaRPr lang="en-US" dirty="0"/>
          </a:p>
        </p:txBody>
      </p:sp>
    </p:spTree>
    <p:extLst>
      <p:ext uri="{BB962C8B-B14F-4D97-AF65-F5344CB8AC3E}">
        <p14:creationId xmlns:p14="http://schemas.microsoft.com/office/powerpoint/2010/main" val="3092994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F19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219200"/>
            <a:ext cx="7772400" cy="1470025"/>
          </a:xfrm>
        </p:spPr>
        <p:txBody>
          <a:bodyPr/>
          <a:lstStyle/>
          <a:p>
            <a:r>
              <a:rPr lang="en-US" dirty="0" smtClean="0"/>
              <a:t>Part 2</a:t>
            </a:r>
            <a:endParaRPr lang="en-US" dirty="0"/>
          </a:p>
        </p:txBody>
      </p:sp>
      <p:sp>
        <p:nvSpPr>
          <p:cNvPr id="3" name="Subtitle 2"/>
          <p:cNvSpPr>
            <a:spLocks noGrp="1"/>
          </p:cNvSpPr>
          <p:nvPr>
            <p:ph type="subTitle" idx="1"/>
          </p:nvPr>
        </p:nvSpPr>
        <p:spPr>
          <a:xfrm>
            <a:off x="514350" y="2362200"/>
            <a:ext cx="8020050" cy="4191000"/>
          </a:xfrm>
        </p:spPr>
        <p:txBody>
          <a:bodyPr>
            <a:normAutofit fontScale="55000" lnSpcReduction="20000"/>
          </a:bodyPr>
          <a:lstStyle/>
          <a:p>
            <a:pPr algn="l"/>
            <a:r>
              <a:rPr lang="en-US" dirty="0">
                <a:solidFill>
                  <a:schemeClr val="tx1"/>
                </a:solidFill>
              </a:rPr>
              <a:t>1) Once you have completed the process for each of the 4 images you chose, Pick two of the topics listed in bold.  Type the topics you chose in the space provided on the Middle East Gallery Sheet. </a:t>
            </a:r>
            <a:endParaRPr lang="en-US" dirty="0" smtClean="0">
              <a:solidFill>
                <a:schemeClr val="tx1"/>
              </a:solidFill>
            </a:endParaRPr>
          </a:p>
          <a:p>
            <a:pPr algn="l"/>
            <a:r>
              <a:rPr lang="en-US" dirty="0" smtClean="0">
                <a:solidFill>
                  <a:schemeClr val="tx1"/>
                </a:solidFill>
              </a:rPr>
              <a:t>Here are the topics: </a:t>
            </a:r>
            <a:r>
              <a:rPr lang="en-US" b="1" dirty="0" smtClean="0">
                <a:solidFill>
                  <a:schemeClr val="tx1"/>
                </a:solidFill>
              </a:rPr>
              <a:t>political, economic, social, philosophical/religious, scientific/technological, and artistic. </a:t>
            </a:r>
            <a:endParaRPr lang="en-US" b="1" dirty="0">
              <a:solidFill>
                <a:schemeClr val="tx1"/>
              </a:solidFill>
            </a:endParaRPr>
          </a:p>
          <a:p>
            <a:pPr algn="l"/>
            <a:endParaRPr lang="en-US" dirty="0" smtClean="0">
              <a:solidFill>
                <a:schemeClr val="tx1"/>
              </a:solidFill>
            </a:endParaRPr>
          </a:p>
          <a:p>
            <a:pPr algn="l"/>
            <a:r>
              <a:rPr lang="en-US" dirty="0" smtClean="0">
                <a:solidFill>
                  <a:schemeClr val="tx1"/>
                </a:solidFill>
              </a:rPr>
              <a:t>2</a:t>
            </a:r>
            <a:r>
              <a:rPr lang="en-US" dirty="0">
                <a:solidFill>
                  <a:schemeClr val="tx1"/>
                </a:solidFill>
              </a:rPr>
              <a:t>) </a:t>
            </a:r>
            <a:r>
              <a:rPr lang="en-US" dirty="0" smtClean="0">
                <a:solidFill>
                  <a:schemeClr val="tx1"/>
                </a:solidFill>
              </a:rPr>
              <a:t>For each of the 2 topics you selected, comment </a:t>
            </a:r>
            <a:r>
              <a:rPr lang="en-US" dirty="0">
                <a:solidFill>
                  <a:schemeClr val="tx1"/>
                </a:solidFill>
              </a:rPr>
              <a:t>on how you think the Middle East has contributed to that aspect of human activity.  (This can be based on inferences you made from the pictures you examined, or knowledge you already have about this region</a:t>
            </a:r>
            <a:r>
              <a:rPr lang="en-US" dirty="0" smtClean="0">
                <a:solidFill>
                  <a:schemeClr val="tx1"/>
                </a:solidFill>
              </a:rPr>
              <a:t>.) </a:t>
            </a:r>
            <a:r>
              <a:rPr lang="en-US" b="1" dirty="0" smtClean="0">
                <a:solidFill>
                  <a:schemeClr val="tx1"/>
                </a:solidFill>
              </a:rPr>
              <a:t>You must write at least one complete sentence for each. </a:t>
            </a:r>
          </a:p>
          <a:p>
            <a:pPr algn="l"/>
            <a:endParaRPr lang="en-US" dirty="0">
              <a:solidFill>
                <a:schemeClr val="tx1"/>
              </a:solidFill>
            </a:endParaRPr>
          </a:p>
          <a:p>
            <a:pPr algn="l"/>
            <a:r>
              <a:rPr lang="en-US" dirty="0" smtClean="0">
                <a:solidFill>
                  <a:schemeClr val="tx1"/>
                </a:solidFill>
              </a:rPr>
              <a:t>For example, if I chose philosophical/religious as one of my topics, I might ask myself, “How did the Middle East contribute to the religious aspect of civilization?”  If I chose economic as another of my topics, I could ask “How has the Middle East had an impact on the economics of civilization?”  I would then type my response in the space provided. </a:t>
            </a:r>
            <a:endParaRPr lang="en-US" dirty="0">
              <a:solidFill>
                <a:schemeClr val="tx1"/>
              </a:solidFill>
            </a:endParaRPr>
          </a:p>
          <a:p>
            <a:pPr algn="l"/>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530" y="0"/>
            <a:ext cx="1368039" cy="1660301"/>
          </a:xfrm>
          <a:prstGeom prst="rect">
            <a:avLst/>
          </a:prstGeom>
        </p:spPr>
      </p:pic>
    </p:spTree>
    <p:extLst>
      <p:ext uri="{BB962C8B-B14F-4D97-AF65-F5344CB8AC3E}">
        <p14:creationId xmlns:p14="http://schemas.microsoft.com/office/powerpoint/2010/main" val="399061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4116704-libyans-attend-muslim-weekly-friday-prayer-in-benghazi_6738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3700"/>
            <a:ext cx="9144000" cy="6069013"/>
          </a:xfrm>
          <a:prstGeom prst="rect">
            <a:avLst/>
          </a:prstGeom>
          <a:noFill/>
          <a:ln>
            <a:noFill/>
          </a:ln>
        </p:spPr>
      </p:pic>
    </p:spTree>
    <p:extLst>
      <p:ext uri="{BB962C8B-B14F-4D97-AF65-F5344CB8AC3E}">
        <p14:creationId xmlns:p14="http://schemas.microsoft.com/office/powerpoint/2010/main" val="410541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chei-oasis_34944_990x7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88"/>
            <a:ext cx="9144000" cy="6853237"/>
          </a:xfrm>
          <a:prstGeom prst="rect">
            <a:avLst/>
          </a:prstGeom>
          <a:noFill/>
          <a:ln>
            <a:noFill/>
          </a:ln>
        </p:spPr>
      </p:pic>
    </p:spTree>
    <p:extLst>
      <p:ext uri="{BB962C8B-B14F-4D97-AF65-F5344CB8AC3E}">
        <p14:creationId xmlns:p14="http://schemas.microsoft.com/office/powerpoint/2010/main" val="177154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douin Tent Exterior view  0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390525"/>
            <a:ext cx="9144000" cy="6076950"/>
          </a:xfrm>
          <a:prstGeom prst="rect">
            <a:avLst/>
          </a:prstGeom>
          <a:noFill/>
          <a:ln>
            <a:noFill/>
          </a:ln>
        </p:spPr>
      </p:pic>
    </p:spTree>
    <p:extLst>
      <p:ext uri="{BB962C8B-B14F-4D97-AF65-F5344CB8AC3E}">
        <p14:creationId xmlns:p14="http://schemas.microsoft.com/office/powerpoint/2010/main" val="395327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rberCousCousHP"/>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9388"/>
            <a:ext cx="9144000" cy="6499225"/>
          </a:xfrm>
          <a:prstGeom prst="rect">
            <a:avLst/>
          </a:prstGeom>
          <a:noFill/>
          <a:ln>
            <a:noFill/>
          </a:ln>
        </p:spPr>
      </p:pic>
    </p:spTree>
    <p:extLst>
      <p:ext uri="{BB962C8B-B14F-4D97-AF65-F5344CB8AC3E}">
        <p14:creationId xmlns:p14="http://schemas.microsoft.com/office/powerpoint/2010/main" val="19339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0"/>
            <a:ext cx="4528038" cy="3924300"/>
          </a:xfrm>
          <a:prstGeom prst="rect">
            <a:avLst/>
          </a:prstGeom>
        </p:spPr>
      </p:pic>
      <p:sp>
        <p:nvSpPr>
          <p:cNvPr id="3" name="TextBox 2"/>
          <p:cNvSpPr txBox="1"/>
          <p:nvPr/>
        </p:nvSpPr>
        <p:spPr>
          <a:xfrm>
            <a:off x="457200" y="457200"/>
            <a:ext cx="734496" cy="369332"/>
          </a:xfrm>
          <a:prstGeom prst="rect">
            <a:avLst/>
          </a:prstGeom>
          <a:noFill/>
        </p:spPr>
        <p:txBody>
          <a:bodyPr wrap="none" rtlCol="0">
            <a:spAutoFit/>
          </a:bodyPr>
          <a:lstStyle/>
          <a:p>
            <a:r>
              <a:rPr lang="en-US" dirty="0" smtClean="0"/>
              <a:t>Dubai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648200"/>
            <a:ext cx="4095750" cy="20478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799" y="1524000"/>
            <a:ext cx="4097079" cy="3048000"/>
          </a:xfrm>
          <a:prstGeom prst="rect">
            <a:avLst/>
          </a:prstGeom>
        </p:spPr>
      </p:pic>
    </p:spTree>
    <p:extLst>
      <p:ext uri="{BB962C8B-B14F-4D97-AF65-F5344CB8AC3E}">
        <p14:creationId xmlns:p14="http://schemas.microsoft.com/office/powerpoint/2010/main" val="1460864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963CC95-4E3F-4955-9378-FDF07B0299C2}">
  <ds:schemaRefs>
    <ds:schemaRef ds:uri="ESRI.ArcGIS.Mapping.OfficeIntegration.PowerPointInfo"/>
  </ds:schemaRefs>
</ds:datastoreItem>
</file>

<file path=customXml/itemProps2.xml><?xml version="1.0" encoding="utf-8"?>
<ds:datastoreItem xmlns:ds="http://schemas.openxmlformats.org/officeDocument/2006/customXml" ds:itemID="{07D18548-D716-4CBB-AC57-BAACFE5DD8D7}">
  <ds:schemaRefs>
    <ds:schemaRef ds:uri="ESRI.ArcGIS.Mapping.OfficeIntegration.PowerPointInfo"/>
  </ds:schemaRefs>
</ds:datastoreItem>
</file>

<file path=customXml/itemProps3.xml><?xml version="1.0" encoding="utf-8"?>
<ds:datastoreItem xmlns:ds="http://schemas.openxmlformats.org/officeDocument/2006/customXml" ds:itemID="{B3BF5D71-5DDA-4B00-B117-BAC1F65FFD79}">
  <ds:schemaRefs>
    <ds:schemaRef ds:uri="ESRI.ArcGIS.Mapping.OfficeIntegration.PowerPointInfo"/>
  </ds:schemaRefs>
</ds:datastoreItem>
</file>

<file path=customXml/itemProps4.xml><?xml version="1.0" encoding="utf-8"?>
<ds:datastoreItem xmlns:ds="http://schemas.openxmlformats.org/officeDocument/2006/customXml" ds:itemID="{54214EBC-33B9-4E88-86D7-14707458D915}">
  <ds:schemaRefs>
    <ds:schemaRef ds:uri="ESRI.ArcGIS.Mapping.OfficeIntegration.PowerPointInfo"/>
  </ds:schemaRefs>
</ds:datastoreItem>
</file>

<file path=customXml/itemProps5.xml><?xml version="1.0" encoding="utf-8"?>
<ds:datastoreItem xmlns:ds="http://schemas.openxmlformats.org/officeDocument/2006/customXml" ds:itemID="{2CAD0141-E97E-41FE-BE50-0BB73734BD0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448</TotalTime>
  <Words>475</Words>
  <Application>Microsoft Office PowerPoint</Application>
  <PresentationFormat>On-screen Show (4:3)</PresentationFormat>
  <Paragraphs>23</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Middle East-North Africa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Gallery</dc:title>
  <dc:creator>user</dc:creator>
  <cp:lastModifiedBy>Doug Andersen</cp:lastModifiedBy>
  <cp:revision>22</cp:revision>
  <dcterms:created xsi:type="dcterms:W3CDTF">2014-04-02T23:13:00Z</dcterms:created>
  <dcterms:modified xsi:type="dcterms:W3CDTF">2020-04-13T16:48:23Z</dcterms:modified>
</cp:coreProperties>
</file>