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9"/>
  </p:sldMasterIdLst>
  <p:sldIdLst>
    <p:sldId id="256" r:id="rId20"/>
    <p:sldId id="257" r:id="rId21"/>
    <p:sldId id="258" r:id="rId22"/>
    <p:sldId id="279" r:id="rId23"/>
    <p:sldId id="280" r:id="rId24"/>
    <p:sldId id="261" r:id="rId25"/>
    <p:sldId id="281" r:id="rId26"/>
    <p:sldId id="282" r:id="rId27"/>
    <p:sldId id="278" r:id="rId28"/>
    <p:sldId id="262" r:id="rId29"/>
    <p:sldId id="271" r:id="rId30"/>
    <p:sldId id="266" r:id="rId31"/>
    <p:sldId id="267" r:id="rId32"/>
    <p:sldId id="268" r:id="rId33"/>
    <p:sldId id="269" r:id="rId34"/>
    <p:sldId id="270" r:id="rId35"/>
    <p:sldId id="289" r:id="rId36"/>
    <p:sldId id="265" r:id="rId37"/>
    <p:sldId id="272" r:id="rId38"/>
    <p:sldId id="273" r:id="rId39"/>
    <p:sldId id="274" r:id="rId40"/>
    <p:sldId id="275" r:id="rId41"/>
    <p:sldId id="283" r:id="rId42"/>
    <p:sldId id="284" r:id="rId43"/>
    <p:sldId id="285" r:id="rId44"/>
    <p:sldId id="286" r:id="rId45"/>
    <p:sldId id="287" r:id="rId46"/>
    <p:sldId id="288" r:id="rId47"/>
    <p:sldId id="264" r:id="rId48"/>
    <p:sldId id="276" r:id="rId49"/>
    <p:sldId id="277" r:id="rId50"/>
    <p:sldId id="291" r:id="rId51"/>
    <p:sldId id="290" r:id="rId52"/>
    <p:sldId id="292" r:id="rId53"/>
    <p:sldId id="293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8" autoAdjust="0"/>
    <p:restoredTop sz="94660"/>
  </p:normalViewPr>
  <p:slideViewPr>
    <p:cSldViewPr>
      <p:cViewPr varScale="1">
        <p:scale>
          <a:sx n="64" d="100"/>
          <a:sy n="64" d="100"/>
        </p:scale>
        <p:origin x="4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0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9" Type="http://schemas.openxmlformats.org/officeDocument/2006/relationships/slideMaster" Target="slideMasters/slide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70BB55-494F-4C5E-A40B-C9EB3817C9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494C1-2569-42A3-939C-3C9D578F9A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494910A5-87CF-48BE-BFF3-D0C969CF5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5372C0E-5B92-40F1-96B0-D6CC87B883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5B7477-051B-4EE4-8CAB-9DE5F65785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BFB48C2A-C63B-4445-B37E-55D3C4C3BE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A8F5525E-1262-4899-9DD3-C69F4CD5E7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71A0F3-FFE9-448F-8ECF-B61512C728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F97B579-81D1-43E6-B263-F5C08EEB52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FCA55D2-CA35-4B67-8CDE-01A92AB88B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F3FDC91-9C51-4DE4-AA53-559A0B3609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2D8DE3-C38B-4609-A134-A8F1EF0079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Do%20You%20Speak%20American%20%20.%20Video%20.%20Do%20You%20Speak%20Presidential%20%20%20%20PBS2.r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o%20You%20Speak%20American%20%20.%20Video%20.%20Do%20You%20Speak%20Presidential%20%20%20%20PBS.rm" TargetMode="External"/><Relationship Id="rId2" Type="http://schemas.openxmlformats.org/officeDocument/2006/relationships/hyperlink" Target="Do%20You%20Speak%20American%20%20.%20Video%20.%20Do%20You%20Speak%20Presidential%20%20%20%20PBS5.r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ABC%20News.flv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Do%20You%20Speak%20American%20%20.%20Video%20.%20Do%20You%20Speak%20Presidential%20%20%20%20PBS4.r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13/12/20/sunday-review/dialect-quiz-map.html?r=8204488j080008200j000080002001050j1200404002090200&amp;_r=0" TargetMode="External"/><Relationship Id="rId2" Type="http://schemas.openxmlformats.org/officeDocument/2006/relationships/hyperlink" Target="http://www.youthink.com/quiz.cfm?obj_id=982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NriDTxseog?rel=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609600"/>
            <a:ext cx="5105400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Earwig Factory" pitchFamily="2" charset="0"/>
              </a:rPr>
              <a:t>Do you Speak American?</a:t>
            </a:r>
            <a:br>
              <a:rPr lang="en-US" dirty="0" smtClean="0">
                <a:latin typeface="Earwig Factory" pitchFamily="2" charset="0"/>
              </a:rPr>
            </a:br>
            <a:r>
              <a:rPr lang="en-US" dirty="0" smtClean="0">
                <a:latin typeface="Earwig Factory" pitchFamily="2" charset="0"/>
              </a:rPr>
              <a:t>Regions of the </a:t>
            </a:r>
            <a:br>
              <a:rPr lang="en-US" dirty="0" smtClean="0">
                <a:latin typeface="Earwig Factory" pitchFamily="2" charset="0"/>
              </a:rPr>
            </a:br>
            <a:r>
              <a:rPr lang="en-US" dirty="0" smtClean="0">
                <a:latin typeface="Earwig Factory" pitchFamily="2" charset="0"/>
              </a:rPr>
              <a:t>United States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Discussion Questions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Why do you think regions have different accents?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How does language change over time?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In what ways can accents be helpful or harmful to 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sz="4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800" dirty="0" smtClean="0">
                <a:latin typeface="Earwig Factory" pitchFamily="2" charset="0"/>
              </a:rPr>
              <a:t>Common Accents in the U.S.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hlinkClick r:id="rId2" action="ppaction://hlinkfile"/>
              </a:rPr>
              <a:t>New England</a:t>
            </a:r>
            <a:endParaRPr 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Words that end in "</a:t>
            </a:r>
            <a:r>
              <a:rPr lang="en-US" sz="2000" dirty="0" err="1" smtClean="0"/>
              <a:t>er</a:t>
            </a:r>
            <a:r>
              <a:rPr lang="en-US" sz="2000" dirty="0" smtClean="0"/>
              <a:t>" are pronounced with "ah" far = "</a:t>
            </a:r>
            <a:r>
              <a:rPr lang="en-US" sz="2000" dirty="0" err="1" smtClean="0"/>
              <a:t>fah</a:t>
            </a:r>
            <a:r>
              <a:rPr lang="en-US" sz="2000" dirty="0" smtClean="0"/>
              <a:t>," etc.  </a:t>
            </a:r>
            <a:endParaRPr lang="en-US" sz="17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Words that end in "a" are often pronounced with "</a:t>
            </a:r>
            <a:r>
              <a:rPr lang="en-US" sz="2000" dirty="0" err="1" smtClean="0"/>
              <a:t>er</a:t>
            </a:r>
            <a:r>
              <a:rPr lang="en-US" sz="2000" dirty="0" smtClean="0"/>
              <a:t>" at the end; i.e., California becomes "</a:t>
            </a:r>
            <a:r>
              <a:rPr lang="en-US" sz="2000" dirty="0" err="1" smtClean="0"/>
              <a:t>Californier</a:t>
            </a:r>
            <a:r>
              <a:rPr lang="en-US" sz="2000" dirty="0" smtClean="0"/>
              <a:t>," idea becomes "</a:t>
            </a:r>
            <a:r>
              <a:rPr lang="en-US" sz="2000" dirty="0" err="1" smtClean="0"/>
              <a:t>idear</a:t>
            </a:r>
            <a:r>
              <a:rPr lang="en-US" sz="2000" dirty="0" smtClean="0"/>
              <a:t>," etc.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All "a" and "e" sounds broaden; i.e., calf becomes "</a:t>
            </a:r>
            <a:r>
              <a:rPr lang="en-US" sz="2000" dirty="0" err="1" smtClean="0"/>
              <a:t>cahf</a:t>
            </a:r>
            <a:r>
              <a:rPr lang="en-US" sz="2000" dirty="0" smtClean="0"/>
              <a:t>," bath becomes "</a:t>
            </a:r>
            <a:r>
              <a:rPr lang="en-US" sz="2000" dirty="0" err="1" smtClean="0"/>
              <a:t>bahth</a:t>
            </a:r>
            <a:r>
              <a:rPr lang="en-US" sz="2000" dirty="0" smtClean="0"/>
              <a:t>," etc.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Most one-syllable words drag out into two syllables; i.e., there becomes "they-uh," here becomes "</a:t>
            </a:r>
            <a:r>
              <a:rPr lang="en-US" sz="2000" dirty="0" err="1" smtClean="0"/>
              <a:t>hee</a:t>
            </a:r>
            <a:r>
              <a:rPr lang="en-US" sz="2000" dirty="0" smtClean="0"/>
              <a:t>-ah," etc.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Words that end in "y" or "</a:t>
            </a:r>
            <a:r>
              <a:rPr lang="en-US" sz="2000" dirty="0" err="1" smtClean="0"/>
              <a:t>ie</a:t>
            </a:r>
            <a:r>
              <a:rPr lang="en-US" sz="2000" dirty="0" smtClean="0"/>
              <a:t>" are pronounced with "ay" at the end; i.e., Kathy="Kath-ay," quickly="quick-lay,"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hlinkClick r:id="rId2" action="ppaction://hlinkfile"/>
              </a:rPr>
              <a:t>Southern</a:t>
            </a:r>
            <a:r>
              <a:rPr lang="en-US" dirty="0" smtClean="0"/>
              <a:t> </a:t>
            </a:r>
            <a:r>
              <a:rPr lang="en-US" dirty="0" smtClean="0">
                <a:hlinkClick r:id="rId3" action="ppaction://hlinkfile"/>
              </a:rPr>
              <a:t>Accent</a:t>
            </a:r>
            <a:endParaRPr 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"</a:t>
            </a:r>
            <a:r>
              <a:rPr lang="en-US" i="1" dirty="0" smtClean="0"/>
              <a:t>I've got </a:t>
            </a:r>
            <a:r>
              <a:rPr lang="en-US" i="1" u="sng" dirty="0" err="1" smtClean="0"/>
              <a:t>y'all's</a:t>
            </a:r>
            <a:r>
              <a:rPr lang="en-US" i="1" dirty="0" smtClean="0"/>
              <a:t> assignments here.</a:t>
            </a:r>
            <a:r>
              <a:rPr lang="en-US" dirty="0" smtClean="0"/>
              <a:t>"</a:t>
            </a:r>
          </a:p>
          <a:p>
            <a:pPr eaLnBrk="1" hangingPunct="1">
              <a:defRPr/>
            </a:pPr>
            <a:r>
              <a:rPr lang="en-US" dirty="0" smtClean="0"/>
              <a:t>I “done” told you before.</a:t>
            </a:r>
          </a:p>
          <a:p>
            <a:pPr eaLnBrk="1" hangingPunct="1">
              <a:defRPr/>
            </a:pPr>
            <a:r>
              <a:rPr lang="en-US" dirty="0" smtClean="0"/>
              <a:t>I “seen” her first. </a:t>
            </a:r>
          </a:p>
          <a:p>
            <a:pPr eaLnBrk="1" hangingPunct="1">
              <a:defRPr/>
            </a:pPr>
            <a:r>
              <a:rPr lang="en-US" dirty="0" smtClean="0"/>
              <a:t>Practice the southern </a:t>
            </a:r>
            <a:r>
              <a:rPr lang="en-US" dirty="0" err="1" smtClean="0"/>
              <a:t>dra-wl</a:t>
            </a:r>
            <a:endParaRPr lang="en-US" dirty="0" smtClean="0"/>
          </a:p>
          <a:p>
            <a:pPr lvl="1">
              <a:defRPr/>
            </a:pPr>
            <a:r>
              <a:rPr lang="en-US" dirty="0"/>
              <a:t>Bill → </a:t>
            </a:r>
            <a:r>
              <a:rPr lang="en-US" dirty="0" err="1"/>
              <a:t>beehill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Foot → foo-at</a:t>
            </a:r>
            <a:br>
              <a:rPr lang="en-US" dirty="0"/>
            </a:br>
            <a:r>
              <a:rPr lang="en-US" dirty="0"/>
              <a:t>Calm → </a:t>
            </a:r>
            <a:r>
              <a:rPr lang="en-US" dirty="0" err="1"/>
              <a:t>cah-alm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Bed → be-od</a:t>
            </a:r>
            <a:br>
              <a:rPr lang="en-US" dirty="0"/>
            </a:br>
            <a:r>
              <a:rPr lang="en-US" dirty="0"/>
              <a:t>Short → </a:t>
            </a:r>
            <a:r>
              <a:rPr lang="en-US" dirty="0" err="1"/>
              <a:t>showat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Glass → </a:t>
            </a:r>
            <a:r>
              <a:rPr lang="en-US" dirty="0" err="1"/>
              <a:t>glayus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laugh → </a:t>
            </a:r>
            <a:r>
              <a:rPr lang="en-US" dirty="0" err="1" smtClean="0"/>
              <a:t>layuf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Face </a:t>
            </a:r>
            <a:r>
              <a:rPr lang="en-US" dirty="0"/>
              <a:t>→ </a:t>
            </a:r>
            <a:r>
              <a:rPr lang="en-US" dirty="0" err="1"/>
              <a:t>fuh</a:t>
            </a:r>
            <a:r>
              <a:rPr lang="en-US" dirty="0"/>
              <a:t>-ace</a:t>
            </a:r>
            <a:br>
              <a:rPr lang="en-US" dirty="0"/>
            </a:br>
            <a:r>
              <a:rPr lang="en-US" dirty="0"/>
              <a:t>Nation → </a:t>
            </a:r>
            <a:r>
              <a:rPr lang="en-US" dirty="0" err="1"/>
              <a:t>nuh-ation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Great → </a:t>
            </a:r>
            <a:r>
              <a:rPr lang="en-US" dirty="0" err="1"/>
              <a:t>gu-reat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Meat → </a:t>
            </a:r>
            <a:r>
              <a:rPr lang="en-US" dirty="0" err="1"/>
              <a:t>muheat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hlinkClick r:id="rId2" action="ppaction://hlinkfile"/>
              </a:rPr>
              <a:t>Northern Accent</a:t>
            </a: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905000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“About” pronounced “</a:t>
            </a:r>
            <a:r>
              <a:rPr lang="en-US" dirty="0" err="1" smtClean="0"/>
              <a:t>aboat</a:t>
            </a:r>
            <a:r>
              <a:rPr lang="en-US" dirty="0" smtClean="0"/>
              <a:t>”</a:t>
            </a:r>
          </a:p>
          <a:p>
            <a:pPr eaLnBrk="1" hangingPunct="1">
              <a:defRPr/>
            </a:pPr>
            <a:r>
              <a:rPr lang="en-US" dirty="0" smtClean="0"/>
              <a:t>“Minnesota” becomes “</a:t>
            </a:r>
            <a:r>
              <a:rPr lang="en-US" dirty="0" err="1" smtClean="0"/>
              <a:t>Minnes-ohhhhh-tah</a:t>
            </a:r>
            <a:r>
              <a:rPr lang="en-US" dirty="0" smtClean="0"/>
              <a:t>”</a:t>
            </a:r>
          </a:p>
          <a:p>
            <a:pPr eaLnBrk="1" hangingPunct="1">
              <a:defRPr/>
            </a:pPr>
            <a:r>
              <a:rPr lang="en-US" dirty="0" smtClean="0"/>
              <a:t>“</a:t>
            </a:r>
            <a:r>
              <a:rPr lang="en-US" dirty="0" err="1" smtClean="0"/>
              <a:t>Doancha</a:t>
            </a:r>
            <a:r>
              <a:rPr lang="en-US" dirty="0" smtClean="0"/>
              <a:t> know”</a:t>
            </a:r>
          </a:p>
          <a:p>
            <a:pPr eaLnBrk="1" hangingPunct="1">
              <a:defRPr/>
            </a:pPr>
            <a:r>
              <a:rPr lang="en-US" dirty="0" smtClean="0"/>
              <a:t>“Root beer” is “</a:t>
            </a:r>
            <a:r>
              <a:rPr lang="en-US" dirty="0" err="1" smtClean="0"/>
              <a:t>rutt</a:t>
            </a:r>
            <a:r>
              <a:rPr lang="en-US" dirty="0" smtClean="0"/>
              <a:t> beer”</a:t>
            </a:r>
          </a:p>
          <a:p>
            <a:pPr eaLnBrk="1" hangingPunct="1">
              <a:defRPr/>
            </a:pPr>
            <a:r>
              <a:rPr lang="en-US" dirty="0" smtClean="0"/>
              <a:t>Sometimes “ay” is added like in Canadian accent</a:t>
            </a:r>
          </a:p>
          <a:p>
            <a:pPr eaLnBrk="1" hangingPunct="1">
              <a:defRPr/>
            </a:pPr>
            <a:r>
              <a:rPr lang="en-US" dirty="0" smtClean="0"/>
              <a:t>Practice the Northern Accent</a:t>
            </a:r>
          </a:p>
          <a:p>
            <a:pPr lvl="1">
              <a:defRPr/>
            </a:pPr>
            <a:r>
              <a:rPr lang="en-US" dirty="0" smtClean="0"/>
              <a:t>Bag--- </a:t>
            </a:r>
            <a:r>
              <a:rPr lang="en-US" dirty="0" err="1" smtClean="0"/>
              <a:t>bayg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Sorry--- </a:t>
            </a:r>
            <a:r>
              <a:rPr lang="en-US" dirty="0" err="1" smtClean="0"/>
              <a:t>sourry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Wednesday--- </a:t>
            </a:r>
            <a:r>
              <a:rPr lang="en-US" dirty="0" err="1" smtClean="0"/>
              <a:t>Weensdee</a:t>
            </a:r>
            <a:endParaRPr lang="en-US" dirty="0" smtClean="0"/>
          </a:p>
          <a:p>
            <a:pPr lvl="1">
              <a:defRPr/>
            </a:pPr>
            <a:r>
              <a:rPr lang="en-US" dirty="0"/>
              <a:t>“How’s by </a:t>
            </a:r>
            <a:r>
              <a:rPr lang="en-US" dirty="0" err="1"/>
              <a:t>ya</a:t>
            </a:r>
            <a:r>
              <a:rPr lang="en-US" dirty="0"/>
              <a:t>?” (How are you doing)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hlinkClick r:id="rId2" action="ppaction://hlinkfile"/>
              </a:rPr>
              <a:t>Western Accent</a:t>
            </a:r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Pronounce the following pair: cot - caught</a:t>
            </a:r>
          </a:p>
          <a:p>
            <a:pPr lvl="1">
              <a:defRPr/>
            </a:pPr>
            <a:r>
              <a:rPr lang="en-US" dirty="0" smtClean="0"/>
              <a:t>Do they sound the same?</a:t>
            </a:r>
          </a:p>
          <a:p>
            <a:pPr eaLnBrk="1" hangingPunct="1">
              <a:defRPr/>
            </a:pPr>
            <a:r>
              <a:rPr lang="en-US" dirty="0" smtClean="0"/>
              <a:t>What do you use to write with that has ink?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What do you use to hold two pieces of cloth 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together? (safety ___)</a:t>
            </a:r>
          </a:p>
          <a:p>
            <a:pPr lvl="2">
              <a:defRPr/>
            </a:pPr>
            <a:r>
              <a:rPr lang="en-US" dirty="0" smtClean="0"/>
              <a:t>Do they sound the same?</a:t>
            </a:r>
          </a:p>
          <a:p>
            <a:pPr>
              <a:defRPr/>
            </a:pPr>
            <a:r>
              <a:rPr lang="en-US" dirty="0" smtClean="0"/>
              <a:t>Pronounce “Egg</a:t>
            </a:r>
            <a:r>
              <a:rPr lang="en-US" dirty="0"/>
              <a:t>” and “leg</a:t>
            </a:r>
            <a:r>
              <a:rPr lang="en-US" dirty="0" smtClean="0"/>
              <a:t>”</a:t>
            </a:r>
          </a:p>
          <a:p>
            <a:pPr lvl="1">
              <a:defRPr/>
            </a:pPr>
            <a:r>
              <a:rPr lang="en-US" dirty="0" smtClean="0"/>
              <a:t>pronounced “</a:t>
            </a:r>
            <a:r>
              <a:rPr lang="en-US" dirty="0" err="1" smtClean="0"/>
              <a:t>ayg</a:t>
            </a:r>
            <a:r>
              <a:rPr lang="en-US" dirty="0" smtClean="0"/>
              <a:t>” and “</a:t>
            </a:r>
            <a:r>
              <a:rPr lang="en-US" dirty="0" err="1" smtClean="0"/>
              <a:t>layg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Utah Accent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Drop the t in “mountain” and “fountain”</a:t>
            </a:r>
          </a:p>
          <a:p>
            <a:pPr eaLnBrk="1" hangingPunct="1">
              <a:defRPr/>
            </a:pPr>
            <a:r>
              <a:rPr lang="en-US" dirty="0" smtClean="0"/>
              <a:t>Add the “t” to “</a:t>
            </a:r>
            <a:r>
              <a:rPr lang="en-US" dirty="0" err="1" smtClean="0"/>
              <a:t>Chelsey</a:t>
            </a:r>
            <a:r>
              <a:rPr lang="en-US" dirty="0" smtClean="0"/>
              <a:t>,” “</a:t>
            </a:r>
            <a:r>
              <a:rPr lang="en-US" dirty="0" err="1" smtClean="0"/>
              <a:t>Cheltsee</a:t>
            </a:r>
            <a:r>
              <a:rPr lang="en-US" dirty="0" smtClean="0"/>
              <a:t>”</a:t>
            </a:r>
          </a:p>
          <a:p>
            <a:pPr eaLnBrk="1" hangingPunct="1">
              <a:defRPr/>
            </a:pPr>
            <a:r>
              <a:rPr lang="en-US" dirty="0" smtClean="0"/>
              <a:t>Creek might be pronounced “crick”</a:t>
            </a:r>
          </a:p>
          <a:p>
            <a:pPr eaLnBrk="1" hangingPunct="1">
              <a:defRPr/>
            </a:pPr>
            <a:r>
              <a:rPr lang="en-US" dirty="0" smtClean="0"/>
              <a:t>Say “</a:t>
            </a:r>
            <a:r>
              <a:rPr lang="en-US" dirty="0" err="1" smtClean="0"/>
              <a:t>acrossed</a:t>
            </a:r>
            <a:r>
              <a:rPr lang="en-US" dirty="0" smtClean="0"/>
              <a:t>” instead of “across”</a:t>
            </a:r>
          </a:p>
          <a:p>
            <a:pPr eaLnBrk="1" hangingPunct="1">
              <a:defRPr/>
            </a:pPr>
            <a:r>
              <a:rPr lang="en-US" dirty="0" smtClean="0"/>
              <a:t>Say “fur” instead of “for”</a:t>
            </a:r>
          </a:p>
          <a:p>
            <a:pPr>
              <a:defRPr/>
            </a:pPr>
            <a:r>
              <a:rPr lang="en-US" dirty="0"/>
              <a:t>How do you pronounce this word: pillow?</a:t>
            </a:r>
          </a:p>
          <a:p>
            <a:pPr>
              <a:defRPr/>
            </a:pPr>
            <a:r>
              <a:rPr lang="en-US" dirty="0"/>
              <a:t>How do you pronounce this word: milk?</a:t>
            </a:r>
          </a:p>
          <a:p>
            <a:pPr eaLnBrk="1" hangingPunct="1">
              <a:defRPr/>
            </a:pPr>
            <a:r>
              <a:rPr lang="en-US" dirty="0" smtClean="0"/>
              <a:t>What do you say when someone didn’t come to school when they should have?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Utah Accent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dirty="0" smtClean="0"/>
              <a:t>You know you’re a </a:t>
            </a:r>
            <a:r>
              <a:rPr lang="en-US" dirty="0" err="1" smtClean="0"/>
              <a:t>Utahn</a:t>
            </a:r>
            <a:r>
              <a:rPr lang="en-US" dirty="0" smtClean="0"/>
              <a:t> when you call this animal . .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4666137" cy="4098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66554">
            <a:off x="5389983" y="3797266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potgut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8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smtClean="0"/>
              <a:t>Let’s listen to some examples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Try to match the following sound clips to their region.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Cooper Black" pitchFamily="18" charset="0"/>
              </a:rPr>
              <a:t>Northeast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Cooper Black" pitchFamily="18" charset="0"/>
              </a:rPr>
              <a:t>Southern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Cooper Black" pitchFamily="18" charset="0"/>
              </a:rPr>
              <a:t>Upper Midwest (Northern)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Cooper Black" pitchFamily="18" charset="0"/>
              </a:rPr>
              <a:t>Western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Where are these people from?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</p:txBody>
      </p:sp>
      <p:pic>
        <p:nvPicPr>
          <p:cNvPr id="4" name="speech accent archive  Souther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peech accent archive  Souther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83880" cy="1051560"/>
          </a:xfrm>
        </p:spPr>
        <p:txBody>
          <a:bodyPr/>
          <a:lstStyle/>
          <a:p>
            <a:r>
              <a:rPr lang="en-US" dirty="0" smtClean="0"/>
              <a:t>What is a region?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0438" y="1447800"/>
            <a:ext cx="8183562" cy="41878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latin typeface="Berlin Sans FB Demi" pitchFamily="34" charset="0"/>
              </a:rPr>
              <a:t>“A region is a group of places with at least one 		common characteristic.”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Try to identify this accent?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speech accent archive  Northeast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peech accent archive  Northeast Wom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464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7239000" cy="484632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Alright, how about this one?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speech accent archive  northern midwe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Clip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Last try . . . Hmm.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speech accent archive  weste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6" name="Do You Speak American  . Video . Do You Speak Presidential    PBS2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2362200"/>
            <a:ext cx="609600" cy="609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293468"/>
            <a:ext cx="1857375" cy="22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204821"/>
            <a:ext cx="1857375" cy="2448357"/>
          </a:xfrm>
          <a:prstGeom prst="rect">
            <a:avLst/>
          </a:prstGeom>
        </p:spPr>
      </p:pic>
      <p:pic>
        <p:nvPicPr>
          <p:cNvPr id="4" name="Do You Speak American  . Video . Do You Speak Presidential    PBS3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2362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76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268140"/>
            <a:ext cx="1857375" cy="2321718"/>
          </a:xfrm>
          <a:prstGeom prst="rect">
            <a:avLst/>
          </a:prstGeom>
        </p:spPr>
      </p:pic>
      <p:pic>
        <p:nvPicPr>
          <p:cNvPr id="4" name="Do You Speak American  . Video . Do You Speak Presidential    PBS4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2362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76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336736"/>
            <a:ext cx="1857375" cy="2184526"/>
          </a:xfrm>
          <a:prstGeom prst="rect">
            <a:avLst/>
          </a:prstGeom>
        </p:spPr>
      </p:pic>
      <p:pic>
        <p:nvPicPr>
          <p:cNvPr id="4" name="Fearitself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2514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76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12" y="2211282"/>
            <a:ext cx="1857375" cy="2435435"/>
          </a:xfrm>
          <a:prstGeom prst="rect">
            <a:avLst/>
          </a:prstGeom>
        </p:spPr>
      </p:pic>
      <p:pic>
        <p:nvPicPr>
          <p:cNvPr id="8" name="Do You Speak American  . Video . Do You Speak Presidential    PBS5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2590800"/>
            <a:ext cx="609600" cy="609600"/>
          </a:xfrm>
        </p:spPr>
      </p:pic>
      <p:pic>
        <p:nvPicPr>
          <p:cNvPr id="9" name="Do You Speak American  . Video . Do You Speak Presidential    PB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3950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Famous Voices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40" y="2230148"/>
            <a:ext cx="1857375" cy="2397702"/>
          </a:xfrm>
          <a:prstGeom prst="rect">
            <a:avLst/>
          </a:prstGeom>
        </p:spPr>
      </p:pic>
      <p:pic>
        <p:nvPicPr>
          <p:cNvPr id="4" name="ABC News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2847.97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25908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276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What accent do you have?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8763000" cy="45259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We are going to determine what accent you speak with.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G</a:t>
            </a:r>
            <a:r>
              <a:rPr lang="en-US" dirty="0" smtClean="0"/>
              <a:t>o to the following link to take the quiz:</a:t>
            </a:r>
          </a:p>
          <a:p>
            <a:pPr>
              <a:buNone/>
              <a:defRPr/>
            </a:pPr>
            <a:r>
              <a:rPr lang="en-US" sz="3000" dirty="0">
                <a:hlinkClick r:id="rId2"/>
              </a:rPr>
              <a:t>http://</a:t>
            </a:r>
            <a:r>
              <a:rPr lang="en-US" sz="3000" dirty="0" smtClean="0">
                <a:hlinkClick r:id="rId2"/>
              </a:rPr>
              <a:t>www.youthink.com/quiz.cfm?obj_id=9827</a:t>
            </a:r>
            <a:r>
              <a:rPr lang="en-US" sz="3000" dirty="0" smtClean="0"/>
              <a:t> </a:t>
            </a:r>
          </a:p>
          <a:p>
            <a:pPr>
              <a:buNone/>
              <a:defRPr/>
            </a:pPr>
            <a:r>
              <a:rPr lang="en-US" sz="3000" dirty="0" smtClean="0"/>
              <a:t>Or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000" dirty="0" smtClean="0"/>
              <a:t>Google “accent quiz.”  Click on the link (youthink.com)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000" dirty="0" smtClean="0"/>
          </a:p>
          <a:p>
            <a:pPr>
              <a:buNone/>
              <a:defRPr/>
            </a:pPr>
            <a:r>
              <a:rPr lang="en-US" sz="3000" dirty="0" smtClean="0"/>
              <a:t>This one works at school: </a:t>
            </a:r>
            <a:r>
              <a:rPr lang="en-US" sz="3200" dirty="0">
                <a:hlinkClick r:id="rId3"/>
              </a:rPr>
              <a:t>http://www.nytimes.com/interactive/2013/12/20/sunday-review/dialect-quiz-map.html?r=8204488j080008200j000080002001050j1200404002090200&amp;_r=0</a:t>
            </a: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Regions of the U.S.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/>
              <a:t>What are some common characteristics in the U.S. that might define a region?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accent do you have?</a:t>
            </a:r>
            <a:endParaRPr lang="en-US" dirty="0"/>
          </a:p>
        </p:txBody>
      </p:sp>
      <p:pic>
        <p:nvPicPr>
          <p:cNvPr id="4" name="Content Placeholder 3" descr="AmDialMap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89162" y="2171700"/>
            <a:ext cx="5000625" cy="335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. . .</a:t>
            </a:r>
            <a:endParaRPr lang="en-US" dirty="0"/>
          </a:p>
        </p:txBody>
      </p:sp>
      <p:pic>
        <p:nvPicPr>
          <p:cNvPr id="4" name="Content Placeholder 3" descr="Dialect map detailed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50264" y="1600200"/>
            <a:ext cx="7478422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37" y="152400"/>
            <a:ext cx="8537448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 Composite Dialect Map from NYT Survey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0988" r="5546" b="9375"/>
          <a:stretch/>
        </p:blipFill>
        <p:spPr bwMode="auto">
          <a:xfrm>
            <a:off x="14748" y="1143000"/>
            <a:ext cx="8908026" cy="582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39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4NriDTxseog?rel=0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1828800"/>
            <a:ext cx="82634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dialect is best classified as which of the following?</a:t>
            </a:r>
          </a:p>
          <a:p>
            <a:pPr marL="0" indent="0">
              <a:buNone/>
            </a:pPr>
            <a:r>
              <a:rPr lang="en-US" dirty="0" smtClean="0"/>
              <a:t>	A. cultural complex</a:t>
            </a:r>
          </a:p>
          <a:p>
            <a:pPr marL="0" indent="0">
              <a:buNone/>
            </a:pPr>
            <a:r>
              <a:rPr lang="en-US" dirty="0" smtClean="0"/>
              <a:t>	B. cultural trait</a:t>
            </a:r>
          </a:p>
          <a:p>
            <a:pPr marL="0" indent="0">
              <a:buNone/>
            </a:pPr>
            <a:r>
              <a:rPr lang="en-US" dirty="0" smtClean="0"/>
              <a:t>	C. language branch</a:t>
            </a:r>
          </a:p>
          <a:p>
            <a:pPr marL="0" indent="0">
              <a:buNone/>
            </a:pPr>
            <a:r>
              <a:rPr lang="en-US" dirty="0" smtClean="0"/>
              <a:t>	D. language group</a:t>
            </a:r>
          </a:p>
          <a:p>
            <a:pPr marL="0" indent="0">
              <a:buNone/>
            </a:pPr>
            <a:r>
              <a:rPr lang="en-US" dirty="0" smtClean="0"/>
              <a:t>	E. language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 </a:t>
            </a:r>
            <a:r>
              <a:rPr lang="en-US" dirty="0"/>
              <a:t>c</a:t>
            </a:r>
            <a:r>
              <a:rPr lang="en-US" dirty="0" smtClean="0"/>
              <a:t>ultural trait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By process of elimination, a dialect cannot be a language branch, group or family because these terms describe collections of multiple languages, and a dialect is a trait of only one language.   A cultural complex is a collection of many different cultural traits, so the best answer is (b) cultural trait.  A cultural trait is a characteristic of a group of people passed on from one generation to another.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can you determine what region a person comes from?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  <a:p>
            <a:pPr marL="320040" indent="-32004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9600" dirty="0" smtClean="0">
                <a:latin typeface="Jokewood" pitchFamily="2" charset="0"/>
              </a:rPr>
              <a:t>ACCENT?</a:t>
            </a:r>
          </a:p>
          <a:p>
            <a:pPr marL="320040" indent="-32004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8000" dirty="0" smtClean="0">
                <a:latin typeface="Jokewood" pitchFamily="2" charset="0"/>
              </a:rPr>
              <a:t>Word Choice?</a:t>
            </a:r>
          </a:p>
          <a:p>
            <a:pPr marL="320040" indent="-32004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8000" dirty="0" smtClean="0">
                <a:latin typeface="Jokewood" pitchFamily="2" charset="0"/>
              </a:rPr>
              <a:t>Speed?</a:t>
            </a:r>
          </a:p>
        </p:txBody>
      </p:sp>
    </p:spTree>
    <p:custDataLst>
      <p:tags r:id="rId1"/>
    </p:custDataLst>
  </p:cSld>
  <p:clrMapOvr>
    <a:masterClrMapping/>
  </p:clrMapOvr>
  <p:transition advTm="42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is a dialect?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3400" y="1924050"/>
            <a:ext cx="79248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5400" dirty="0"/>
              <a:t>A regional variation of a language distinguished by vocabulary (word choice), spelling and pronunciation (accent)</a:t>
            </a:r>
          </a:p>
        </p:txBody>
      </p:sp>
    </p:spTree>
    <p:custDataLst>
      <p:tags r:id="rId1"/>
    </p:custDataLst>
  </p:cSld>
  <p:clrMapOvr>
    <a:masterClrMapping/>
  </p:clrMapOvr>
  <p:transition advTm="3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Accent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sz="2800" dirty="0" smtClean="0"/>
              <a:t>Do you have an accent?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If so, what words do you think you say differently?</a:t>
            </a:r>
          </a:p>
          <a:p>
            <a:pPr>
              <a:defRPr/>
            </a:pPr>
            <a:r>
              <a:rPr lang="en-US" sz="2800" dirty="0" smtClean="0"/>
              <a:t>What are some words you notice others pronounce differently than you?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	How do you pronounce “fork?”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	How do you pronounce “creek?”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/>
              <a:t>		How about “sherbet?”</a:t>
            </a:r>
          </a:p>
          <a:p>
            <a:pPr>
              <a:defRPr/>
            </a:pPr>
            <a:r>
              <a:rPr lang="en-US" sz="2800" dirty="0" smtClean="0"/>
              <a:t>How do you feel about others who pronounce things differently?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Name a state where you think people speak more slowly or faster than you. </a:t>
            </a:r>
          </a:p>
          <a:p>
            <a:pPr>
              <a:defRPr/>
            </a:pPr>
            <a:r>
              <a:rPr lang="en-US" sz="3200" dirty="0" smtClean="0"/>
              <a:t>What do you think about someone who speaks slowly?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Choice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might someone mean if they are “</a:t>
            </a:r>
            <a:r>
              <a:rPr lang="en-US" dirty="0" err="1" smtClean="0"/>
              <a:t>fixin</a:t>
            </a:r>
            <a:r>
              <a:rPr lang="en-US" dirty="0" smtClean="0"/>
              <a:t>” to do their homework?</a:t>
            </a:r>
          </a:p>
          <a:p>
            <a:r>
              <a:rPr lang="en-US" dirty="0" smtClean="0"/>
              <a:t>What do you call something with a handle used to carry water?</a:t>
            </a:r>
          </a:p>
          <a:p>
            <a:r>
              <a:rPr lang="en-US" dirty="0" smtClean="0"/>
              <a:t>What do you call a road that has limited access so people can drive without stoplights,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do you call a fizzy non-alcoholic beverage that comes in cans or bottles?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Carbonated Beverage</a:t>
            </a:r>
            <a:endParaRPr lang="en-US" dirty="0"/>
          </a:p>
        </p:txBody>
      </p:sp>
      <p:pic>
        <p:nvPicPr>
          <p:cNvPr id="4" name="Content Placeholder 3" descr="soft drinks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76400"/>
            <a:ext cx="8001000" cy="4907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5|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rgbClr val="FF0000"/>
        </a:solidFill>
        <a:ln w="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</a:spPr>
      <a:bodyPr/>
      <a:lstStyle>
        <a:defPPr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ABF8E66-D0BF-4881-A959-ABAE33BAB85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02C636C5-5014-4F94-9890-C5CCB358924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745890E-CD15-4309-BD0D-D0DB99DE45B4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F1ED487C-0066-4BCE-BBDB-1FF79CC6FDA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8289952-72D6-4901-92BC-1EAA32815380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6ABB2A8B-6D0E-4CD3-A725-750750EA69D0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F51C319E-26D5-4E4D-AE01-D3F2F968BF94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A566D039-FC92-416E-90BA-5D42A688347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F80D4F5-5769-44A5-9AC1-83A5591DBF54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EEC6D374-769C-4668-9DD8-239DA0B277BB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D8D31C3-DD72-4AB4-9C7C-8E0F8A36A20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C402C01-D5B0-42A8-BD9E-E2CD8AC24A8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1C8C773-66A3-4AB4-A0C3-47BFA04D661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B76863C7-4B47-4B0C-8244-B7F65F78874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FEC9366-B70F-4A7A-ACE4-9A094A1C6A8E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5BECA437-FFCC-42FB-91A6-BF464A5BEEE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151AB20-B3D5-4360-B8F3-638A36A3623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3AD07798-EDBF-4940-AC26-8BC3853B9EE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12219</TotalTime>
  <Words>878</Words>
  <Application>Microsoft Office PowerPoint</Application>
  <PresentationFormat>On-screen Show (4:3)</PresentationFormat>
  <Paragraphs>142</Paragraphs>
  <Slides>35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Berlin Sans FB Demi</vt:lpstr>
      <vt:lpstr>Cooper Black</vt:lpstr>
      <vt:lpstr>Earwig Factory</vt:lpstr>
      <vt:lpstr>Jokewood</vt:lpstr>
      <vt:lpstr>Tw Cen MT</vt:lpstr>
      <vt:lpstr>Wingdings</vt:lpstr>
      <vt:lpstr>Wingdings 2</vt:lpstr>
      <vt:lpstr>Median</vt:lpstr>
      <vt:lpstr>Do you Speak American? Regions of the  United States</vt:lpstr>
      <vt:lpstr>What is a region?</vt:lpstr>
      <vt:lpstr>Regions of the U.S.</vt:lpstr>
      <vt:lpstr>How can you determine what region a person comes from?</vt:lpstr>
      <vt:lpstr>What is a dialect? </vt:lpstr>
      <vt:lpstr>Accent</vt:lpstr>
      <vt:lpstr>Speed</vt:lpstr>
      <vt:lpstr>Word Choice </vt:lpstr>
      <vt:lpstr>Carbonated Beverage</vt:lpstr>
      <vt:lpstr>Discussion Questions</vt:lpstr>
      <vt:lpstr>PowerPoint Presentation</vt:lpstr>
      <vt:lpstr>New England</vt:lpstr>
      <vt:lpstr>Southern Accent</vt:lpstr>
      <vt:lpstr>Northern Accent</vt:lpstr>
      <vt:lpstr>Western Accent</vt:lpstr>
      <vt:lpstr>Utah Accent</vt:lpstr>
      <vt:lpstr>Utah Accent</vt:lpstr>
      <vt:lpstr>Let’s listen to some examples </vt:lpstr>
      <vt:lpstr>Clip 1</vt:lpstr>
      <vt:lpstr>Clip 2</vt:lpstr>
      <vt:lpstr>Clip 3</vt:lpstr>
      <vt:lpstr>Clip 4</vt:lpstr>
      <vt:lpstr>Some Famous Voices</vt:lpstr>
      <vt:lpstr>Some Famous Voices</vt:lpstr>
      <vt:lpstr>Some Famous Voices</vt:lpstr>
      <vt:lpstr>Some Famous Voices</vt:lpstr>
      <vt:lpstr>Some Famous Voices</vt:lpstr>
      <vt:lpstr>Some Famous Voices</vt:lpstr>
      <vt:lpstr>What accent do you have?</vt:lpstr>
      <vt:lpstr>What accent do you have?</vt:lpstr>
      <vt:lpstr>Or . . .</vt:lpstr>
      <vt:lpstr> Composite Dialect Map from NYT Survey</vt:lpstr>
      <vt:lpstr>PowerPoint Presentation</vt:lpstr>
      <vt:lpstr>PowerPoint Presentation</vt:lpstr>
      <vt:lpstr>B. cultural trait</vt:lpstr>
    </vt:vector>
  </TitlesOfParts>
  <Company>Alpine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Regions of the United States</dc:title>
  <dc:creator>Chelsea Collins</dc:creator>
  <cp:lastModifiedBy>AMY ASHMENT</cp:lastModifiedBy>
  <cp:revision>155</cp:revision>
  <dcterms:created xsi:type="dcterms:W3CDTF">2008-11-19T16:25:13Z</dcterms:created>
  <dcterms:modified xsi:type="dcterms:W3CDTF">2018-12-04T22:28:15Z</dcterms:modified>
</cp:coreProperties>
</file>