
<file path=[Content_Types].xml><?xml version="1.0" encoding="utf-8"?>
<Types xmlns="http://schemas.openxmlformats.org/package/2006/content-types">
  <Default Extension="png" ContentType="image/png"/>
  <Default Extension="mpg" ContentType="vide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8"/>
  </p:sldMasterIdLst>
  <p:sldIdLst>
    <p:sldId id="256" r:id="rId9"/>
    <p:sldId id="258" r:id="rId10"/>
    <p:sldId id="268" r:id="rId11"/>
    <p:sldId id="276" r:id="rId12"/>
    <p:sldId id="267" r:id="rId13"/>
    <p:sldId id="269" r:id="rId14"/>
    <p:sldId id="259" r:id="rId15"/>
    <p:sldId id="266" r:id="rId16"/>
    <p:sldId id="270" r:id="rId17"/>
    <p:sldId id="257" r:id="rId18"/>
    <p:sldId id="273" r:id="rId19"/>
    <p:sldId id="284" r:id="rId20"/>
    <p:sldId id="285" r:id="rId21"/>
    <p:sldId id="274" r:id="rId22"/>
    <p:sldId id="281" r:id="rId23"/>
    <p:sldId id="260" r:id="rId24"/>
    <p:sldId id="262" r:id="rId25"/>
    <p:sldId id="261" r:id="rId26"/>
    <p:sldId id="264" r:id="rId27"/>
    <p:sldId id="263" r:id="rId28"/>
    <p:sldId id="278" r:id="rId29"/>
    <p:sldId id="275" r:id="rId30"/>
    <p:sldId id="272" r:id="rId31"/>
    <p:sldId id="279" r:id="rId32"/>
    <p:sldId id="282" r:id="rId33"/>
    <p:sldId id="280" r:id="rId34"/>
    <p:sldId id="283"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17" autoAdjust="0"/>
    <p:restoredTop sz="94660"/>
  </p:normalViewPr>
  <p:slideViewPr>
    <p:cSldViewPr>
      <p:cViewPr varScale="1">
        <p:scale>
          <a:sx n="60" d="100"/>
          <a:sy n="60" d="100"/>
        </p:scale>
        <p:origin x="696"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customXml" Target="../customXml/item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1.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2AD0EB-FAAC-4B5A-B157-385DC4C3F393}" type="datetimeFigureOut">
              <a:rPr lang="en-US" smtClean="0"/>
              <a:pPr/>
              <a:t>11/16/2018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53504-6DDA-4105-89AD-2668B2AA88A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2AD0EB-FAAC-4B5A-B157-385DC4C3F393}" type="datetimeFigureOut">
              <a:rPr lang="en-US" smtClean="0"/>
              <a:pPr/>
              <a:t>11/16/2018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53504-6DDA-4105-89AD-2668B2AA88A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2AD0EB-FAAC-4B5A-B157-385DC4C3F393}" type="datetimeFigureOut">
              <a:rPr lang="en-US" smtClean="0"/>
              <a:pPr/>
              <a:t>11/16/2018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53504-6DDA-4105-89AD-2668B2AA88A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2AD0EB-FAAC-4B5A-B157-385DC4C3F393}" type="datetimeFigureOut">
              <a:rPr lang="en-US" smtClean="0"/>
              <a:pPr/>
              <a:t>11/16/2018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53504-6DDA-4105-89AD-2668B2AA88A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2AD0EB-FAAC-4B5A-B157-385DC4C3F393}" type="datetimeFigureOut">
              <a:rPr lang="en-US" smtClean="0"/>
              <a:pPr/>
              <a:t>11/16/2018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53504-6DDA-4105-89AD-2668B2AA88A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2AD0EB-FAAC-4B5A-B157-385DC4C3F393}" type="datetimeFigureOut">
              <a:rPr lang="en-US" smtClean="0"/>
              <a:pPr/>
              <a:t>11/16/2018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53504-6DDA-4105-89AD-2668B2AA88A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2AD0EB-FAAC-4B5A-B157-385DC4C3F393}" type="datetimeFigureOut">
              <a:rPr lang="en-US" smtClean="0"/>
              <a:pPr/>
              <a:t>11/16/2018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53504-6DDA-4105-89AD-2668B2AA88A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2AD0EB-FAAC-4B5A-B157-385DC4C3F393}" type="datetimeFigureOut">
              <a:rPr lang="en-US" smtClean="0"/>
              <a:pPr/>
              <a:t>11/16/2018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53504-6DDA-4105-89AD-2668B2AA88A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2AD0EB-FAAC-4B5A-B157-385DC4C3F393}" type="datetimeFigureOut">
              <a:rPr lang="en-US" smtClean="0"/>
              <a:pPr/>
              <a:t>11/16/2018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53504-6DDA-4105-89AD-2668B2AA88A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2AD0EB-FAAC-4B5A-B157-385DC4C3F393}" type="datetimeFigureOut">
              <a:rPr lang="en-US" smtClean="0"/>
              <a:pPr/>
              <a:t>11/16/2018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53504-6DDA-4105-89AD-2668B2AA88A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2AD0EB-FAAC-4B5A-B157-385DC4C3F393}" type="datetimeFigureOut">
              <a:rPr lang="en-US" smtClean="0"/>
              <a:pPr/>
              <a:t>11/16/2018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53504-6DDA-4105-89AD-2668B2AA88A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2AD0EB-FAAC-4B5A-B157-385DC4C3F393}" type="datetimeFigureOut">
              <a:rPr lang="en-US" smtClean="0"/>
              <a:pPr/>
              <a:t>11/16/2018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53504-6DDA-4105-89AD-2668B2AA88A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812799" y="609600"/>
            <a:ext cx="7518399" cy="5638799"/>
          </a:xfrm>
          <a:prstGeom prst="rect">
            <a:avLst/>
          </a:prstGeom>
          <a:noFill/>
          <a:ln w="9525">
            <a:noFill/>
            <a:miter lim="800000"/>
            <a:headEnd/>
            <a:tailEnd/>
          </a:ln>
          <a:effectLst/>
        </p:spPr>
      </p:pic>
      <p:sp>
        <p:nvSpPr>
          <p:cNvPr id="6" name="Rectangle 5"/>
          <p:cNvSpPr/>
          <p:nvPr/>
        </p:nvSpPr>
        <p:spPr>
          <a:xfrm>
            <a:off x="2362200" y="1981200"/>
            <a:ext cx="4553602" cy="2800767"/>
          </a:xfrm>
          <a:prstGeom prst="rect">
            <a:avLst/>
          </a:prstGeom>
          <a:noFill/>
        </p:spPr>
        <p:txBody>
          <a:bodyPr wrap="square" lIns="91440" tIns="45720" rIns="91440" bIns="45720">
            <a:spAutoFit/>
            <a:scene3d>
              <a:camera prst="orthographicFront"/>
              <a:lightRig rig="twoPt" dir="t"/>
            </a:scene3d>
            <a:sp3d extrusionH="57150" contourW="6350" prstMaterial="metal">
              <a:bevelT w="20320" h="20320" prst="angle"/>
              <a:contourClr>
                <a:srgbClr val="C00000"/>
              </a:contourClr>
            </a:sp3d>
          </a:bodyPr>
          <a:lstStyle/>
          <a:p>
            <a:pPr algn="ctr"/>
            <a:r>
              <a:rPr lang="en-US" sz="8800" b="1" cap="all" spc="0" dirty="0" smtClean="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Trash Talk</a:t>
            </a:r>
            <a:endParaRPr lang="en-US" sz="8800" b="1" cap="all" spc="0"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Municipal Solid Waste</a:t>
            </a:r>
            <a:endParaRPr lang="en-US" dirty="0"/>
          </a:p>
        </p:txBody>
      </p:sp>
      <p:pic>
        <p:nvPicPr>
          <p:cNvPr id="6" name="Picture 5"/>
          <p:cNvPicPr>
            <a:picLocks noChangeAspect="1"/>
          </p:cNvPicPr>
          <p:nvPr/>
        </p:nvPicPr>
        <p:blipFill rotWithShape="1">
          <a:blip r:embed="rId2"/>
          <a:srcRect l="14063" t="19792" r="51563" b="26042"/>
          <a:stretch/>
        </p:blipFill>
        <p:spPr>
          <a:xfrm>
            <a:off x="2057400" y="1295400"/>
            <a:ext cx="4876800" cy="5763491"/>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are the main types of trash?</a:t>
            </a:r>
            <a:endParaRPr lang="en-US" dirty="0"/>
          </a:p>
        </p:txBody>
      </p:sp>
      <p:sp>
        <p:nvSpPr>
          <p:cNvPr id="3" name="Content Placeholder 2"/>
          <p:cNvSpPr>
            <a:spLocks noGrp="1"/>
          </p:cNvSpPr>
          <p:nvPr>
            <p:ph idx="1"/>
          </p:nvPr>
        </p:nvSpPr>
        <p:spPr/>
        <p:txBody>
          <a:bodyPr>
            <a:normAutofit lnSpcReduction="10000"/>
          </a:bodyPr>
          <a:lstStyle/>
          <a:p>
            <a:r>
              <a:rPr lang="en-US" dirty="0" smtClean="0"/>
              <a:t>Paper—27%</a:t>
            </a:r>
          </a:p>
          <a:p>
            <a:r>
              <a:rPr lang="en-US" dirty="0" smtClean="0"/>
              <a:t>Yard/Kitchen Waste—28%</a:t>
            </a:r>
          </a:p>
          <a:p>
            <a:r>
              <a:rPr lang="en-US" dirty="0" smtClean="0"/>
              <a:t>Plastic—13%</a:t>
            </a:r>
          </a:p>
          <a:p>
            <a:endParaRPr lang="en-US" dirty="0"/>
          </a:p>
          <a:p>
            <a:r>
              <a:rPr lang="en-US" dirty="0" smtClean="0"/>
              <a:t>Americans produce more trash per person than other countries:</a:t>
            </a:r>
          </a:p>
          <a:p>
            <a:pPr lvl="1"/>
            <a:r>
              <a:rPr lang="en-US" dirty="0" smtClean="0"/>
              <a:t>Over 4 pounds per person per day</a:t>
            </a:r>
          </a:p>
          <a:p>
            <a:pPr lvl="1"/>
            <a:r>
              <a:rPr lang="en-US" dirty="0" smtClean="0"/>
              <a:t>Europeans produce about 2 pounds per person per day.</a:t>
            </a:r>
            <a:endParaRPr lang="en-US" dirty="0"/>
          </a:p>
        </p:txBody>
      </p:sp>
    </p:spTree>
    <p:extLst>
      <p:ext uri="{BB962C8B-B14F-4D97-AF65-F5344CB8AC3E}">
        <p14:creationId xmlns:p14="http://schemas.microsoft.com/office/powerpoint/2010/main" val="376340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and Per capita Waste</a:t>
            </a:r>
            <a:endParaRPr lang="en-US" dirty="0"/>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rotWithShape="1">
          <a:blip r:embed="rId2"/>
          <a:srcRect l="18750" t="22917" r="20312" b="22917"/>
          <a:stretch/>
        </p:blipFill>
        <p:spPr>
          <a:xfrm>
            <a:off x="450055" y="1447799"/>
            <a:ext cx="8084345" cy="5389563"/>
          </a:xfrm>
          <a:prstGeom prst="rect">
            <a:avLst/>
          </a:prstGeom>
        </p:spPr>
      </p:pic>
    </p:spTree>
    <p:extLst>
      <p:ext uri="{BB962C8B-B14F-4D97-AF65-F5344CB8AC3E}">
        <p14:creationId xmlns:p14="http://schemas.microsoft.com/office/powerpoint/2010/main" val="4120622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ends up in the landfill</a:t>
            </a:r>
            <a:endParaRPr lang="en-US" dirty="0"/>
          </a:p>
        </p:txBody>
      </p:sp>
      <p:pic>
        <p:nvPicPr>
          <p:cNvPr id="4" name="Picture 3"/>
          <p:cNvPicPr>
            <a:picLocks noChangeAspect="1"/>
          </p:cNvPicPr>
          <p:nvPr/>
        </p:nvPicPr>
        <p:blipFill rotWithShape="1">
          <a:blip r:embed="rId2"/>
          <a:srcRect l="50781" t="23958" r="15625" b="26042"/>
          <a:stretch/>
        </p:blipFill>
        <p:spPr>
          <a:xfrm>
            <a:off x="2057400" y="1143000"/>
            <a:ext cx="5181600" cy="5784112"/>
          </a:xfrm>
          <a:prstGeom prst="rect">
            <a:avLst/>
          </a:prstGeom>
        </p:spPr>
      </p:pic>
    </p:spTree>
    <p:extLst>
      <p:ext uri="{BB962C8B-B14F-4D97-AF65-F5344CB8AC3E}">
        <p14:creationId xmlns:p14="http://schemas.microsoft.com/office/powerpoint/2010/main" val="25193853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should we reduce solid waste?</a:t>
            </a:r>
            <a:br>
              <a:rPr lang="en-US" dirty="0" smtClean="0"/>
            </a:br>
            <a:r>
              <a:rPr lang="en-US" dirty="0" smtClean="0"/>
              <a:t>What can we do to reduce solid waste</a:t>
            </a:r>
            <a:endParaRPr lang="en-US" dirty="0"/>
          </a:p>
        </p:txBody>
      </p:sp>
      <p:sp>
        <p:nvSpPr>
          <p:cNvPr id="3" name="Content Placeholder 2"/>
          <p:cNvSpPr>
            <a:spLocks noGrp="1"/>
          </p:cNvSpPr>
          <p:nvPr>
            <p:ph idx="1"/>
          </p:nvPr>
        </p:nvSpPr>
        <p:spPr/>
        <p:txBody>
          <a:bodyPr>
            <a:normAutofit lnSpcReduction="10000"/>
          </a:bodyPr>
          <a:lstStyle/>
          <a:p>
            <a:r>
              <a:rPr lang="en-US" dirty="0" smtClean="0"/>
              <a:t>Three R’s</a:t>
            </a:r>
          </a:p>
          <a:p>
            <a:pPr lvl="1"/>
            <a:r>
              <a:rPr lang="en-US" dirty="0" smtClean="0"/>
              <a:t>Reduce</a:t>
            </a:r>
          </a:p>
          <a:p>
            <a:pPr lvl="1"/>
            <a:r>
              <a:rPr lang="en-US" dirty="0" smtClean="0"/>
              <a:t>Recycle</a:t>
            </a:r>
          </a:p>
          <a:p>
            <a:pPr lvl="1"/>
            <a:r>
              <a:rPr lang="en-US" dirty="0" smtClean="0"/>
              <a:t>Reuse</a:t>
            </a:r>
          </a:p>
          <a:p>
            <a:r>
              <a:rPr lang="en-US" dirty="0" smtClean="0"/>
              <a:t>Compost</a:t>
            </a:r>
          </a:p>
          <a:p>
            <a:pPr lvl="1"/>
            <a:r>
              <a:rPr lang="en-US" dirty="0" smtClean="0"/>
              <a:t>Place biodegradable items in a pile or container,  mix with dirt, water, air to create good soil</a:t>
            </a:r>
          </a:p>
          <a:p>
            <a:r>
              <a:rPr lang="en-US" dirty="0" smtClean="0"/>
              <a:t>Incinerate</a:t>
            </a:r>
          </a:p>
          <a:p>
            <a:pPr lvl="1"/>
            <a:r>
              <a:rPr lang="en-US" dirty="0" smtClean="0"/>
              <a:t>Burn trash to create electricity</a:t>
            </a:r>
          </a:p>
          <a:p>
            <a:endParaRPr lang="en-US" dirty="0" smtClean="0"/>
          </a:p>
        </p:txBody>
      </p:sp>
    </p:spTree>
    <p:extLst>
      <p:ext uri="{BB962C8B-B14F-4D97-AF65-F5344CB8AC3E}">
        <p14:creationId xmlns:p14="http://schemas.microsoft.com/office/powerpoint/2010/main" val="380308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Compost</a:t>
            </a:r>
            <a:endParaRPr lang="en-US" dirty="0"/>
          </a:p>
        </p:txBody>
      </p:sp>
      <p:pic>
        <p:nvPicPr>
          <p:cNvPr id="6" name="Picture 5"/>
          <p:cNvPicPr>
            <a:picLocks noChangeAspect="1"/>
          </p:cNvPicPr>
          <p:nvPr/>
        </p:nvPicPr>
        <p:blipFill>
          <a:blip r:embed="rId2"/>
          <a:stretch>
            <a:fillRect/>
          </a:stretch>
        </p:blipFill>
        <p:spPr>
          <a:xfrm>
            <a:off x="0" y="3505200"/>
            <a:ext cx="3467100" cy="3467100"/>
          </a:xfrm>
          <a:prstGeom prst="rect">
            <a:avLst/>
          </a:prstGeom>
        </p:spPr>
      </p:pic>
      <p:pic>
        <p:nvPicPr>
          <p:cNvPr id="7" name="Picture 6"/>
          <p:cNvPicPr>
            <a:picLocks noChangeAspect="1"/>
          </p:cNvPicPr>
          <p:nvPr/>
        </p:nvPicPr>
        <p:blipFill>
          <a:blip r:embed="rId3"/>
          <a:stretch>
            <a:fillRect/>
          </a:stretch>
        </p:blipFill>
        <p:spPr>
          <a:xfrm>
            <a:off x="6934200" y="3922830"/>
            <a:ext cx="2209800" cy="2946976"/>
          </a:xfrm>
          <a:prstGeom prst="rect">
            <a:avLst/>
          </a:prstGeom>
        </p:spPr>
      </p:pic>
      <p:pic>
        <p:nvPicPr>
          <p:cNvPr id="8" name="Picture 7"/>
          <p:cNvPicPr>
            <a:picLocks noChangeAspect="1"/>
          </p:cNvPicPr>
          <p:nvPr/>
        </p:nvPicPr>
        <p:blipFill>
          <a:blip r:embed="rId4"/>
          <a:stretch>
            <a:fillRect/>
          </a:stretch>
        </p:blipFill>
        <p:spPr>
          <a:xfrm>
            <a:off x="3200400" y="1445542"/>
            <a:ext cx="4648200" cy="2614613"/>
          </a:xfrm>
          <a:prstGeom prst="rect">
            <a:avLst/>
          </a:prstGeom>
        </p:spPr>
      </p:pic>
    </p:spTree>
    <p:extLst>
      <p:ext uri="{BB962C8B-B14F-4D97-AF65-F5344CB8AC3E}">
        <p14:creationId xmlns:p14="http://schemas.microsoft.com/office/powerpoint/2010/main" val="21499086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Trash 004.jpg"/>
          <p:cNvPicPr>
            <a:picLocks noChangeAspect="1"/>
          </p:cNvPicPr>
          <p:nvPr/>
        </p:nvPicPr>
        <p:blipFill>
          <a:blip r:embed="rId2" cstate="print"/>
          <a:stretch>
            <a:fillRect/>
          </a:stretch>
        </p:blipFill>
        <p:spPr>
          <a:xfrm>
            <a:off x="1371600" y="0"/>
            <a:ext cx="6540649" cy="6858000"/>
          </a:xfrm>
          <a:prstGeom prst="rect">
            <a:avLst/>
          </a:prstGeom>
        </p:spPr>
      </p:pic>
      <p:sp>
        <p:nvSpPr>
          <p:cNvPr id="6" name="Content Placeholder 5"/>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sh 005.jpg"/>
          <p:cNvPicPr>
            <a:picLocks noChangeAspect="1"/>
          </p:cNvPicPr>
          <p:nvPr/>
        </p:nvPicPr>
        <p:blipFill>
          <a:blip r:embed="rId2" cstate="print"/>
          <a:stretch>
            <a:fillRect/>
          </a:stretch>
        </p:blipFill>
        <p:spPr>
          <a:xfrm>
            <a:off x="2036064" y="1206012"/>
            <a:ext cx="5355336" cy="422247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sh 003.jpg"/>
          <p:cNvPicPr>
            <a:picLocks noChangeAspect="1"/>
          </p:cNvPicPr>
          <p:nvPr/>
        </p:nvPicPr>
        <p:blipFill>
          <a:blip r:embed="rId2" cstate="print"/>
          <a:stretch>
            <a:fillRect/>
          </a:stretch>
        </p:blipFill>
        <p:spPr>
          <a:xfrm>
            <a:off x="1129553" y="0"/>
            <a:ext cx="6884894" cy="6858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411832" y="990601"/>
            <a:ext cx="6589167" cy="50842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Types of Trash</a:t>
            </a:r>
            <a:endParaRPr lang="en-US" dirty="0"/>
          </a:p>
        </p:txBody>
      </p:sp>
      <p:sp>
        <p:nvSpPr>
          <p:cNvPr id="5" name="Content Placeholder 4"/>
          <p:cNvSpPr>
            <a:spLocks noGrp="1"/>
          </p:cNvSpPr>
          <p:nvPr>
            <p:ph idx="1"/>
          </p:nvPr>
        </p:nvSpPr>
        <p:spPr>
          <a:xfrm>
            <a:off x="457200" y="1600201"/>
            <a:ext cx="8229600" cy="1143000"/>
          </a:xfrm>
        </p:spPr>
        <p:txBody>
          <a:bodyPr>
            <a:normAutofit/>
          </a:bodyPr>
          <a:lstStyle/>
          <a:p>
            <a:r>
              <a:rPr lang="en-US" b="1" dirty="0" smtClean="0">
                <a:solidFill>
                  <a:srgbClr val="FF0000"/>
                </a:solidFill>
              </a:rPr>
              <a:t>Renewable Resources: </a:t>
            </a:r>
            <a:r>
              <a:rPr lang="en-US" dirty="0" smtClean="0"/>
              <a:t>Naturally replaced</a:t>
            </a:r>
          </a:p>
          <a:p>
            <a:pPr lvl="1"/>
            <a:r>
              <a:rPr lang="en-US" dirty="0" smtClean="0"/>
              <a:t>Ex: Food, paper</a:t>
            </a:r>
          </a:p>
        </p:txBody>
      </p:sp>
      <p:sp>
        <p:nvSpPr>
          <p:cNvPr id="6" name="TextBox 5"/>
          <p:cNvSpPr txBox="1"/>
          <p:nvPr/>
        </p:nvSpPr>
        <p:spPr>
          <a:xfrm>
            <a:off x="457200" y="2590801"/>
            <a:ext cx="8067593" cy="1846659"/>
          </a:xfrm>
          <a:prstGeom prst="rect">
            <a:avLst/>
          </a:prstGeom>
          <a:noFill/>
        </p:spPr>
        <p:txBody>
          <a:bodyPr wrap="square" rtlCol="0">
            <a:spAutoFit/>
          </a:bodyPr>
          <a:lstStyle/>
          <a:p>
            <a:pPr>
              <a:buFont typeface="Arial" pitchFamily="34" charset="0"/>
              <a:buChar char="•"/>
            </a:pPr>
            <a:r>
              <a:rPr lang="en-US" sz="3200" b="1" dirty="0" smtClean="0">
                <a:solidFill>
                  <a:srgbClr val="00B050"/>
                </a:solidFill>
              </a:rPr>
              <a:t>  Nonrenewable Resources: </a:t>
            </a:r>
            <a:r>
              <a:rPr lang="en-US" sz="3200" dirty="0" smtClean="0"/>
              <a:t>Limited supply that can not be easily replaced</a:t>
            </a:r>
          </a:p>
          <a:p>
            <a:r>
              <a:rPr lang="en-US" sz="2800" dirty="0" smtClean="0"/>
              <a:t>      − Ex: Oil, Metal</a:t>
            </a:r>
          </a:p>
          <a:p>
            <a:endParaRPr lang="en-US" dirty="0"/>
          </a:p>
        </p:txBody>
      </p:sp>
      <p:sp>
        <p:nvSpPr>
          <p:cNvPr id="7" name="TextBox 6"/>
          <p:cNvSpPr txBox="1"/>
          <p:nvPr/>
        </p:nvSpPr>
        <p:spPr>
          <a:xfrm>
            <a:off x="533400" y="4038600"/>
            <a:ext cx="5228419" cy="1354217"/>
          </a:xfrm>
          <a:prstGeom prst="rect">
            <a:avLst/>
          </a:prstGeom>
          <a:noFill/>
        </p:spPr>
        <p:txBody>
          <a:bodyPr wrap="none" rtlCol="0">
            <a:spAutoFit/>
          </a:bodyPr>
          <a:lstStyle/>
          <a:p>
            <a:pPr>
              <a:buFont typeface="Arial" pitchFamily="34" charset="0"/>
              <a:buChar char="•"/>
            </a:pPr>
            <a:r>
              <a:rPr lang="en-US" sz="3200" b="1" dirty="0" smtClean="0">
                <a:solidFill>
                  <a:srgbClr val="0070C0"/>
                </a:solidFill>
              </a:rPr>
              <a:t>  Recyclable:</a:t>
            </a:r>
            <a:r>
              <a:rPr lang="en-US" sz="3200" dirty="0" smtClean="0"/>
              <a:t> Can be reused</a:t>
            </a:r>
          </a:p>
          <a:p>
            <a:r>
              <a:rPr lang="en-US" sz="3200" b="1" dirty="0"/>
              <a:t> </a:t>
            </a:r>
            <a:r>
              <a:rPr lang="en-US" sz="3200" b="1" dirty="0" smtClean="0"/>
              <a:t>   − </a:t>
            </a:r>
            <a:r>
              <a:rPr lang="en-US" sz="2800" dirty="0" smtClean="0"/>
              <a:t>Ex: Paper, Plastics, </a:t>
            </a:r>
            <a:r>
              <a:rPr lang="en-US" sz="2800" dirty="0" err="1" smtClean="0"/>
              <a:t>aluminium</a:t>
            </a:r>
            <a:endParaRPr lang="en-US" sz="2800" dirty="0" smtClean="0"/>
          </a:p>
          <a:p>
            <a:endParaRPr lang="en-US" dirty="0"/>
          </a:p>
        </p:txBody>
      </p:sp>
      <p:sp>
        <p:nvSpPr>
          <p:cNvPr id="8" name="TextBox 7"/>
          <p:cNvSpPr txBox="1"/>
          <p:nvPr/>
        </p:nvSpPr>
        <p:spPr>
          <a:xfrm>
            <a:off x="533400" y="5029200"/>
            <a:ext cx="6925357" cy="1354217"/>
          </a:xfrm>
          <a:prstGeom prst="rect">
            <a:avLst/>
          </a:prstGeom>
          <a:noFill/>
        </p:spPr>
        <p:txBody>
          <a:bodyPr wrap="none" rtlCol="0">
            <a:spAutoFit/>
          </a:bodyPr>
          <a:lstStyle/>
          <a:p>
            <a:pPr>
              <a:buFont typeface="Arial" pitchFamily="34" charset="0"/>
              <a:buChar char="•"/>
            </a:pPr>
            <a:r>
              <a:rPr lang="en-US" sz="3200" b="1" dirty="0" smtClean="0">
                <a:solidFill>
                  <a:schemeClr val="accent6"/>
                </a:solidFill>
              </a:rPr>
              <a:t>  Biodegradable: </a:t>
            </a:r>
            <a:r>
              <a:rPr lang="en-US" sz="3200" dirty="0" smtClean="0"/>
              <a:t>Naturally breaks down</a:t>
            </a:r>
          </a:p>
          <a:p>
            <a:r>
              <a:rPr lang="en-US" sz="3200" dirty="0"/>
              <a:t> </a:t>
            </a:r>
            <a:r>
              <a:rPr lang="en-US" sz="3200" dirty="0" smtClean="0"/>
              <a:t>   </a:t>
            </a:r>
            <a:r>
              <a:rPr lang="en-US" sz="2800" dirty="0" smtClean="0"/>
              <a:t>−Ex: Food, grass clippings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P spid="6" grpId="0" build="p"/>
      <p:bldP spid="7" grpId="0" build="p"/>
      <p:bldP spid="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sh 006.jpg"/>
          <p:cNvPicPr>
            <a:picLocks noChangeAspect="1"/>
          </p:cNvPicPr>
          <p:nvPr/>
        </p:nvPicPr>
        <p:blipFill>
          <a:blip r:embed="rId2" cstate="print"/>
          <a:stretch>
            <a:fillRect/>
          </a:stretch>
        </p:blipFill>
        <p:spPr>
          <a:xfrm>
            <a:off x="2362200" y="0"/>
            <a:ext cx="4419600" cy="6858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2005, Americans</a:t>
            </a:r>
            <a:endParaRPr lang="en-US" dirty="0"/>
          </a:p>
        </p:txBody>
      </p:sp>
      <p:sp>
        <p:nvSpPr>
          <p:cNvPr id="3" name="Content Placeholder 2"/>
          <p:cNvSpPr>
            <a:spLocks noGrp="1"/>
          </p:cNvSpPr>
          <p:nvPr>
            <p:ph idx="1"/>
          </p:nvPr>
        </p:nvSpPr>
        <p:spPr>
          <a:xfrm>
            <a:off x="457200" y="1600200"/>
            <a:ext cx="8534400" cy="4525963"/>
          </a:xfrm>
        </p:spPr>
        <p:txBody>
          <a:bodyPr/>
          <a:lstStyle/>
          <a:p>
            <a:r>
              <a:rPr lang="en-US" dirty="0" smtClean="0"/>
              <a:t>Generated 245.7 million tons of trash</a:t>
            </a:r>
          </a:p>
          <a:p>
            <a:r>
              <a:rPr lang="en-US" dirty="0" smtClean="0"/>
              <a:t>Recycled 58.4 million tons (24%)</a:t>
            </a:r>
          </a:p>
          <a:p>
            <a:r>
              <a:rPr lang="en-US" dirty="0" smtClean="0"/>
              <a:t>Composted 20.6 million tons (8%)</a:t>
            </a:r>
          </a:p>
          <a:p>
            <a:r>
              <a:rPr lang="en-US" dirty="0" smtClean="0"/>
              <a:t>Incinerated (for energy) 33.4 million tons (13%)</a:t>
            </a:r>
          </a:p>
          <a:p>
            <a:r>
              <a:rPr lang="en-US" dirty="0" smtClean="0"/>
              <a:t>Can we do better?</a:t>
            </a:r>
            <a:endParaRPr lang="en-US" dirty="0"/>
          </a:p>
        </p:txBody>
      </p:sp>
    </p:spTree>
    <p:extLst>
      <p:ext uri="{BB962C8B-B14F-4D97-AF65-F5344CB8AC3E}">
        <p14:creationId xmlns:p14="http://schemas.microsoft.com/office/powerpoint/2010/main" val="14013413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When future archeologists look at our trash piles, what will they think of us?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591354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Fresh Kills Landfill, Staten Island, </a:t>
            </a:r>
            <a:br>
              <a:rPr lang="en-US" dirty="0" smtClean="0"/>
            </a:br>
            <a:r>
              <a:rPr lang="en-US" dirty="0" smtClean="0"/>
              <a:t>New York</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447800"/>
            <a:ext cx="5334000" cy="3571875"/>
          </a:xfrm>
        </p:spPr>
      </p:pic>
      <p:sp>
        <p:nvSpPr>
          <p:cNvPr id="5" name="TextBox 4"/>
          <p:cNvSpPr txBox="1"/>
          <p:nvPr/>
        </p:nvSpPr>
        <p:spPr>
          <a:xfrm>
            <a:off x="5943600" y="914400"/>
            <a:ext cx="2974348" cy="3139321"/>
          </a:xfrm>
          <a:prstGeom prst="rect">
            <a:avLst/>
          </a:prstGeom>
          <a:noFill/>
        </p:spPr>
        <p:txBody>
          <a:bodyPr wrap="square" rtlCol="0">
            <a:spAutoFit/>
          </a:bodyPr>
          <a:lstStyle/>
          <a:p>
            <a:pPr marL="285750" indent="-285750">
              <a:buFont typeface="Arial" pitchFamily="34" charset="0"/>
              <a:buChar char="•"/>
            </a:pPr>
            <a:r>
              <a:rPr lang="en-US" dirty="0" smtClean="0"/>
              <a:t>Over 2,200 Acres of Trash from New York City</a:t>
            </a:r>
          </a:p>
          <a:p>
            <a:pPr marL="285750" indent="-285750">
              <a:buFont typeface="Arial" pitchFamily="34" charset="0"/>
              <a:buChar char="•"/>
            </a:pPr>
            <a:r>
              <a:rPr lang="en-US" dirty="0" smtClean="0"/>
              <a:t>Was the largest man-made object in the world (2.4 Billion cubic Feet– more than 25x the volume of the Great Pyramid at Giza</a:t>
            </a:r>
          </a:p>
          <a:p>
            <a:pPr marL="285750" indent="-285750">
              <a:buFont typeface="Arial" pitchFamily="34" charset="0"/>
              <a:buChar char="•"/>
            </a:pPr>
            <a:r>
              <a:rPr lang="en-US" dirty="0" smtClean="0"/>
              <a:t>Now is being converted into public park/open space</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886200"/>
            <a:ext cx="5688306" cy="279082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334" y="4800600"/>
            <a:ext cx="2924175" cy="1562100"/>
          </a:xfrm>
          <a:prstGeom prst="rect">
            <a:avLst/>
          </a:prstGeom>
        </p:spPr>
      </p:pic>
    </p:spTree>
    <p:extLst>
      <p:ext uri="{BB962C8B-B14F-4D97-AF65-F5344CB8AC3E}">
        <p14:creationId xmlns:p14="http://schemas.microsoft.com/office/powerpoint/2010/main" val="23165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273"/>
            <a:ext cx="8229600" cy="1143000"/>
          </a:xfrm>
        </p:spPr>
        <p:txBody>
          <a:bodyPr/>
          <a:lstStyle/>
          <a:p>
            <a:r>
              <a:rPr lang="en-US" dirty="0" smtClean="0"/>
              <a:t>Some things to think about . . . </a:t>
            </a:r>
            <a:endParaRPr lang="en-US" dirty="0"/>
          </a:p>
        </p:txBody>
      </p:sp>
      <p:sp>
        <p:nvSpPr>
          <p:cNvPr id="3" name="Content Placeholder 2"/>
          <p:cNvSpPr>
            <a:spLocks noGrp="1"/>
          </p:cNvSpPr>
          <p:nvPr>
            <p:ph idx="1"/>
          </p:nvPr>
        </p:nvSpPr>
        <p:spPr>
          <a:xfrm>
            <a:off x="457200" y="762000"/>
            <a:ext cx="8229600" cy="5105400"/>
          </a:xfrm>
        </p:spPr>
        <p:txBody>
          <a:bodyPr>
            <a:noAutofit/>
          </a:bodyPr>
          <a:lstStyle/>
          <a:p>
            <a:r>
              <a:rPr lang="en-US" sz="2100" dirty="0" smtClean="0"/>
              <a:t>American produce about 4 pounds of trash per person, per day.</a:t>
            </a:r>
          </a:p>
          <a:p>
            <a:r>
              <a:rPr lang="en-US" sz="2100" dirty="0" smtClean="0"/>
              <a:t>Americans </a:t>
            </a:r>
            <a:r>
              <a:rPr lang="en-US" sz="2100" dirty="0"/>
              <a:t>use 2.5 million plastic bottles every hour.</a:t>
            </a:r>
          </a:p>
          <a:p>
            <a:r>
              <a:rPr lang="en-US" sz="2100" dirty="0"/>
              <a:t>A typical family consumes 182 gallons of soda, 29 gallons of juice, 104 gallons of milk, and 26 gallons of bottled water a year. That's a lot of containers that can all be recycled!</a:t>
            </a:r>
          </a:p>
          <a:p>
            <a:r>
              <a:rPr lang="en-US" sz="2100" dirty="0" smtClean="0"/>
              <a:t>The </a:t>
            </a:r>
            <a:r>
              <a:rPr lang="en-US" sz="2100" dirty="0"/>
              <a:t>average American uses 650 pounds of paper each year – 100 million tons of wood could be saved each year if all that paper was recycled.</a:t>
            </a:r>
          </a:p>
          <a:p>
            <a:r>
              <a:rPr lang="en-US" sz="2100" dirty="0" smtClean="0"/>
              <a:t>About 75% </a:t>
            </a:r>
            <a:r>
              <a:rPr lang="en-US" sz="2100" dirty="0"/>
              <a:t>of what Americans throw away is recyclable, yet our recycling rate is only </a:t>
            </a:r>
            <a:r>
              <a:rPr lang="en-US" sz="2100" dirty="0" smtClean="0"/>
              <a:t>30%.</a:t>
            </a:r>
            <a:endParaRPr lang="en-US" sz="2100" dirty="0"/>
          </a:p>
          <a:p>
            <a:r>
              <a:rPr lang="en-US" sz="2100" dirty="0" smtClean="0"/>
              <a:t>Recycling </a:t>
            </a:r>
            <a:r>
              <a:rPr lang="en-US" sz="2100" dirty="0"/>
              <a:t>one ton (about 2,000 pounds) of paper saves 17 trees, two barrels of oil (enough to run the average car for 1,260 miles), 4,100 kilowatts of energy (enough power for the average home for six months), 3.2 cubic yards of landfill space, and 60 pounds of pollution.</a:t>
            </a:r>
          </a:p>
          <a:p>
            <a:r>
              <a:rPr lang="en-US" sz="2100" dirty="0" smtClean="0"/>
              <a:t>Recycling </a:t>
            </a:r>
            <a:r>
              <a:rPr lang="en-US" sz="2100" dirty="0"/>
              <a:t>one aluminum can saves enough energy to run </a:t>
            </a:r>
            <a:r>
              <a:rPr lang="en-US" sz="2100" dirty="0" smtClean="0"/>
              <a:t>a TV for three hours. </a:t>
            </a:r>
            <a:r>
              <a:rPr lang="en-US" sz="2100" dirty="0"/>
              <a:t>In spite of this, Americans throw away enough aluminum to rebuild our entire commercial fleet of airplanes every three months!</a:t>
            </a:r>
          </a:p>
        </p:txBody>
      </p:sp>
      <p:sp>
        <p:nvSpPr>
          <p:cNvPr id="4" name="TextBox 3"/>
          <p:cNvSpPr txBox="1"/>
          <p:nvPr/>
        </p:nvSpPr>
        <p:spPr>
          <a:xfrm>
            <a:off x="838200" y="6520865"/>
            <a:ext cx="3134320" cy="369332"/>
          </a:xfrm>
          <a:prstGeom prst="rect">
            <a:avLst/>
          </a:prstGeom>
          <a:noFill/>
        </p:spPr>
        <p:txBody>
          <a:bodyPr wrap="none" rtlCol="0">
            <a:spAutoFit/>
          </a:bodyPr>
          <a:lstStyle/>
          <a:p>
            <a:r>
              <a:rPr lang="en-US" dirty="0" smtClean="0"/>
              <a:t>Source:  www.dosomething.org</a:t>
            </a:r>
            <a:endParaRPr lang="en-US" dirty="0"/>
          </a:p>
        </p:txBody>
      </p:sp>
    </p:spTree>
    <p:extLst>
      <p:ext uri="{BB962C8B-B14F-4D97-AF65-F5344CB8AC3E}">
        <p14:creationId xmlns:p14="http://schemas.microsoft.com/office/powerpoint/2010/main" val="350605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Action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Why should individuals take action to reduce the amount of solid waste produced and sent to the landfill?</a:t>
            </a:r>
          </a:p>
          <a:p>
            <a:pPr lvl="1"/>
            <a:r>
              <a:rPr lang="en-US" dirty="0" smtClean="0"/>
              <a:t>Save Resources</a:t>
            </a:r>
          </a:p>
          <a:p>
            <a:pPr lvl="1"/>
            <a:r>
              <a:rPr lang="en-US" dirty="0" smtClean="0"/>
              <a:t>Save energy</a:t>
            </a:r>
          </a:p>
          <a:p>
            <a:pPr lvl="1"/>
            <a:r>
              <a:rPr lang="en-US" dirty="0" smtClean="0"/>
              <a:t>Save land </a:t>
            </a:r>
          </a:p>
          <a:p>
            <a:r>
              <a:rPr lang="en-US" dirty="0" smtClean="0"/>
              <a:t>What is something you can do as an individual to reduce the amount of solid waste sent to the landfill?</a:t>
            </a:r>
          </a:p>
          <a:p>
            <a:r>
              <a:rPr lang="en-US" dirty="0" smtClean="0"/>
              <a:t>What is something your family can do?</a:t>
            </a:r>
            <a:endParaRPr lang="en-US" dirty="0"/>
          </a:p>
        </p:txBody>
      </p:sp>
    </p:spTree>
    <p:extLst>
      <p:ext uri="{BB962C8B-B14F-4D97-AF65-F5344CB8AC3E}">
        <p14:creationId xmlns:p14="http://schemas.microsoft.com/office/powerpoint/2010/main" val="365678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1891"/>
          </a:xfrm>
        </p:spPr>
        <p:txBody>
          <a:bodyPr>
            <a:normAutofit/>
          </a:bodyPr>
          <a:lstStyle/>
          <a:p>
            <a:r>
              <a:rPr lang="en-US" sz="3600" dirty="0" smtClean="0"/>
              <a:t>Even Garbage Men Have a Sense of Humor</a:t>
            </a:r>
            <a:endParaRPr lang="en-US" sz="3600" dirty="0"/>
          </a:p>
        </p:txBody>
      </p:sp>
      <p:pic>
        <p:nvPicPr>
          <p:cNvPr id="4" name="Garbage men.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1" y="996529"/>
            <a:ext cx="7848600" cy="5853450"/>
          </a:xfrm>
        </p:spPr>
      </p:pic>
    </p:spTree>
    <p:extLst>
      <p:ext uri="{BB962C8B-B14F-4D97-AF65-F5344CB8AC3E}">
        <p14:creationId xmlns:p14="http://schemas.microsoft.com/office/powerpoint/2010/main" val="4820904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rot="19691357">
            <a:off x="471812" y="3006981"/>
            <a:ext cx="8529712" cy="1446550"/>
          </a:xfrm>
          <a:prstGeom prst="rect">
            <a:avLst/>
          </a:prstGeom>
          <a:noFill/>
        </p:spPr>
        <p:txBody>
          <a:bodyPr wrap="square" lIns="91440" tIns="45720" rIns="91440" bIns="45720">
            <a:spAutoFit/>
          </a:bodyPr>
          <a:lstStyle/>
          <a:p>
            <a:pPr algn="ctr"/>
            <a:r>
              <a:rPr lang="en-US" sz="8800" b="1" cap="none" spc="0" dirty="0" smtClean="0">
                <a:ln w="22225">
                  <a:solidFill>
                    <a:schemeClr val="accent2"/>
                  </a:solidFill>
                  <a:prstDash val="solid"/>
                </a:ln>
                <a:solidFill>
                  <a:schemeClr val="accent2">
                    <a:lumMod val="40000"/>
                    <a:lumOff val="60000"/>
                  </a:schemeClr>
                </a:solidFill>
                <a:effectLst/>
              </a:rPr>
              <a:t>Take Action!</a:t>
            </a:r>
            <a:endParaRPr lang="en-US" sz="88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1571678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waste fills most of the landfills?</a:t>
            </a:r>
            <a:endParaRPr lang="en-US" dirty="0"/>
          </a:p>
        </p:txBody>
      </p:sp>
      <p:sp>
        <p:nvSpPr>
          <p:cNvPr id="3" name="Content Placeholder 2"/>
          <p:cNvSpPr>
            <a:spLocks noGrp="1"/>
          </p:cNvSpPr>
          <p:nvPr>
            <p:ph idx="1"/>
          </p:nvPr>
        </p:nvSpPr>
        <p:spPr/>
        <p:txBody>
          <a:bodyPr/>
          <a:lstStyle/>
          <a:p>
            <a:pPr marL="0" indent="0">
              <a:buNone/>
            </a:pPr>
            <a:r>
              <a:rPr lang="en-US" dirty="0" smtClean="0"/>
              <a:t>Until the 1990s most people didn’t know much about solid waste</a:t>
            </a:r>
          </a:p>
          <a:p>
            <a:r>
              <a:rPr lang="en-US" dirty="0" smtClean="0"/>
              <a:t>“</a:t>
            </a:r>
            <a:r>
              <a:rPr lang="en-US" dirty="0" err="1" smtClean="0"/>
              <a:t>Garbologists</a:t>
            </a:r>
            <a:r>
              <a:rPr lang="en-US" dirty="0" smtClean="0"/>
              <a:t>” </a:t>
            </a:r>
            <a:r>
              <a:rPr lang="en-US" dirty="0" err="1" smtClean="0"/>
              <a:t>Rathje</a:t>
            </a:r>
            <a:r>
              <a:rPr lang="en-US" dirty="0" smtClean="0"/>
              <a:t> and Murphy (they were really archaeologists) did a study on modern trash by digging through a landfill (20 years of trash)</a:t>
            </a:r>
          </a:p>
          <a:p>
            <a:r>
              <a:rPr lang="en-US" dirty="0" smtClean="0"/>
              <a:t>The results were surprising </a:t>
            </a:r>
          </a:p>
          <a:p>
            <a:pPr marL="0" indent="0">
              <a:buNone/>
            </a:pPr>
            <a:r>
              <a:rPr lang="en-US" dirty="0" smtClean="0"/>
              <a:t>(and disgusting)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4343400"/>
            <a:ext cx="2961588" cy="2209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Thy Myths about garbage</a:t>
            </a:r>
            <a:endParaRPr lang="en-US" dirty="0"/>
          </a:p>
        </p:txBody>
      </p:sp>
      <p:sp>
        <p:nvSpPr>
          <p:cNvPr id="3" name="Content Placeholder 2"/>
          <p:cNvSpPr>
            <a:spLocks noGrp="1"/>
          </p:cNvSpPr>
          <p:nvPr>
            <p:ph idx="1"/>
          </p:nvPr>
        </p:nvSpPr>
        <p:spPr/>
        <p:txBody>
          <a:bodyPr>
            <a:normAutofit lnSpcReduction="10000"/>
          </a:bodyPr>
          <a:lstStyle/>
          <a:p>
            <a:r>
              <a:rPr lang="en-US" dirty="0" smtClean="0"/>
              <a:t>When </a:t>
            </a:r>
            <a:r>
              <a:rPr lang="en-US" dirty="0" err="1" smtClean="0"/>
              <a:t>garbologists</a:t>
            </a:r>
            <a:r>
              <a:rPr lang="en-US" dirty="0" smtClean="0"/>
              <a:t> surveyed the public about solid waste people thought the main things filling up the landfills were:</a:t>
            </a:r>
          </a:p>
          <a:p>
            <a:pPr lvl="1"/>
            <a:r>
              <a:rPr lang="en-US" dirty="0" smtClean="0"/>
              <a:t>Fast food packaging</a:t>
            </a:r>
          </a:p>
          <a:p>
            <a:pPr lvl="1"/>
            <a:r>
              <a:rPr lang="en-US" dirty="0" smtClean="0"/>
              <a:t>Diapers</a:t>
            </a:r>
          </a:p>
          <a:p>
            <a:pPr lvl="1"/>
            <a:r>
              <a:rPr lang="en-US" dirty="0" smtClean="0"/>
              <a:t>Styrofoam </a:t>
            </a:r>
          </a:p>
          <a:p>
            <a:r>
              <a:rPr lang="en-US" dirty="0" smtClean="0"/>
              <a:t>They thought that most </a:t>
            </a:r>
            <a:r>
              <a:rPr lang="en-US" dirty="0" err="1" smtClean="0"/>
              <a:t>biodegrable</a:t>
            </a:r>
            <a:r>
              <a:rPr lang="en-US" dirty="0" smtClean="0"/>
              <a:t> items (like food and grass clippings) would just decompose at the landfill.</a:t>
            </a:r>
          </a:p>
          <a:p>
            <a:pPr marL="457200" lvl="1"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2563607"/>
            <a:ext cx="1990725" cy="1990725"/>
          </a:xfrm>
          <a:prstGeom prst="rect">
            <a:avLst/>
          </a:prstGeom>
        </p:spPr>
      </p:pic>
    </p:spTree>
    <p:extLst>
      <p:ext uri="{BB962C8B-B14F-4D97-AF65-F5344CB8AC3E}">
        <p14:creationId xmlns:p14="http://schemas.microsoft.com/office/powerpoint/2010/main" val="90480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000">
            <a:alpha val="5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685800" y="609600"/>
            <a:ext cx="3810000" cy="2857500"/>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cstate="print"/>
          <a:srcRect/>
          <a:stretch>
            <a:fillRect/>
          </a:stretch>
        </p:blipFill>
        <p:spPr bwMode="auto">
          <a:xfrm>
            <a:off x="4114800" y="2819400"/>
            <a:ext cx="4267200" cy="3048000"/>
          </a:xfrm>
          <a:prstGeom prst="rect">
            <a:avLst/>
          </a:prstGeom>
          <a:noFill/>
          <a:ln w="9525">
            <a:noFill/>
            <a:miter lim="800000"/>
            <a:headEnd/>
            <a:tailEnd/>
          </a:ln>
          <a:effectLst/>
        </p:spPr>
      </p:pic>
      <p:sp>
        <p:nvSpPr>
          <p:cNvPr id="6" name="Rectangle 5"/>
          <p:cNvSpPr/>
          <p:nvPr/>
        </p:nvSpPr>
        <p:spPr>
          <a:xfrm>
            <a:off x="457200" y="-1828800"/>
            <a:ext cx="7848599" cy="93256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x</a:t>
            </a:r>
            <a:endParaRPr lang="en-US" sz="60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facts:</a:t>
            </a:r>
            <a:endParaRPr lang="en-US" dirty="0"/>
          </a:p>
        </p:txBody>
      </p:sp>
      <p:sp>
        <p:nvSpPr>
          <p:cNvPr id="3" name="Content Placeholder 2"/>
          <p:cNvSpPr>
            <a:spLocks noGrp="1"/>
          </p:cNvSpPr>
          <p:nvPr>
            <p:ph idx="1"/>
          </p:nvPr>
        </p:nvSpPr>
        <p:spPr/>
        <p:txBody>
          <a:bodyPr/>
          <a:lstStyle/>
          <a:p>
            <a:r>
              <a:rPr lang="en-US" dirty="0" smtClean="0"/>
              <a:t>fast food packaging  (.5%)</a:t>
            </a:r>
          </a:p>
          <a:p>
            <a:r>
              <a:rPr lang="en-US" dirty="0" smtClean="0"/>
              <a:t>polystyrene foam- (.9%)</a:t>
            </a:r>
          </a:p>
          <a:p>
            <a:r>
              <a:rPr lang="en-US" dirty="0" smtClean="0"/>
              <a:t>diapers- (.8%)</a:t>
            </a:r>
          </a:p>
          <a:p>
            <a:r>
              <a:rPr lang="en-US" dirty="0" smtClean="0"/>
              <a:t>Many biodegradable items did not decompose</a:t>
            </a:r>
            <a:endParaRPr lang="en-US" dirty="0"/>
          </a:p>
        </p:txBody>
      </p:sp>
      <p:pic>
        <p:nvPicPr>
          <p:cNvPr id="4" name="Picture 3" descr="polystyrenefoam.jpg"/>
          <p:cNvPicPr>
            <a:picLocks noChangeAspect="1"/>
          </p:cNvPicPr>
          <p:nvPr/>
        </p:nvPicPr>
        <p:blipFill>
          <a:blip r:embed="rId2" cstate="print"/>
          <a:stretch>
            <a:fillRect/>
          </a:stretch>
        </p:blipFill>
        <p:spPr>
          <a:xfrm>
            <a:off x="5638800" y="4114800"/>
            <a:ext cx="3036498" cy="274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0000">
            <a:alpha val="39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descr="Trash.jpg"/>
          <p:cNvPicPr>
            <a:picLocks noChangeAspect="1"/>
          </p:cNvPicPr>
          <p:nvPr/>
        </p:nvPicPr>
        <p:blipFill>
          <a:blip r:embed="rId2" cstate="print"/>
          <a:stretch>
            <a:fillRect/>
          </a:stretch>
        </p:blipFill>
        <p:spPr>
          <a:xfrm>
            <a:off x="2743200" y="-57150"/>
            <a:ext cx="3962400" cy="70993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alpha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descr="Trash 001.jpg"/>
          <p:cNvPicPr>
            <a:picLocks noChangeAspect="1"/>
          </p:cNvPicPr>
          <p:nvPr/>
        </p:nvPicPr>
        <p:blipFill>
          <a:blip r:embed="rId2" cstate="print"/>
          <a:stretch>
            <a:fillRect/>
          </a:stretch>
        </p:blipFill>
        <p:spPr>
          <a:xfrm>
            <a:off x="2490538" y="1371600"/>
            <a:ext cx="4652210" cy="44196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914400"/>
          <a:ext cx="8382000" cy="4724399"/>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3530600">
                  <a:extLst>
                    <a:ext uri="{9D8B030D-6E8A-4147-A177-3AD203B41FA5}">
                      <a16:colId xmlns:a16="http://schemas.microsoft.com/office/drawing/2014/main" val="20001"/>
                    </a:ext>
                  </a:extLst>
                </a:gridCol>
                <a:gridCol w="2794000">
                  <a:extLst>
                    <a:ext uri="{9D8B030D-6E8A-4147-A177-3AD203B41FA5}">
                      <a16:colId xmlns:a16="http://schemas.microsoft.com/office/drawing/2014/main" val="20002"/>
                    </a:ext>
                  </a:extLst>
                </a:gridCol>
              </a:tblGrid>
              <a:tr h="665855">
                <a:tc>
                  <a:txBody>
                    <a:bodyPr/>
                    <a:lstStyle/>
                    <a:p>
                      <a:pPr algn="ctr"/>
                      <a:endParaRPr lang="en-US" dirty="0"/>
                    </a:p>
                  </a:txBody>
                  <a:tcPr/>
                </a:tc>
                <a:tc>
                  <a:txBody>
                    <a:bodyPr/>
                    <a:lstStyle/>
                    <a:p>
                      <a:pPr algn="ctr"/>
                      <a:r>
                        <a:rPr lang="en-US" sz="2400" dirty="0" smtClean="0"/>
                        <a:t>Recyclable</a:t>
                      </a:r>
                      <a:endParaRPr lang="en-US" sz="2400" dirty="0"/>
                    </a:p>
                  </a:txBody>
                  <a:tcPr/>
                </a:tc>
                <a:tc>
                  <a:txBody>
                    <a:bodyPr/>
                    <a:lstStyle/>
                    <a:p>
                      <a:pPr algn="ctr"/>
                      <a:r>
                        <a:rPr lang="en-US" sz="2400" dirty="0" err="1" smtClean="0"/>
                        <a:t>Nonrecyclable</a:t>
                      </a:r>
                      <a:endParaRPr lang="en-US" sz="2400" dirty="0"/>
                    </a:p>
                  </a:txBody>
                  <a:tcPr/>
                </a:tc>
                <a:extLst>
                  <a:ext uri="{0D108BD9-81ED-4DB2-BD59-A6C34878D82A}">
                    <a16:rowId xmlns:a16="http://schemas.microsoft.com/office/drawing/2014/main" val="10000"/>
                  </a:ext>
                </a:extLst>
              </a:tr>
              <a:tr h="2029272">
                <a:tc>
                  <a:txBody>
                    <a:bodyPr/>
                    <a:lstStyle/>
                    <a:p>
                      <a:pPr algn="ctr"/>
                      <a:r>
                        <a:rPr lang="en-US" sz="2400" dirty="0" smtClean="0"/>
                        <a:t>Renewable</a:t>
                      </a:r>
                      <a:endParaRPr lang="en-US" sz="2400"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0001"/>
                  </a:ext>
                </a:extLst>
              </a:tr>
              <a:tr h="2029272">
                <a:tc>
                  <a:txBody>
                    <a:bodyPr/>
                    <a:lstStyle/>
                    <a:p>
                      <a:pPr algn="ctr"/>
                      <a:r>
                        <a:rPr lang="en-US" sz="2400" dirty="0" smtClean="0"/>
                        <a:t>Nonrenewable</a:t>
                      </a:r>
                      <a:endParaRPr lang="en-US" sz="2400"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
        <p:nvSpPr>
          <p:cNvPr id="2" name="TextBox 1"/>
          <p:cNvSpPr txBox="1"/>
          <p:nvPr/>
        </p:nvSpPr>
        <p:spPr>
          <a:xfrm>
            <a:off x="533400" y="6012287"/>
            <a:ext cx="2130840" cy="461665"/>
          </a:xfrm>
          <a:prstGeom prst="rect">
            <a:avLst/>
          </a:prstGeom>
          <a:noFill/>
        </p:spPr>
        <p:txBody>
          <a:bodyPr wrap="none" rtlCol="0">
            <a:spAutoFit/>
          </a:bodyPr>
          <a:lstStyle/>
          <a:p>
            <a:r>
              <a:rPr lang="en-US" sz="2400" dirty="0" smtClean="0"/>
              <a:t>Biodegradable?</a:t>
            </a:r>
            <a:endParaRPr lang="en-US" sz="2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6924D2CD-22FC-4EC8-986C-D746777BAD9D}">
  <ds:schemaRefs>
    <ds:schemaRef ds:uri="ESRI.ArcGIS.Mapping.OfficeIntegration.PowerPointInfo"/>
  </ds:schemaRefs>
</ds:datastoreItem>
</file>

<file path=customXml/itemProps2.xml><?xml version="1.0" encoding="utf-8"?>
<ds:datastoreItem xmlns:ds="http://schemas.openxmlformats.org/officeDocument/2006/customXml" ds:itemID="{4A486FE5-54EB-4B70-9130-C748C396CCDF}">
  <ds:schemaRefs>
    <ds:schemaRef ds:uri="ESRI.ArcGIS.Mapping.OfficeIntegration.PowerPointInfo"/>
  </ds:schemaRefs>
</ds:datastoreItem>
</file>

<file path=customXml/itemProps3.xml><?xml version="1.0" encoding="utf-8"?>
<ds:datastoreItem xmlns:ds="http://schemas.openxmlformats.org/officeDocument/2006/customXml" ds:itemID="{C1617F37-8426-4F36-BB02-4BDA5133DEB7}">
  <ds:schemaRefs>
    <ds:schemaRef ds:uri="ESRI.ArcGIS.Mapping.OfficeIntegration.PowerPointInfo"/>
  </ds:schemaRefs>
</ds:datastoreItem>
</file>

<file path=customXml/itemProps4.xml><?xml version="1.0" encoding="utf-8"?>
<ds:datastoreItem xmlns:ds="http://schemas.openxmlformats.org/officeDocument/2006/customXml" ds:itemID="{84DF156C-182C-4F1E-B0B8-36557BBEE8DC}">
  <ds:schemaRefs>
    <ds:schemaRef ds:uri="ESRI.ArcGIS.Mapping.OfficeIntegration.PowerPointInfo"/>
  </ds:schemaRefs>
</ds:datastoreItem>
</file>

<file path=customXml/itemProps5.xml><?xml version="1.0" encoding="utf-8"?>
<ds:datastoreItem xmlns:ds="http://schemas.openxmlformats.org/officeDocument/2006/customXml" ds:itemID="{A7F49614-4CFF-4FFA-B0B9-D025990289C3}">
  <ds:schemaRefs>
    <ds:schemaRef ds:uri="ESRI.ArcGIS.Mapping.OfficeIntegration.PowerPointInfo"/>
  </ds:schemaRefs>
</ds:datastoreItem>
</file>

<file path=customXml/itemProps6.xml><?xml version="1.0" encoding="utf-8"?>
<ds:datastoreItem xmlns:ds="http://schemas.openxmlformats.org/officeDocument/2006/customXml" ds:itemID="{02F394B2-7F26-4D42-B1FE-F1F252DBD31D}">
  <ds:schemaRefs>
    <ds:schemaRef ds:uri="ESRI.ArcGIS.Mapping.OfficeIntegration.PowerPointInfo"/>
  </ds:schemaRefs>
</ds:datastoreItem>
</file>

<file path=customXml/itemProps7.xml><?xml version="1.0" encoding="utf-8"?>
<ds:datastoreItem xmlns:ds="http://schemas.openxmlformats.org/officeDocument/2006/customXml" ds:itemID="{62F218D2-7964-4E94-93DB-F569D9B5497F}">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35954</TotalTime>
  <Words>679</Words>
  <Application>Microsoft Office PowerPoint</Application>
  <PresentationFormat>On-screen Show (4:3)</PresentationFormat>
  <Paragraphs>82</Paragraphs>
  <Slides>27</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Office Theme</vt:lpstr>
      <vt:lpstr>PowerPoint Presentation</vt:lpstr>
      <vt:lpstr>Types of Trash</vt:lpstr>
      <vt:lpstr>What waste fills most of the landfills?</vt:lpstr>
      <vt:lpstr>Thy Myths about garbage</vt:lpstr>
      <vt:lpstr>PowerPoint Presentation</vt:lpstr>
      <vt:lpstr>The facts:</vt:lpstr>
      <vt:lpstr>PowerPoint Presentation</vt:lpstr>
      <vt:lpstr>PowerPoint Presentation</vt:lpstr>
      <vt:lpstr>PowerPoint Presentation</vt:lpstr>
      <vt:lpstr>Municipal Solid Waste</vt:lpstr>
      <vt:lpstr>What are the main types of trash?</vt:lpstr>
      <vt:lpstr>Total and Per capita Waste</vt:lpstr>
      <vt:lpstr>What ends up in the landfill</vt:lpstr>
      <vt:lpstr>Why should we reduce solid waste? What can we do to reduce solid waste</vt:lpstr>
      <vt:lpstr>Compost</vt:lpstr>
      <vt:lpstr>PowerPoint Presentation</vt:lpstr>
      <vt:lpstr>PowerPoint Presentation</vt:lpstr>
      <vt:lpstr>PowerPoint Presentation</vt:lpstr>
      <vt:lpstr>PowerPoint Presentation</vt:lpstr>
      <vt:lpstr>PowerPoint Presentation</vt:lpstr>
      <vt:lpstr>In 2005, Americans</vt:lpstr>
      <vt:lpstr>When future archeologists look at our trash piles, what will they think of us?</vt:lpstr>
      <vt:lpstr>Fresh Kills Landfill, Staten Island,  New York</vt:lpstr>
      <vt:lpstr>Some things to think about . . . </vt:lpstr>
      <vt:lpstr>Take Action</vt:lpstr>
      <vt:lpstr>Even Garbage Men Have a Sense of Humor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Dell</dc:creator>
  <cp:lastModifiedBy>AMY ASHMENT</cp:lastModifiedBy>
  <cp:revision>61</cp:revision>
  <dcterms:created xsi:type="dcterms:W3CDTF">2011-11-16T05:35:56Z</dcterms:created>
  <dcterms:modified xsi:type="dcterms:W3CDTF">2018-11-16T14:25:04Z</dcterms:modified>
</cp:coreProperties>
</file>