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91" r:id="rId4"/>
    <p:sldId id="265" r:id="rId5"/>
    <p:sldId id="311" r:id="rId6"/>
    <p:sldId id="264" r:id="rId7"/>
    <p:sldId id="312" r:id="rId8"/>
    <p:sldId id="263" r:id="rId9"/>
    <p:sldId id="313" r:id="rId10"/>
    <p:sldId id="303" r:id="rId11"/>
    <p:sldId id="258" r:id="rId12"/>
    <p:sldId id="259" r:id="rId13"/>
    <p:sldId id="261" r:id="rId14"/>
    <p:sldId id="302" r:id="rId15"/>
    <p:sldId id="271" r:id="rId16"/>
    <p:sldId id="266" r:id="rId17"/>
    <p:sldId id="268" r:id="rId18"/>
    <p:sldId id="269" r:id="rId19"/>
    <p:sldId id="270" r:id="rId20"/>
    <p:sldId id="272" r:id="rId21"/>
    <p:sldId id="273" r:id="rId22"/>
    <p:sldId id="274" r:id="rId23"/>
    <p:sldId id="280" r:id="rId24"/>
    <p:sldId id="275" r:id="rId25"/>
    <p:sldId id="292" r:id="rId26"/>
    <p:sldId id="281" r:id="rId27"/>
    <p:sldId id="282" r:id="rId28"/>
    <p:sldId id="283" r:id="rId29"/>
    <p:sldId id="293" r:id="rId30"/>
    <p:sldId id="289" r:id="rId31"/>
    <p:sldId id="305" r:id="rId32"/>
    <p:sldId id="315" r:id="rId33"/>
    <p:sldId id="290" r:id="rId34"/>
    <p:sldId id="300" r:id="rId35"/>
    <p:sldId id="301" r:id="rId36"/>
    <p:sldId id="284" r:id="rId37"/>
    <p:sldId id="286" r:id="rId38"/>
    <p:sldId id="285" r:id="rId39"/>
    <p:sldId id="278" r:id="rId40"/>
    <p:sldId id="279" r:id="rId41"/>
    <p:sldId id="295" r:id="rId42"/>
    <p:sldId id="296" r:id="rId43"/>
    <p:sldId id="299" r:id="rId44"/>
    <p:sldId id="297" r:id="rId45"/>
    <p:sldId id="320" r:id="rId46"/>
    <p:sldId id="322" r:id="rId47"/>
    <p:sldId id="323" r:id="rId48"/>
    <p:sldId id="324" r:id="rId49"/>
    <p:sldId id="325" r:id="rId50"/>
    <p:sldId id="326" r:id="rId51"/>
    <p:sldId id="304" r:id="rId52"/>
    <p:sldId id="267" r:id="rId53"/>
    <p:sldId id="288" r:id="rId54"/>
    <p:sldId id="298" r:id="rId55"/>
  </p:sldIdLst>
  <p:sldSz cx="9144000" cy="6858000" type="screen4x3"/>
  <p:notesSz cx="6858000" cy="9144000"/>
  <p:custDataLst>
    <p:tags r:id="rId5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2523-A17B-4A35-A1A2-8D4F1794AD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3A29-43D0-4569-9990-E02944C20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2523-A17B-4A35-A1A2-8D4F1794AD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3A29-43D0-4569-9990-E02944C20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2523-A17B-4A35-A1A2-8D4F1794AD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3A29-43D0-4569-9990-E02944C20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2523-A17B-4A35-A1A2-8D4F1794AD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3A29-43D0-4569-9990-E02944C20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2523-A17B-4A35-A1A2-8D4F1794AD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3A29-43D0-4569-9990-E02944C20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2523-A17B-4A35-A1A2-8D4F1794AD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3A29-43D0-4569-9990-E02944C20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2523-A17B-4A35-A1A2-8D4F1794AD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3A29-43D0-4569-9990-E02944C20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2523-A17B-4A35-A1A2-8D4F1794AD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3A29-43D0-4569-9990-E02944C20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2523-A17B-4A35-A1A2-8D4F1794AD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3A29-43D0-4569-9990-E02944C20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2523-A17B-4A35-A1A2-8D4F1794AD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3A29-43D0-4569-9990-E02944C20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2523-A17B-4A35-A1A2-8D4F1794AD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3A29-43D0-4569-9990-E02944C20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2523-A17B-4A35-A1A2-8D4F1794AD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3A29-43D0-4569-9990-E02944C201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A9482523-A17B-4A35-A1A2-8D4F1794AD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1D613A29-43D0-4569-9990-E02944C2017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4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4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4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4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5" Type="http://schemas.openxmlformats.org/officeDocument/2006/relationships/image" Target="../media/image4.gif"/><Relationship Id="rId4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image" Target="../media/image4.gif"/><Relationship Id="rId4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4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4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4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4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4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4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4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4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4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4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4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4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0.xml"/><Relationship Id="rId1" Type="http://schemas.openxmlformats.org/officeDocument/2006/relationships/tags" Target="../tags/tag139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2.xml"/><Relationship Id="rId1" Type="http://schemas.openxmlformats.org/officeDocument/2006/relationships/tags" Target="../tags/tag14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4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147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146.xml"/><Relationship Id="rId1" Type="http://schemas.openxmlformats.org/officeDocument/2006/relationships/vmlDrawing" Target="../drawings/vmlDrawing1.vml"/><Relationship Id="rId6" Type="http://schemas.openxmlformats.org/officeDocument/2006/relationships/tags" Target="../tags/tag150.xml"/><Relationship Id="rId5" Type="http://schemas.openxmlformats.org/officeDocument/2006/relationships/tags" Target="../tags/tag149.xml"/><Relationship Id="rId4" Type="http://schemas.openxmlformats.org/officeDocument/2006/relationships/tags" Target="../tags/tag148.xml"/><Relationship Id="rId9" Type="http://schemas.openxmlformats.org/officeDocument/2006/relationships/image" Target="../media/image6.em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152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151.xml"/><Relationship Id="rId1" Type="http://schemas.openxmlformats.org/officeDocument/2006/relationships/vmlDrawing" Target="../drawings/vmlDrawing2.vml"/><Relationship Id="rId6" Type="http://schemas.openxmlformats.org/officeDocument/2006/relationships/tags" Target="../tags/tag155.xml"/><Relationship Id="rId5" Type="http://schemas.openxmlformats.org/officeDocument/2006/relationships/tags" Target="../tags/tag154.xml"/><Relationship Id="rId4" Type="http://schemas.openxmlformats.org/officeDocument/2006/relationships/tags" Target="../tags/tag153.xml"/><Relationship Id="rId9" Type="http://schemas.openxmlformats.org/officeDocument/2006/relationships/image" Target="../media/image7.emf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157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156.xml"/><Relationship Id="rId1" Type="http://schemas.openxmlformats.org/officeDocument/2006/relationships/vmlDrawing" Target="../drawings/vmlDrawing3.vml"/><Relationship Id="rId6" Type="http://schemas.openxmlformats.org/officeDocument/2006/relationships/tags" Target="../tags/tag160.xml"/><Relationship Id="rId5" Type="http://schemas.openxmlformats.org/officeDocument/2006/relationships/tags" Target="../tags/tag159.xml"/><Relationship Id="rId4" Type="http://schemas.openxmlformats.org/officeDocument/2006/relationships/tags" Target="../tags/tag158.xml"/><Relationship Id="rId9" Type="http://schemas.openxmlformats.org/officeDocument/2006/relationships/image" Target="../media/image8.e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 Test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Climate and Vegetation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68362"/>
          </a:xfrm>
        </p:spPr>
        <p:txBody>
          <a:bodyPr/>
          <a:lstStyle/>
          <a:p>
            <a:r>
              <a:rPr lang="en-US" sz="3600" dirty="0" smtClean="0"/>
              <a:t>The main factor that influences seasons is how close the earth is to the sun during that season.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14400" y="914400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600" dirty="0" smtClean="0"/>
              <a:t>True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600" dirty="0" smtClean="0"/>
              <a:t>False</a:t>
            </a:r>
            <a:endParaRPr lang="en-US" sz="36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599440" y="3406151"/>
            <a:ext cx="393700" cy="3937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09442" y="152400"/>
            <a:ext cx="7125113" cy="1118615"/>
          </a:xfrm>
        </p:spPr>
        <p:txBody>
          <a:bodyPr/>
          <a:lstStyle/>
          <a:p>
            <a:r>
              <a:rPr lang="en-US" dirty="0" smtClean="0"/>
              <a:t>What is the difference between weather and climate?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19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000" dirty="0" smtClean="0"/>
              <a:t>Climate is long-term, weather is the condition of the bottom layer of the earth’s atmosphere in a short period of time.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000" dirty="0" smtClean="0"/>
              <a:t>Climate is based mainly on temperature and weather is based mainly on precipitation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000" dirty="0" smtClean="0"/>
              <a:t>Climate tells you what the conditions will be outside today; weather will tell you what this month’s conditions will be outside.</a:t>
            </a:r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59575" y="2133600"/>
            <a:ext cx="411480" cy="4572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09442" y="304800"/>
            <a:ext cx="7125113" cy="924475"/>
          </a:xfrm>
        </p:spPr>
        <p:txBody>
          <a:bodyPr/>
          <a:lstStyle/>
          <a:p>
            <a:r>
              <a:rPr lang="en-US" dirty="0" smtClean="0"/>
              <a:t>Which is NOT an example of a factor of climate?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144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800" dirty="0" smtClean="0"/>
              <a:t>Elevation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800" dirty="0" smtClean="0"/>
              <a:t>Latitude (angle of sunlight)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800" dirty="0" smtClean="0"/>
              <a:t>Humidity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800" dirty="0" smtClean="0"/>
              <a:t>Distance from bodies of water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800" dirty="0" smtClean="0"/>
              <a:t>Prevailing Winds</a:t>
            </a:r>
            <a:endParaRPr lang="en-US" sz="2800" dirty="0"/>
          </a:p>
        </p:txBody>
      </p:sp>
      <p:sp>
        <p:nvSpPr>
          <p:cNvPr id="9" name="CAI1"/>
          <p:cNvSpPr/>
          <p:nvPr>
            <p:custDataLst>
              <p:tags r:id="rId3"/>
            </p:custDataLst>
          </p:nvPr>
        </p:nvSpPr>
        <p:spPr>
          <a:xfrm>
            <a:off x="177800" y="29718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Temperate zones usually have a wider range of temperatures than the Tropical zones.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808037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3200" dirty="0" smtClean="0"/>
              <a:t>True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604520" y="2631937"/>
            <a:ext cx="292100" cy="2921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Generally, places of similar latitudes have similar climates.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914400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600" dirty="0" smtClean="0"/>
              <a:t>True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600" dirty="0" smtClean="0"/>
              <a:t>False</a:t>
            </a:r>
            <a:endParaRPr lang="en-US" sz="36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345440" y="2836344"/>
            <a:ext cx="330200" cy="3302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rain shadow</a:t>
            </a:r>
            <a:r>
              <a:rPr lang="en-US" dirty="0" smtClean="0"/>
              <a:t> is part of which type of precipitation?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0668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Convectional Precipitation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Frontal Precipitation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err="1" smtClean="0"/>
              <a:t>Orographic</a:t>
            </a:r>
            <a:r>
              <a:rPr lang="en-US" sz="2400" dirty="0" smtClean="0"/>
              <a:t> Precipitation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Monsoonal Precipitation</a:t>
            </a:r>
            <a:endParaRPr lang="en-US" sz="24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223520" y="3454072"/>
            <a:ext cx="386080" cy="355928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Winds move from Low to High pressure.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6858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3600" dirty="0" smtClean="0"/>
              <a:t>True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3600" dirty="0" smtClean="0"/>
              <a:t>False</a:t>
            </a:r>
            <a:endParaRPr lang="en-US" sz="36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523240" y="3025151"/>
            <a:ext cx="393700" cy="3937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09442" y="304800"/>
            <a:ext cx="7753558" cy="924475"/>
          </a:xfrm>
        </p:spPr>
        <p:txBody>
          <a:bodyPr/>
          <a:lstStyle/>
          <a:p>
            <a:r>
              <a:rPr lang="en-US" sz="3200" dirty="0" smtClean="0"/>
              <a:t>What</a:t>
            </a:r>
            <a:r>
              <a:rPr lang="en-US" sz="3200" dirty="0" smtClean="0">
                <a:solidFill>
                  <a:srgbClr val="00B050"/>
                </a:solidFill>
              </a:rPr>
              <a:t> force </a:t>
            </a:r>
            <a:r>
              <a:rPr lang="en-US" sz="3200" dirty="0" smtClean="0"/>
              <a:t>distributes heat or cold over the surface of the earth?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3200" dirty="0" smtClean="0"/>
              <a:t>Ocean Currents</a:t>
            </a:r>
            <a:endParaRPr lang="en-US" sz="3200" dirty="0"/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3200" dirty="0" err="1" smtClean="0"/>
              <a:t>Coriolis</a:t>
            </a:r>
            <a:r>
              <a:rPr lang="en-US" sz="3200" dirty="0" smtClean="0"/>
              <a:t> Effect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3200" dirty="0" smtClean="0"/>
              <a:t>Prevailing Winds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3200" dirty="0" smtClean="0"/>
              <a:t>Convection</a:t>
            </a:r>
            <a:endParaRPr lang="en-US" sz="32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172720" y="4060963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</a:t>
            </a:r>
            <a:r>
              <a:rPr lang="en-US" sz="3200" dirty="0" err="1" smtClean="0"/>
              <a:t>Coriolis</a:t>
            </a:r>
            <a:r>
              <a:rPr lang="en-US" sz="3200" dirty="0" smtClean="0"/>
              <a:t> Effect is caused by wind deflection from the earth’s rotation.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3600" dirty="0" smtClean="0"/>
              <a:t>True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3600" dirty="0" smtClean="0"/>
              <a:t>False</a:t>
            </a:r>
            <a:endParaRPr lang="en-US" sz="36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193040" y="3369744"/>
            <a:ext cx="330200" cy="3302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09442" y="304800"/>
            <a:ext cx="7601158" cy="924475"/>
          </a:xfrm>
        </p:spPr>
        <p:txBody>
          <a:bodyPr/>
          <a:lstStyle/>
          <a:p>
            <a:r>
              <a:rPr lang="en-US" dirty="0" smtClean="0"/>
              <a:t>WHAT are the elements of weather?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4478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Wind, Humidity, Atmospheric Pressure, Temperature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Wind, Currents, Fronts, Convection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Humidity, Latitude, Distance from water, Elevation</a:t>
            </a:r>
            <a:endParaRPr lang="en-US" sz="24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182880" y="2724923"/>
            <a:ext cx="330200" cy="3302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Could you explain how the earth works?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800" dirty="0" smtClean="0"/>
              <a:t>Yes, in my sleep—easy!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800" dirty="0" smtClean="0"/>
              <a:t>Maybe after this review I could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800" dirty="0" smtClean="0"/>
              <a:t>I need a week to study this stuff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800" dirty="0" smtClean="0"/>
              <a:t>What is the earth?</a:t>
            </a:r>
            <a:endParaRPr lang="en-US" sz="2800" dirty="0"/>
          </a:p>
        </p:txBody>
      </p:sp>
      <p:sp>
        <p:nvSpPr>
          <p:cNvPr id="8" name="TPResponseCounter"/>
          <p:cNvSpPr/>
          <p:nvPr>
            <p:custDataLst>
              <p:tags r:id="rId3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409287" y="-76200"/>
            <a:ext cx="7125113" cy="924475"/>
          </a:xfrm>
        </p:spPr>
        <p:txBody>
          <a:bodyPr/>
          <a:lstStyle/>
          <a:p>
            <a:r>
              <a:rPr lang="en-US" dirty="0" smtClean="0"/>
              <a:t>Convectional Precipitation: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1392252"/>
            <a:ext cx="74676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Is caused by the meeting of two different masses of air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Happens when there is a large landform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Is caused by hot air rising as it is heated near the earth’s surface, cooling, and falling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Both 1 &amp; 3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All of the above</a:t>
            </a:r>
            <a:endParaRPr lang="en-US" sz="2400" dirty="0"/>
          </a:p>
        </p:txBody>
      </p:sp>
      <p:sp>
        <p:nvSpPr>
          <p:cNvPr id="12" name="CAI1"/>
          <p:cNvSpPr/>
          <p:nvPr>
            <p:custDataLst>
              <p:tags r:id="rId3"/>
            </p:custDataLst>
          </p:nvPr>
        </p:nvSpPr>
        <p:spPr>
          <a:xfrm>
            <a:off x="304800" y="3429000"/>
            <a:ext cx="457200" cy="452469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65760" y="152400"/>
            <a:ext cx="8397240" cy="924475"/>
          </a:xfrm>
        </p:spPr>
        <p:txBody>
          <a:bodyPr/>
          <a:lstStyle/>
          <a:p>
            <a:r>
              <a:rPr lang="en-US" sz="3200" dirty="0" smtClean="0"/>
              <a:t>Which is a TRUE statement concerning humidity and precipitation?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40080" y="1447800"/>
            <a:ext cx="78486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Precipitation is all forms of water that fall (rain, snow, hail)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Humidity is the water vapor still contained in the atmosphere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Humidity and Precipitation are the same thing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Both 1 &amp; 2 are true</a:t>
            </a:r>
            <a:endParaRPr lang="en-US" sz="24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320040" y="4765897"/>
            <a:ext cx="266700" cy="2667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09442" y="457200"/>
            <a:ext cx="7125113" cy="924475"/>
          </a:xfrm>
        </p:spPr>
        <p:txBody>
          <a:bodyPr/>
          <a:lstStyle/>
          <a:p>
            <a:r>
              <a:rPr lang="en-US" dirty="0" smtClean="0"/>
              <a:t>This type of precipitation occurs when two air masses meet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7620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3200" dirty="0" smtClean="0"/>
              <a:t>Convectional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3200" dirty="0" err="1" smtClean="0"/>
              <a:t>Orographic</a:t>
            </a:r>
            <a:endParaRPr lang="en-US" sz="3200" dirty="0" smtClean="0"/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3200" dirty="0" smtClean="0"/>
              <a:t>Frontal</a:t>
            </a:r>
            <a:endParaRPr lang="en-US" sz="3200" dirty="0"/>
          </a:p>
        </p:txBody>
      </p:sp>
      <p:sp>
        <p:nvSpPr>
          <p:cNvPr id="12" name="CAI1"/>
          <p:cNvSpPr/>
          <p:nvPr>
            <p:custDataLst>
              <p:tags r:id="rId3"/>
            </p:custDataLst>
          </p:nvPr>
        </p:nvSpPr>
        <p:spPr>
          <a:xfrm>
            <a:off x="553720" y="3387355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601158" cy="924475"/>
          </a:xfrm>
        </p:spPr>
        <p:txBody>
          <a:bodyPr/>
          <a:lstStyle/>
          <a:p>
            <a:r>
              <a:rPr lang="en-US" dirty="0" smtClean="0"/>
              <a:t>What is not one of the 6 broad types of </a:t>
            </a:r>
            <a:r>
              <a:rPr lang="en-US" i="1" dirty="0" smtClean="0"/>
              <a:t>climate</a:t>
            </a:r>
            <a:r>
              <a:rPr lang="en-US" dirty="0" smtClean="0"/>
              <a:t> regions?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295400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Continental 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Polar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Tropical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Savanna 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Highlands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Moderate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Arid</a:t>
            </a:r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365760" y="3513677"/>
            <a:ext cx="304800" cy="3048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09442" y="457200"/>
            <a:ext cx="7524958" cy="924475"/>
          </a:xfrm>
        </p:spPr>
        <p:txBody>
          <a:bodyPr/>
          <a:lstStyle/>
          <a:p>
            <a:r>
              <a:rPr lang="en-US" dirty="0" smtClean="0"/>
              <a:t>Convectional precipitation is common in areas near the Equator.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219200" y="9906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3200" dirty="0" smtClean="0"/>
              <a:t>True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985520" y="2814500"/>
            <a:ext cx="292100" cy="2921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Orographic</a:t>
            </a:r>
            <a:r>
              <a:rPr lang="en-US" sz="3200" dirty="0" smtClean="0"/>
              <a:t> Precipitation is common on seacoasts where moist, ocean winds blow toward coastal mountains.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14400" y="1143000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600" dirty="0" smtClean="0"/>
              <a:t>True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600" dirty="0" smtClean="0"/>
              <a:t>False</a:t>
            </a:r>
            <a:endParaRPr lang="en-US" sz="36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650240" y="3064944"/>
            <a:ext cx="330200" cy="3302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09442" y="228600"/>
            <a:ext cx="7125113" cy="924475"/>
          </a:xfrm>
        </p:spPr>
        <p:txBody>
          <a:bodyPr/>
          <a:lstStyle/>
          <a:p>
            <a:r>
              <a:rPr lang="en-US" dirty="0" smtClean="0"/>
              <a:t>Large bodies of water affect the surrounding climates because: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00098" y="1383707"/>
            <a:ext cx="7543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Their waves destroy the beaches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Water heats up faster than air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Winds take on the water’s temperature as they blow over 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None of the above</a:t>
            </a:r>
            <a:endParaRPr lang="en-US" sz="24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247650" y="3799089"/>
            <a:ext cx="349250" cy="34925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09442" y="152400"/>
            <a:ext cx="7125113" cy="924475"/>
          </a:xfrm>
        </p:spPr>
        <p:txBody>
          <a:bodyPr/>
          <a:lstStyle/>
          <a:p>
            <a:r>
              <a:rPr lang="en-US" dirty="0" smtClean="0"/>
              <a:t>This picture is an example of which type of precipitation?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69224" y="-76200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err="1" smtClean="0"/>
              <a:t>Orographic</a:t>
            </a:r>
            <a:endParaRPr lang="en-US" sz="2400" dirty="0" smtClean="0"/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Frontal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Convectional</a:t>
            </a:r>
            <a:endParaRPr lang="en-US" sz="2400" dirty="0"/>
          </a:p>
        </p:txBody>
      </p:sp>
      <p:pic>
        <p:nvPicPr>
          <p:cNvPr id="5" name="Picture 4" descr="Orographic Precipitati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6600" y="1905000"/>
            <a:ext cx="5378669" cy="3595514"/>
          </a:xfrm>
          <a:prstGeom prst="rect">
            <a:avLst/>
          </a:prstGeom>
        </p:spPr>
      </p:pic>
      <p:sp>
        <p:nvSpPr>
          <p:cNvPr id="11" name="CAI1"/>
          <p:cNvSpPr/>
          <p:nvPr>
            <p:custDataLst>
              <p:tags r:id="rId3"/>
            </p:custDataLst>
          </p:nvPr>
        </p:nvSpPr>
        <p:spPr>
          <a:xfrm>
            <a:off x="153324" y="1797050"/>
            <a:ext cx="215900" cy="2159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180687" y="218525"/>
            <a:ext cx="7125113" cy="924475"/>
          </a:xfrm>
        </p:spPr>
        <p:txBody>
          <a:bodyPr/>
          <a:lstStyle/>
          <a:p>
            <a:r>
              <a:rPr lang="en-US" dirty="0" smtClean="0"/>
              <a:t>Continental climates have: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731837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Warm summers, cool winters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Cold summers, cold winters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Hot summers, cold winters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None of the above</a:t>
            </a:r>
            <a:endParaRPr lang="en-US" sz="28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152400" y="3581400"/>
            <a:ext cx="304800" cy="3810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Mediterranean Climate has hot, dry summers and cool, wet winters.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90600" y="988699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200" dirty="0" smtClean="0"/>
              <a:t>True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756920" y="2964999"/>
            <a:ext cx="292100" cy="2921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68362"/>
          </a:xfrm>
        </p:spPr>
        <p:txBody>
          <a:bodyPr/>
          <a:lstStyle/>
          <a:p>
            <a:r>
              <a:rPr lang="en-US" dirty="0" smtClean="0"/>
              <a:t>The earth’s movement around the sun is called 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533400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600" dirty="0" smtClean="0"/>
              <a:t>Rotation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600" dirty="0" smtClean="0"/>
              <a:t>Revolution</a:t>
            </a:r>
            <a:endParaRPr lang="en-US" sz="36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294640" y="3025151"/>
            <a:ext cx="393700" cy="3937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838200" y="-152400"/>
            <a:ext cx="8153400" cy="924475"/>
          </a:xfrm>
        </p:spPr>
        <p:txBody>
          <a:bodyPr/>
          <a:lstStyle/>
          <a:p>
            <a:r>
              <a:rPr lang="en-US" dirty="0" smtClean="0"/>
              <a:t>This is an example of which Biome?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245601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Tropical Grassland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Temperate Grassland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Mid-latitude deciduous forest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Mid-latitude coniferous forest</a:t>
            </a:r>
            <a:endParaRPr lang="en-US" sz="2400" dirty="0"/>
          </a:p>
        </p:txBody>
      </p:sp>
      <p:pic>
        <p:nvPicPr>
          <p:cNvPr id="6" name="Picture 5" descr="konza1-prairie-1600x12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91000" y="3048000"/>
            <a:ext cx="4648200" cy="3486150"/>
          </a:xfrm>
          <a:prstGeom prst="rect">
            <a:avLst/>
          </a:prstGeom>
        </p:spPr>
      </p:pic>
      <p:sp>
        <p:nvSpPr>
          <p:cNvPr id="11" name="CAI1"/>
          <p:cNvSpPr/>
          <p:nvPr>
            <p:custDataLst>
              <p:tags r:id="rId3"/>
            </p:custDataLst>
          </p:nvPr>
        </p:nvSpPr>
        <p:spPr>
          <a:xfrm>
            <a:off x="342900" y="1981200"/>
            <a:ext cx="266700" cy="2667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54000" y="381000"/>
            <a:ext cx="8585200" cy="924475"/>
          </a:xfrm>
        </p:spPr>
        <p:txBody>
          <a:bodyPr/>
          <a:lstStyle/>
          <a:p>
            <a:r>
              <a:rPr lang="en-US" sz="3600" dirty="0" smtClean="0"/>
              <a:t>According to the climate graph, how many inches of precipitation does the location average in April?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066800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.5 inches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1.6 inches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20 inches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60 inches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272" y="1823663"/>
            <a:ext cx="5258852" cy="3586537"/>
          </a:xfrm>
          <a:prstGeom prst="rect">
            <a:avLst/>
          </a:prstGeom>
        </p:spPr>
      </p:pic>
      <p:sp>
        <p:nvSpPr>
          <p:cNvPr id="11" name="CAI1"/>
          <p:cNvSpPr/>
          <p:nvPr>
            <p:custDataLst>
              <p:tags r:id="rId3"/>
            </p:custDataLst>
          </p:nvPr>
        </p:nvSpPr>
        <p:spPr>
          <a:xfrm>
            <a:off x="323850" y="2819400"/>
            <a:ext cx="215900" cy="2159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54000" y="381000"/>
            <a:ext cx="8585200" cy="924475"/>
          </a:xfrm>
        </p:spPr>
        <p:txBody>
          <a:bodyPr/>
          <a:lstStyle/>
          <a:p>
            <a:r>
              <a:rPr lang="en-US" sz="3600" dirty="0" smtClean="0"/>
              <a:t>According to the climate graph, what is the warmest month and what is the average temperature?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1322" y="1011237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July, 63 degrees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August, 75 degrees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July, 80 degrees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815" y="2098642"/>
            <a:ext cx="4795185" cy="3270316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3"/>
            </p:custDataLst>
          </p:nvPr>
        </p:nvSpPr>
        <p:spPr>
          <a:xfrm>
            <a:off x="222250" y="3733800"/>
            <a:ext cx="266700" cy="2667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147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Tundra is know for this type of vegetation: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48006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Tall, dense evergreens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Tall grasses and wildflowers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Mosses, lichens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Cactus, sage brush</a:t>
            </a:r>
          </a:p>
        </p:txBody>
      </p:sp>
      <p:sp>
        <p:nvSpPr>
          <p:cNvPr id="13" name="CAI1"/>
          <p:cNvSpPr/>
          <p:nvPr>
            <p:custDataLst>
              <p:tags r:id="rId3"/>
            </p:custDataLst>
          </p:nvPr>
        </p:nvSpPr>
        <p:spPr>
          <a:xfrm>
            <a:off x="243840" y="3641185"/>
            <a:ext cx="266700" cy="2667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42620" y="304800"/>
            <a:ext cx="8348980" cy="924475"/>
          </a:xfrm>
        </p:spPr>
        <p:txBody>
          <a:bodyPr/>
          <a:lstStyle/>
          <a:p>
            <a:r>
              <a:rPr lang="en-US" sz="3200" dirty="0" smtClean="0"/>
              <a:t>The countries of Western Europe have a more mild climate compared to other areas of the same latitude because: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95400"/>
            <a:ext cx="44196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Western Europe is located in the low-latitudes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Western Europe is at a higher elevation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Western Europe is in a rain shadow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Western Europe is influenced by the Gulf Stream and North Atlantic warm currents</a:t>
            </a:r>
            <a:endParaRPr lang="en-US" sz="24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290186" y="4920473"/>
            <a:ext cx="388620" cy="350531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ocean_current_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52400" y="381001"/>
            <a:ext cx="9289109" cy="518159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09442" y="-76200"/>
            <a:ext cx="7125113" cy="924475"/>
          </a:xfrm>
        </p:spPr>
        <p:txBody>
          <a:bodyPr/>
          <a:lstStyle/>
          <a:p>
            <a:r>
              <a:rPr lang="en-US" dirty="0" smtClean="0"/>
              <a:t>A biome: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14400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Is filled with major types of ecosystems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Is found in various regions of the world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Has communities of plants and animals suited to each other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All of the above</a:t>
            </a:r>
            <a:endParaRPr lang="en-US" sz="2800" dirty="0"/>
          </a:p>
        </p:txBody>
      </p:sp>
      <p:sp>
        <p:nvSpPr>
          <p:cNvPr id="9" name="CAI1"/>
          <p:cNvSpPr/>
          <p:nvPr>
            <p:custDataLst>
              <p:tags r:id="rId3"/>
            </p:custDataLst>
          </p:nvPr>
        </p:nvSpPr>
        <p:spPr>
          <a:xfrm>
            <a:off x="76200" y="5488622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of a deciduous forests are: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14400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Bare in the winter, lush and green in the summer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Found in the mid-latitudes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Common in Utah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All of the above</a:t>
            </a:r>
            <a:endParaRPr lang="en-US" sz="2800" dirty="0"/>
          </a:p>
        </p:txBody>
      </p:sp>
      <p:sp>
        <p:nvSpPr>
          <p:cNvPr id="9" name="CAI1"/>
          <p:cNvSpPr/>
          <p:nvPr>
            <p:custDataLst>
              <p:tags r:id="rId3"/>
            </p:custDataLst>
          </p:nvPr>
        </p:nvSpPr>
        <p:spPr>
          <a:xfrm>
            <a:off x="130506" y="4544892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a coniferous tree is: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14400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600" dirty="0" smtClean="0"/>
              <a:t>Pine tree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600" dirty="0" smtClean="0"/>
              <a:t>Coconut tree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600" dirty="0" smtClean="0"/>
              <a:t>Olive tree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600" dirty="0" smtClean="0"/>
              <a:t>Maple tree</a:t>
            </a:r>
            <a:endParaRPr lang="en-US" sz="36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193040" y="2177976"/>
            <a:ext cx="330200" cy="3302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Forests are often found: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143000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In cool parts of the middle-latitudes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In high elevations 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In places with cold winters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1, 2, but not 3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1, 2, and 3</a:t>
            </a:r>
            <a:endParaRPr lang="en-US" sz="28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60960" y="5025485"/>
            <a:ext cx="304800" cy="3048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83845" y="228600"/>
            <a:ext cx="8423910" cy="924475"/>
          </a:xfrm>
        </p:spPr>
        <p:txBody>
          <a:bodyPr/>
          <a:lstStyle/>
          <a:p>
            <a:r>
              <a:rPr lang="en-US" sz="3200" dirty="0" smtClean="0"/>
              <a:t>On these 2 days each year at noon, the sun appears overhead at the Equator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036637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December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June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June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March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September 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 December 21st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March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September 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</a:t>
            </a:r>
          </a:p>
        </p:txBody>
      </p:sp>
      <p:sp>
        <p:nvSpPr>
          <p:cNvPr id="13" name="CAI1"/>
          <p:cNvSpPr/>
          <p:nvPr>
            <p:custDataLst>
              <p:tags r:id="rId3"/>
            </p:custDataLst>
          </p:nvPr>
        </p:nvSpPr>
        <p:spPr>
          <a:xfrm>
            <a:off x="152400" y="4190999"/>
            <a:ext cx="325120" cy="337301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 grow in a tropical grassland, or savanna.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219200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Tall grasses with scattered trees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Broadleaf evergreens with thick canopy of leaves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Wildflowers and scattered grasses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Pine trees</a:t>
            </a:r>
            <a:endParaRPr lang="en-US" sz="24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254000" y="2209980"/>
            <a:ext cx="444500" cy="4445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Wildfire season in the Savanna: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Doesn’t exist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Kills everything in sight, leaving a destitute terrain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Discourages new grasses to grow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Encourages new grasses to grow</a:t>
            </a:r>
            <a:endParaRPr lang="en-US" sz="2800" dirty="0"/>
          </a:p>
        </p:txBody>
      </p:sp>
      <p:sp>
        <p:nvSpPr>
          <p:cNvPr id="5" name="CAI1"/>
          <p:cNvSpPr/>
          <p:nvPr>
            <p:custDataLst>
              <p:tags r:id="rId3"/>
            </p:custDataLst>
          </p:nvPr>
        </p:nvSpPr>
        <p:spPr>
          <a:xfrm>
            <a:off x="10160" y="4488360"/>
            <a:ext cx="558800" cy="5588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09442" y="228600"/>
            <a:ext cx="7125113" cy="924475"/>
          </a:xfrm>
        </p:spPr>
        <p:txBody>
          <a:bodyPr/>
          <a:lstStyle/>
          <a:p>
            <a:r>
              <a:rPr lang="en-US" dirty="0" smtClean="0"/>
              <a:t>Permafrost: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14400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Is a layer of soil just below the surface 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Stays permanently frozen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Is located in the Tundra biome AND climate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Is common in Northern Russia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All of the above</a:t>
            </a:r>
            <a:endParaRPr lang="en-US" sz="2400" dirty="0"/>
          </a:p>
        </p:txBody>
      </p:sp>
      <p:sp>
        <p:nvSpPr>
          <p:cNvPr id="5" name="CAI1"/>
          <p:cNvSpPr/>
          <p:nvPr>
            <p:custDataLst>
              <p:tags r:id="rId3"/>
            </p:custDataLst>
          </p:nvPr>
        </p:nvSpPr>
        <p:spPr>
          <a:xfrm>
            <a:off x="243840" y="4954874"/>
            <a:ext cx="266700" cy="2667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Chaparral biome is primarily which climate?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Tropical wet/dry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Mediterranean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Tundra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Humid subtropical</a:t>
            </a:r>
            <a:endParaRPr lang="en-US" sz="28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213360" y="2952846"/>
            <a:ext cx="304800" cy="304799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675724"/>
            <a:ext cx="8153400" cy="924475"/>
          </a:xfrm>
        </p:spPr>
        <p:txBody>
          <a:bodyPr/>
          <a:lstStyle/>
          <a:p>
            <a:r>
              <a:rPr lang="en-US" dirty="0" smtClean="0"/>
              <a:t>Plains/Prairies/Steppes/</a:t>
            </a:r>
            <a:r>
              <a:rPr lang="en-US" dirty="0" err="1" smtClean="0"/>
              <a:t>Velds</a:t>
            </a:r>
            <a:r>
              <a:rPr lang="en-US" dirty="0" smtClean="0"/>
              <a:t>/Pampas are all part of the Temperate </a:t>
            </a:r>
            <a:r>
              <a:rPr lang="en-US" dirty="0"/>
              <a:t>G</a:t>
            </a:r>
            <a:r>
              <a:rPr lang="en-US" dirty="0" smtClean="0"/>
              <a:t>rassland climate.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14400" y="533400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200" dirty="0" smtClean="0"/>
              <a:t>True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680720" y="2509700"/>
            <a:ext cx="292100" cy="2921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675724"/>
            <a:ext cx="8153400" cy="924475"/>
          </a:xfrm>
        </p:spPr>
        <p:txBody>
          <a:bodyPr/>
          <a:lstStyle/>
          <a:p>
            <a:r>
              <a:rPr lang="en-US" dirty="0" smtClean="0"/>
              <a:t>The main factor that influences seasons is the earths tilt compared to the sun.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14400" y="533400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200" dirty="0" smtClean="0"/>
              <a:t>True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680720" y="2509700"/>
            <a:ext cx="292100" cy="2921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192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523325"/>
            <a:ext cx="7125113" cy="924475"/>
          </a:xfrm>
        </p:spPr>
        <p:txBody>
          <a:bodyPr/>
          <a:lstStyle/>
          <a:p>
            <a:r>
              <a:rPr lang="en-US" dirty="0" smtClean="0"/>
              <a:t>A summer thunderstorm in Utah is usually which type of precipitation?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 </a:t>
            </a:r>
            <a:r>
              <a:rPr lang="en-US" sz="3200" dirty="0" smtClean="0"/>
              <a:t>Convectional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 </a:t>
            </a:r>
            <a:r>
              <a:rPr lang="en-US" sz="3200" dirty="0" smtClean="0"/>
              <a:t>Frontal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 </a:t>
            </a:r>
            <a:r>
              <a:rPr lang="en-US" sz="3200" dirty="0" smtClean="0"/>
              <a:t>Orographic</a:t>
            </a:r>
            <a:endParaRPr lang="en-US" sz="3200" dirty="0"/>
          </a:p>
        </p:txBody>
      </p:sp>
      <p:sp>
        <p:nvSpPr>
          <p:cNvPr id="5" name="CAI1"/>
          <p:cNvSpPr/>
          <p:nvPr>
            <p:custDataLst>
              <p:tags r:id="rId3"/>
            </p:custDataLst>
          </p:nvPr>
        </p:nvSpPr>
        <p:spPr>
          <a:xfrm>
            <a:off x="182880" y="2834962"/>
            <a:ext cx="342900" cy="3429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589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54000" y="762000"/>
            <a:ext cx="8153400" cy="924475"/>
          </a:xfrm>
        </p:spPr>
        <p:txBody>
          <a:bodyPr/>
          <a:lstStyle/>
          <a:p>
            <a:r>
              <a:rPr lang="en-US" dirty="0" smtClean="0"/>
              <a:t>Warm air can hold more water vapor than cold air.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14400" y="533400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200" dirty="0" smtClean="0"/>
              <a:t>True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680720" y="2509700"/>
            <a:ext cx="292100" cy="2921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874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09442" y="228600"/>
            <a:ext cx="7125113" cy="924475"/>
          </a:xfrm>
        </p:spPr>
        <p:txBody>
          <a:bodyPr/>
          <a:lstStyle/>
          <a:p>
            <a:r>
              <a:rPr lang="en-US" dirty="0" smtClean="0"/>
              <a:t>How well prepared do you feel for the Chapter 2 Test?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371600"/>
            <a:ext cx="44196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800" dirty="0" smtClean="0"/>
              <a:t>I am ready to take it now!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800" dirty="0" smtClean="0"/>
              <a:t>I need to review my notes, worksheets and reading.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800" dirty="0" smtClean="0"/>
              <a:t>I am way behind and need to catch up.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800" dirty="0" smtClean="0"/>
              <a:t>Is there a test coming up?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644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09442" y="228600"/>
            <a:ext cx="7125113" cy="924475"/>
          </a:xfrm>
        </p:spPr>
        <p:txBody>
          <a:bodyPr/>
          <a:lstStyle/>
          <a:p>
            <a:r>
              <a:rPr lang="en-US" dirty="0" smtClean="0"/>
              <a:t>Which topic do you need to review the </a:t>
            </a:r>
            <a:r>
              <a:rPr lang="en-US" b="1" dirty="0" smtClean="0"/>
              <a:t>most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371600"/>
            <a:ext cx="44196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700" dirty="0" smtClean="0"/>
              <a:t>Seasons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700" dirty="0" smtClean="0"/>
              <a:t>Elements of Weather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700" dirty="0" smtClean="0"/>
              <a:t>Factors of Climate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700" dirty="0" smtClean="0"/>
              <a:t>Types of precipitation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700" dirty="0" smtClean="0"/>
              <a:t>Biomes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700" dirty="0" smtClean="0"/>
              <a:t>Reading Climate Graphs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700" dirty="0" smtClean="0"/>
              <a:t>Vocabulary</a:t>
            </a:r>
            <a:endParaRPr lang="en-US" sz="27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730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easons Diagra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90600" y="3220206"/>
            <a:ext cx="3739896" cy="2596291"/>
          </a:xfrm>
          <a:prstGeom prst="rect">
            <a:avLst/>
          </a:prstGeom>
        </p:spPr>
      </p:pic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67690" y="370925"/>
            <a:ext cx="8423910" cy="924475"/>
          </a:xfrm>
        </p:spPr>
        <p:txBody>
          <a:bodyPr/>
          <a:lstStyle/>
          <a:p>
            <a:r>
              <a:rPr lang="en-US" sz="3200" dirty="0" smtClean="0"/>
              <a:t>As the earth moves from position A to B, what happens to the hours of sunlight in the northern hemisphere?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76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They get longer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They get shorter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They stay the same</a:t>
            </a:r>
          </a:p>
        </p:txBody>
      </p:sp>
      <p:sp>
        <p:nvSpPr>
          <p:cNvPr id="6" name="CAI1"/>
          <p:cNvSpPr/>
          <p:nvPr>
            <p:custDataLst>
              <p:tags r:id="rId3"/>
            </p:custDataLst>
          </p:nvPr>
        </p:nvSpPr>
        <p:spPr>
          <a:xfrm>
            <a:off x="208280" y="1789356"/>
            <a:ext cx="215900" cy="2159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108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When is the Chapter 2 Test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 marL="514350" indent="-514350">
              <a:buFont typeface="Wingdings 2" charset="2"/>
              <a:buAutoNum type="arabicPeriod"/>
            </a:pPr>
            <a:r>
              <a:rPr lang="en-US" sz="3200" dirty="0" smtClean="0"/>
              <a:t>Next class period</a:t>
            </a:r>
          </a:p>
          <a:p>
            <a:pPr marL="514350" indent="-514350">
              <a:buFont typeface="Wingdings 2" charset="2"/>
              <a:buAutoNum type="arabicPeriod"/>
            </a:pPr>
            <a:r>
              <a:rPr lang="en-US" sz="3200" dirty="0" smtClean="0"/>
              <a:t>Next week</a:t>
            </a:r>
          </a:p>
          <a:p>
            <a:pPr marL="514350" indent="-514350">
              <a:buFont typeface="Wingdings 2" charset="2"/>
              <a:buAutoNum type="arabicPeriod"/>
            </a:pPr>
            <a:r>
              <a:rPr lang="en-US" sz="3200" dirty="0" smtClean="0"/>
              <a:t>Next semester</a:t>
            </a:r>
            <a:endParaRPr lang="en-US" sz="3200" dirty="0"/>
          </a:p>
        </p:txBody>
      </p:sp>
      <p:sp>
        <p:nvSpPr>
          <p:cNvPr id="5" name="CAI1"/>
          <p:cNvSpPr/>
          <p:nvPr>
            <p:custDataLst>
              <p:tags r:id="rId3"/>
            </p:custDataLst>
          </p:nvPr>
        </p:nvSpPr>
        <p:spPr>
          <a:xfrm>
            <a:off x="182880" y="2834962"/>
            <a:ext cx="342900" cy="3429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973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838200" y="609600"/>
            <a:ext cx="8001000" cy="924475"/>
          </a:xfrm>
        </p:spPr>
        <p:txBody>
          <a:bodyPr/>
          <a:lstStyle/>
          <a:p>
            <a:r>
              <a:rPr lang="en-US" sz="3600" dirty="0" smtClean="0"/>
              <a:t>Places by the ocean (marine climates) tend to have more mild climate than places farther inland (continental climates).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914400" y="1874837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600" dirty="0" smtClean="0"/>
              <a:t>True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600" dirty="0" smtClean="0"/>
              <a:t>False</a:t>
            </a:r>
            <a:endParaRPr lang="en-US" sz="36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97692906"/>
              </p:ext>
            </p:extLst>
          </p:nvPr>
        </p:nvGraphicFramePr>
        <p:xfrm>
          <a:off x="4508500" y="19431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5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9431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>
              <a:solidFill>
                <a:schemeClr val="tx1"/>
              </a:solidFill>
              <a:latin typeface="Tahoma"/>
            </a:endParaRPr>
          </a:p>
        </p:txBody>
      </p:sp>
      <p:sp>
        <p:nvSpPr>
          <p:cNvPr id="10" name="CAI1"/>
          <p:cNvSpPr/>
          <p:nvPr>
            <p:custDataLst>
              <p:tags r:id="rId6"/>
            </p:custDataLst>
          </p:nvPr>
        </p:nvSpPr>
        <p:spPr>
          <a:xfrm>
            <a:off x="650240" y="3796781"/>
            <a:ext cx="330200" cy="3302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polar zones are in the ____ latitudes, from ___ degrees to the poles.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3600" dirty="0" smtClean="0"/>
              <a:t>High, 23 ½ 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3600" dirty="0" smtClean="0"/>
              <a:t>High, 66 ½ 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3600" dirty="0" smtClean="0"/>
              <a:t>Low, 66 ½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03512041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>
              <a:solidFill>
                <a:schemeClr val="tx1"/>
              </a:solidFill>
              <a:latin typeface="Tahoma"/>
            </a:endParaRPr>
          </a:p>
        </p:txBody>
      </p:sp>
      <p:sp>
        <p:nvSpPr>
          <p:cNvPr id="10" name="CAI1"/>
          <p:cNvSpPr/>
          <p:nvPr>
            <p:custDataLst>
              <p:tags r:id="rId6"/>
            </p:custDataLst>
          </p:nvPr>
        </p:nvSpPr>
        <p:spPr>
          <a:xfrm>
            <a:off x="142240" y="3610367"/>
            <a:ext cx="393700" cy="3937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effect of elevation on climate is that the temperature drops an average of  ____ degrees every ______ feet: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371600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3.5 degrees/1000 feet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20 degrees/10 feet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100 degrees/1000 feet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400" dirty="0" smtClean="0"/>
              <a:t>None of the above</a:t>
            </a:r>
            <a:endParaRPr lang="en-US" sz="24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27044083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1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>
              <a:solidFill>
                <a:schemeClr val="tx1"/>
              </a:solidFill>
              <a:latin typeface="Tahoma"/>
            </a:endParaRPr>
          </a:p>
        </p:txBody>
      </p:sp>
      <p:sp>
        <p:nvSpPr>
          <p:cNvPr id="10" name="CAI1"/>
          <p:cNvSpPr/>
          <p:nvPr>
            <p:custDataLst>
              <p:tags r:id="rId6"/>
            </p:custDataLst>
          </p:nvPr>
        </p:nvSpPr>
        <p:spPr>
          <a:xfrm>
            <a:off x="152400" y="2728140"/>
            <a:ext cx="304800" cy="31986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climate is usually found between 25-30 degrees north and south of the equator?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14400"/>
            <a:ext cx="4114800" cy="48307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Tropical wet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Tundra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Subarctic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Desert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smtClean="0"/>
              <a:t>Highland</a:t>
            </a:r>
            <a:endParaRPr lang="en-US" sz="28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213360" y="3644741"/>
            <a:ext cx="304800" cy="3048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86740" y="675724"/>
            <a:ext cx="8176260" cy="924475"/>
          </a:xfrm>
        </p:spPr>
        <p:txBody>
          <a:bodyPr/>
          <a:lstStyle/>
          <a:p>
            <a:r>
              <a:rPr lang="en-US" sz="3200" dirty="0" smtClean="0"/>
              <a:t>The Spring ________ is on ________ when the direct rays are over the ________.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Solstice, March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Equator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Equinox, March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Equator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Equinox, June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Tropic of Cancer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Solstice, September 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 Tropic of Capricorn</a:t>
            </a:r>
            <a:endParaRPr lang="en-US" sz="2400" dirty="0"/>
          </a:p>
        </p:txBody>
      </p:sp>
      <p:sp>
        <p:nvSpPr>
          <p:cNvPr id="10" name="CAI1"/>
          <p:cNvSpPr/>
          <p:nvPr>
            <p:custDataLst>
              <p:tags r:id="rId3"/>
            </p:custDataLst>
          </p:nvPr>
        </p:nvSpPr>
        <p:spPr>
          <a:xfrm>
            <a:off x="71120" y="2999920"/>
            <a:ext cx="386080" cy="35288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easons Diagra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4600" y="1905000"/>
            <a:ext cx="4768596" cy="3310430"/>
          </a:xfrm>
          <a:prstGeom prst="rect">
            <a:avLst/>
          </a:prstGeom>
        </p:spPr>
      </p:pic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67690" y="370925"/>
            <a:ext cx="8423910" cy="924475"/>
          </a:xfrm>
        </p:spPr>
        <p:txBody>
          <a:bodyPr/>
          <a:lstStyle/>
          <a:p>
            <a:r>
              <a:rPr lang="en-US" sz="3200" dirty="0" smtClean="0"/>
              <a:t>Which position shows winter in the northern hemisphere?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76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A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B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C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/>
              <a:t>D</a:t>
            </a:r>
            <a:endParaRPr lang="en-US" sz="2400" dirty="0" smtClean="0"/>
          </a:p>
        </p:txBody>
      </p:sp>
      <p:sp>
        <p:nvSpPr>
          <p:cNvPr id="7" name="CAI1"/>
          <p:cNvSpPr/>
          <p:nvPr>
            <p:custDataLst>
              <p:tags r:id="rId3"/>
            </p:custDataLst>
          </p:nvPr>
        </p:nvSpPr>
        <p:spPr>
          <a:xfrm>
            <a:off x="167640" y="2830418"/>
            <a:ext cx="266700" cy="2667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788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65760" y="0"/>
            <a:ext cx="8473440" cy="924475"/>
          </a:xfrm>
        </p:spPr>
        <p:txBody>
          <a:bodyPr/>
          <a:lstStyle/>
          <a:p>
            <a:r>
              <a:rPr lang="en-US" dirty="0" smtClean="0"/>
              <a:t>How many hours of sunlight would you expect at the South Pole at position D?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9496" y="-321698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800" dirty="0" smtClean="0"/>
              <a:t> 0 (zero)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800" dirty="0" smtClean="0"/>
              <a:t>24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800" dirty="0" smtClean="0"/>
              <a:t>12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800" dirty="0" smtClean="0"/>
              <a:t>18</a:t>
            </a:r>
            <a:endParaRPr lang="en-US" sz="2800" dirty="0"/>
          </a:p>
        </p:txBody>
      </p:sp>
      <p:pic>
        <p:nvPicPr>
          <p:cNvPr id="5" name="Picture 4" descr="Seasons Diagra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19400" y="1913477"/>
            <a:ext cx="5263896" cy="3654275"/>
          </a:xfrm>
          <a:prstGeom prst="rect">
            <a:avLst/>
          </a:prstGeom>
        </p:spPr>
      </p:pic>
      <p:sp>
        <p:nvSpPr>
          <p:cNvPr id="13" name="CAI1"/>
          <p:cNvSpPr/>
          <p:nvPr>
            <p:custDataLst>
              <p:tags r:id="rId3"/>
            </p:custDataLst>
          </p:nvPr>
        </p:nvSpPr>
        <p:spPr>
          <a:xfrm>
            <a:off x="213360" y="1608677"/>
            <a:ext cx="304800" cy="3048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easons Diagra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4600" y="1939683"/>
            <a:ext cx="5257800" cy="3650042"/>
          </a:xfrm>
          <a:prstGeom prst="rect">
            <a:avLst/>
          </a:prstGeom>
        </p:spPr>
      </p:pic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67690" y="370925"/>
            <a:ext cx="8423910" cy="924475"/>
          </a:xfrm>
        </p:spPr>
        <p:txBody>
          <a:bodyPr/>
          <a:lstStyle/>
          <a:p>
            <a:r>
              <a:rPr lang="en-US" sz="3200" dirty="0" smtClean="0"/>
              <a:t>Which positions are solstices?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-2286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A &amp; B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C &amp; D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A &amp; C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</a:pPr>
            <a:r>
              <a:rPr lang="en-US" sz="2400" dirty="0" smtClean="0"/>
              <a:t>B &amp; D</a:t>
            </a:r>
          </a:p>
        </p:txBody>
      </p:sp>
      <p:sp>
        <p:nvSpPr>
          <p:cNvPr id="7" name="CAI1"/>
          <p:cNvSpPr/>
          <p:nvPr>
            <p:custDataLst>
              <p:tags r:id="rId3"/>
            </p:custDataLst>
          </p:nvPr>
        </p:nvSpPr>
        <p:spPr>
          <a:xfrm>
            <a:off x="152400" y="2590800"/>
            <a:ext cx="266700" cy="2667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941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2.0"/>
  <p:tag name="PPVERSION" val="12.0"/>
  <p:tag name="DELIMITERS" val="3.1"/>
  <p:tag name="SHOWBARVISIBLE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INCLUDESESSION" val="True"/>
  <p:tag name="EXPANDSHOWBAR" val="True"/>
  <p:tag name="WASPOLLED" val="32AAEF380C694370802294169D80AF66"/>
  <p:tag name="TPVERSION" val="5"/>
  <p:tag name="TPFULLVERSION" val="5.0.0.2212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05"/>
  <p:tag name="FONTSIZE" val="32"/>
  <p:tag name="BULLETTYPE" val="ppBulletArabicPeriod"/>
  <p:tag name="ANSWERTEXT" val="December 21st, June 21st &#10;June 21st, March 21st &#10;September 21st, December 21st&#10;March 21st, September 21st"/>
  <p:tag name="ZEROBASED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02"/>
  <p:tag name="FONTSIZE" val="24"/>
  <p:tag name="BULLETTYPE" val="ppBulletArabicPeriod"/>
  <p:tag name="ANSWERTEXT" val="Western Europe is located in the low-latitudes&#10;Western Europe is at a higher elevation&#10;Western Europe is in a rain shadow&#10;Western Europe is influenced by the Gulf Stream and North Atlantic warm currents"/>
  <p:tag name="ZEROBASED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10750D3D9C045DDAA6A522AB7F766EA"/>
  <p:tag name="SLIDEORDER" val="1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True|smicln|False"/>
  <p:tag name="DELIMITERS" val="3.1"/>
  <p:tag name="VALUEFORMAT" val="0%"/>
  <p:tag name="VALUES" val="No Value|smicln|No Valu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10C21BB11C24CF585084FEA7D2D24E4"/>
  <p:tag name="SLIDEID" val="210C21BB11C24CF585084FEA7D2D24E4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A biome:"/>
  <p:tag name="ANSWERSALIAS" val="Is filled with major types of ecosystems|smicln|Is found in various regions of the world|smicln|Has communities of plants and animals|smicln|All of the above"/>
  <p:tag name="VALUES" val="Incorrect|smicln|Incorrect|smicln|Incorrect|smicln|Correct"/>
  <p:tag name="TOTALRESPONSES" val="33"/>
  <p:tag name="RESPONSECOUNT" val="33"/>
  <p:tag name="SLICED" val="False"/>
  <p:tag name="RESPONSES" val="4;4;1;4;1;3;2;4;2;2;-;4;4;3;-;4;4;4;1;4;4;4;2;2;4;4;4;4;4;4;1;4;2;4;-;4;-;"/>
  <p:tag name="CHARTSTRINGSTD" val="4 6 2 21"/>
  <p:tag name="CHARTSTRINGREV" val="21 2 6 4"/>
  <p:tag name="CHARTSTRINGSTDPER" val="0.121212121212121 0.181818181818182 0.0606060606060606 0.636363636363636"/>
  <p:tag name="CHARTSTRINGREVPER" val="0.636363636363636 0.0606060606060606 0.181818181818182 0.121212121212121"/>
  <p:tag name="RESPONSESGATHERED" val="False"/>
  <p:tag name="ANONYMOUSTEMP" val="False"/>
  <p:tag name="RESULTS" val="A biome:&#10;26[;]40[;]26[;]False[;]21[;]&#10;3.5[;]4[;]1.04697366067817[;]1.09615384615385&#10;3[;]-1[;]Is filled with major types of ecosystems1[;]Is filled with major types of ecosystems[;]&#10;2[;]-1[;]Is found in various regions of the world2[;]Is found in various regions of the world[;]&#10;0[;]-1[;]Has communities of plants and animals3[;]Has communities of plants and animals[;]&#10;21[;]1[;]All of the above4[;]All of the abov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2E08F2D2F82469B9A9C3A2074D29DF6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4CAA49B72DA4FA18E91088633F7D82C&lt;/guid&gt;&#10;            &lt;repollguid&gt;23125B8E1EC44731926CA8AC903A4B02&lt;/repollguid&gt;&#10;            &lt;sourceid&gt;339E9DBEABE549C1B09CA1191EFCE5E3&lt;/sourceid&gt;&#10;            &lt;questiontext&gt;A biome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44019667E3FD439C905D69A61EE9E4FC&lt;/guid&gt;&#10;                    &lt;answertext&gt;Is filled with major types of ecosystems&lt;/answertext&gt;&#10;                    &lt;valuetype&gt;-1&lt;/valuetype&gt;&#10;                &lt;/answer&gt;&#10;                &lt;answer&gt;&#10;                    &lt;guid&gt;5E5D531228B8410D9B4C46BCFFDC3B70&lt;/guid&gt;&#10;                    &lt;answertext&gt;Is found in various regions of the world&lt;/answertext&gt;&#10;                    &lt;valuetype&gt;-1&lt;/valuetype&gt;&#10;                &lt;/answer&gt;&#10;                &lt;answer&gt;&#10;                    &lt;guid&gt;9842C9F24E034C2E9DDBF8D918E9F92B&lt;/guid&gt;&#10;                    &lt;answertext&gt;Has communities of plants and animals suited to each other&lt;/answertext&gt;&#10;                    &lt;valuetype&gt;-1&lt;/valuetype&gt;&#10;                &lt;/answer&gt;&#10;                &lt;answer&gt;&#10;                    &lt;guid&gt;911AB7C09A03463393BE68A87CF8F8E8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36"/>
  <p:tag name="FONTSIZE" val="32"/>
  <p:tag name="BULLETTYPE" val="ppBulletArabicPeriod"/>
  <p:tag name="ANSWERTEXT" val="Is filled with major types of ecosystems&#10;Is found in various regions of the world&#10;Has communities of plants and animals&#10;All of the above"/>
  <p:tag name="ZEROBASED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57CC7DF41A347119B9DA738C6D4272F"/>
  <p:tag name="SLIDEID" val="A57CC7DF41A347119B9DA738C6D4272F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rees of a deciduous forests are:"/>
  <p:tag name="ANSWERSALIAS" val="Bare in the winter, lush and green in the summer|smicln|Found in the mid-latitudes|smicln|Common in Utah|smicln|All of the above"/>
  <p:tag name="TOTALRESPONSES" val="7"/>
  <p:tag name="RESPONSECOUNT" val="7"/>
  <p:tag name="SLICED" val="False"/>
  <p:tag name="RESPONSES" val="1;-;-;-;4;-;-;-;1;-;-;-;-;-;-;-;-;-;-;-;4;-;-;-;2;-;1;-;-;-;3;-;-;-;-;-;-;"/>
  <p:tag name="CHARTSTRINGSTD" val="3 1 1 2"/>
  <p:tag name="CHARTSTRINGREV" val="2 1 1 3"/>
  <p:tag name="CHARTSTRINGSTDPER" val="0.428571428571429 0.142857142857143 0.142857142857143 0.285714285714286"/>
  <p:tag name="CHARTSTRINGREVPER" val="0.285714285714286 0.142857142857143 0.142857142857143 0.428571428571429"/>
  <p:tag name="VALUES" val="Incorrect|smicln|Incorrect|smicln|Incorrect|smicln|Correct"/>
  <p:tag name="RESPONSESGATHERED" val="False"/>
  <p:tag name="ANONYMOUSTEMP" val="False"/>
  <p:tag name="RESULTS" val="Trees of a deciduous forests are:&#10;26[;]40[;]26[;]False[;]20[;]&#10;3.5[;]4[;]1.00956959603128[;]1.01923076923077&#10;3[;]-1[;]Bare in the winter, lush and green in the summer1[;]Bare in the winter, lush and green in the summer[;]&#10;1[;]-1[;]Found in the mid-latitudes2[;]Found in the mid-latitudes[;]&#10;2[;]-1[;]Common in Utah3[;]Common in Utah[;]&#10;20[;]1[;]All of the above4[;]All of the abov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06D25394A654E66BE8BC0C5078D32E7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4EAB551F0A2430FB91BC5684A609779&lt;/guid&gt;&#10;            &lt;repollguid&gt;F0B35094F59C41EB83466B2D6557BD0A&lt;/repollguid&gt;&#10;            &lt;sourceid&gt;400765D8A8064D45960394EA4720674F&lt;/sourceid&gt;&#10;            &lt;questiontext&gt;Trees of a deciduous forests are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2357EEA914B044F888E5C5DA23687AA3&lt;/guid&gt;&#10;                    &lt;answertext&gt;Bare in the winter, lush and green in the summer&lt;/answertext&gt;&#10;                    &lt;valuetype&gt;-1&lt;/valuetype&gt;&#10;                &lt;/answer&gt;&#10;                &lt;answer&gt;&#10;                    &lt;guid&gt;E949485F7E1444E88ABE3487B8705690&lt;/guid&gt;&#10;                    &lt;answertext&gt;Found in the mid-latitudes&lt;/answertext&gt;&#10;                    &lt;valuetype&gt;-1&lt;/valuetype&gt;&#10;                &lt;/answer&gt;&#10;                &lt;answer&gt;&#10;                    &lt;guid&gt;CC3A06874F6740F48C9526A856049938&lt;/guid&gt;&#10;                    &lt;answertext&gt;Common in Utah&lt;/answertext&gt;&#10;                    &lt;valuetype&gt;-1&lt;/valuetype&gt;&#10;                &lt;/answer&gt;&#10;                &lt;answer&gt;&#10;                    &lt;guid&gt;787D82098568471CA8FBC061E94225BE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07"/>
  <p:tag name="FONTSIZE" val="32"/>
  <p:tag name="BULLETTYPE" val="ppBulletArabicPeriod"/>
  <p:tag name="ANSWERTEXT" val="Bare in the winter, lush and green in the summer&#10;Found in the mid-latitudes&#10;Common in Utah&#10;All of the above"/>
  <p:tag name="ZEROBASED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E8899CAE9614B9E98521428D193F362"/>
  <p:tag name="SLIDEID" val="AE8899CAE9614B9E98521428D193F362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An example of a coniferous tree is:"/>
  <p:tag name="ANSWERSALIAS" val="Pine tree|smicln|Coconut tree|smicln|Olive tree|smicln|Maple tree"/>
  <p:tag name="VALUES" val="Correct|smicln|Incorrect|smicln|Incorrect|smicln|Incorrect"/>
  <p:tag name="RESPONSESGATHERED" val="False"/>
  <p:tag name="ANONYMOUSTEMP" val="False"/>
  <p:tag name="RESULTS" val="An example of a coniferous tree is:&#10;26[;]40[;]26[;]False[;]18[;]&#10;1.92307692307692[;]1[;]1.38461538461538[;]1.91715976331361&#10;18[;]1[;]Pine tree1[;]Pine tree[;]&#10;0[;]-1[;]Coconut tree2[;]Coconut tree[;]&#10;0[;]-1[;]Olive tree3[;]Olive tree[;]&#10;8[;]-1[;]Maple tree4[;]Maple tre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646DFDA42D994DDDA5C1357A4145F476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24C3A02C8A845ED93F1531D090869AF&lt;/guid&gt;&#10;            &lt;repollguid&gt;F3FAAD34930E4DF38754BBAFC4AE8600&lt;/repollguid&gt;&#10;            &lt;sourceid&gt;1A220F1BB189462BB33DE1E50953E469&lt;/sourceid&gt;&#10;            &lt;questiontext&gt;An example of a coniferous tree is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529644A639194528B37008341B5EE6EC&lt;/guid&gt;&#10;                    &lt;answertext&gt;Pine tree&lt;/answertext&gt;&#10;                    &lt;valuetype&gt;1&lt;/valuetype&gt;&#10;                &lt;/answer&gt;&#10;                &lt;answer&gt;&#10;                    &lt;guid&gt;4397599F167F43E2883244F80ADF7755&lt;/guid&gt;&#10;                    &lt;answertext&gt;Coconut tree&lt;/answertext&gt;&#10;                    &lt;valuetype&gt;-1&lt;/valuetype&gt;&#10;                &lt;/answer&gt;&#10;                &lt;answer&gt;&#10;                    &lt;guid&gt;AF740BCCD99B443EA5A48B14BA665EE5&lt;/guid&gt;&#10;                    &lt;answertext&gt;Olive tree&lt;/answertext&gt;&#10;                    &lt;valuetype&gt;-1&lt;/valuetype&gt;&#10;                &lt;/answer&gt;&#10;                &lt;answer&gt;&#10;                    &lt;guid&gt;34D9BBF7E97F4E8B83DBCF885230F6FE&lt;/guid&gt;&#10;                    &lt;answertext&gt;Maple tre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4"/>
  <p:tag name="FONTSIZE" val="32"/>
  <p:tag name="BULLETTYPE" val="ppBulletArabicPeriod"/>
  <p:tag name="ANSWERTEXT" val="Pine tree&#10;Coconut tree&#10;Olive tree&#10;Maple tree"/>
  <p:tag name="ZEROBASED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91FC5E8A90B4840850C950CA4FFE1A1"/>
  <p:tag name="SLIDEID" val="491FC5E8A90B4840850C950CA4FFE1A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xed Forests are often found:"/>
  <p:tag name="ANSWERSALIAS" val="In cool parts of the middle-latitudes|smicln|In high elevations |smicln|In places with cold winters|smicln|1, 2, but not 3|smicln|1, 2, and 3"/>
  <p:tag name="VALUES" val="Incorrect|smicln|Incorrect|smicln|Incorrect|smicln|Incorrect|smicln|Correct"/>
  <p:tag name="RESPONSESGATHERED" val="False"/>
  <p:tag name="ANONYMOUSTEMP" val="False"/>
  <p:tag name="RESULTS" val="Mixed Forests are often found:&#10;26[;]40[;]26[;]False[;]5[;]&#10;3.69230769230769[;]4[;]1.13575562001795[;]1.28994082840237&#10;2[;]-1[;]In cool parts of the middle-latitudes1[;]In cool parts of the middle-latitudes[;]&#10;3[;]-1[;]In high elevations 2[;]In high elevations [;]&#10;1[;]-1[;]In places with cold winters3[;]In places with cold winters[;]&#10;15[;]-1[;]1, 2, but not 34[;]1, 2, but not 3[;]&#10;5[;]1[;]1, 2, and 35[;]1, 2, and 3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BAA45281C22348EB8421E5D7574AAE74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620F667860444E4B3B1D59C8F8C01AC&lt;/guid&gt;&#10;            &lt;repollguid&gt;73B463F51BB94E1BB4A1692E327232F5&lt;/repollguid&gt;&#10;            &lt;sourceid&gt;ADFD563BAC00463AA1651CA1FA857EAF&lt;/sourceid&gt;&#10;            &lt;questiontext&gt;Mixed Forests are often found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E244C24E243B4289AAF3A1386DFD424E&lt;/guid&gt;&#10;                    &lt;answertext&gt;In cool parts of the middle-latitudes&lt;/answertext&gt;&#10;                    &lt;valuetype&gt;-1&lt;/valuetype&gt;&#10;                &lt;/answer&gt;&#10;                &lt;answer&gt;&#10;                    &lt;guid&gt;99DADC3A9E2C4B8C8956624841EFA965&lt;/guid&gt;&#10;                    &lt;answertext&gt;In high elevations &lt;/answertext&gt;&#10;                    &lt;valuetype&gt;-1&lt;/valuetype&gt;&#10;                &lt;/answer&gt;&#10;                &lt;answer&gt;&#10;                    &lt;guid&gt;8BB98DC7676F4B02BF7E55DFEC970C85&lt;/guid&gt;&#10;                    &lt;answertext&gt;In places with cold winters&lt;/answertext&gt;&#10;                    &lt;valuetype&gt;-1&lt;/valuetype&gt;&#10;                &lt;/answer&gt;&#10;                &lt;answer&gt;&#10;                    &lt;guid&gt;D415C0268E2747AC9814D981A9F34346&lt;/guid&gt;&#10;                    &lt;answertext&gt;1, 2, but not 3&lt;/answertext&gt;&#10;                    &lt;valuetype&gt;-1&lt;/valuetype&gt;&#10;                &lt;/answer&gt;&#10;                &lt;answer&gt;&#10;                    &lt;guid&gt;F9EDE524D3F548A2993360208897AF96&lt;/guid&gt;&#10;                    &lt;answertext&gt;1, 2, and 3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113"/>
  <p:tag name="FONTSIZE" val="32"/>
  <p:tag name="BULLETTYPE" val="ppBulletArabicPeriod"/>
  <p:tag name="ANSWERTEXT" val="In cool parts of the middle-latitudes&#10;In high elevations &#10;In places with cold winters&#10;1, 2, but not 3&#10;1, 2, and 3"/>
  <p:tag name="ZEROBASED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E936A52DD53422698FCCDF1FED988E2"/>
  <p:tag name="SLIDEID" val="7E936A52DD53422698FCCDF1FED988E2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_______ grow in a tropical grassland, or savanna."/>
  <p:tag name="ANSWERSALIAS" val="Tall green grasses|smicln|Mosses and lichens|smicln|Wildflowers and scattered grasses|smicln|Pine trees"/>
  <p:tag name="VALUES" val="Correct|smicln|Incorrect|smicln|Incorrect|smicln|Incorrect"/>
  <p:tag name="RESPONSESGATHERED" val="False"/>
  <p:tag name="ANONYMOUSTEMP" val="False"/>
  <p:tag name="RESULTS" val="_______ grow in a tropical grassland, or savanna.&#10;26[;]40[;]26[;]False[;]24[;]&#10;1.15384615384615[;]1[;]0.532938710021193[;]0.284023668639053&#10;24[;]1[;]Tall grasses with scattered trees1[;]Tall grasses with scattered trees[;]&#10;0[;]-1[;]Broadleaf evergreens with thick canopy of leaves2[;]Broadleaf evergreens with thick canopy of leaves[;]&#10;2[;]-1[;]Wildflowers and scattered grasses3[;]Wildflowers and scattered grasses[;]&#10;0[;]-1[;]Pine trees4[;]Pine trees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03394C07EFEE48B8A4693790255AFF1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B5E2D964AC44B9C97A01B805F41AABD&lt;/guid&gt;&#10;            &lt;repollguid&gt;B4A01F676918448AB90B71375A595EB3&lt;/repollguid&gt;&#10;            &lt;sourceid&gt;2CAC7F3A5D1F4624AE4018AF9AA4475A&lt;/sourceid&gt;&#10;            &lt;questiontext&gt;_______ grow in a tropical grassland, or savanna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51CB63108E4E49E0B4BC580EDF21D5EA&lt;/guid&gt;&#10;                    &lt;answertext&gt;Tall grasses with scattered trees&lt;/answertext&gt;&#10;                    &lt;valuetype&gt;1&lt;/valuetype&gt;&#10;                &lt;/answer&gt;&#10;                &lt;answer&gt;&#10;                    &lt;guid&gt;51A0F7E79417492FBDBF73557247922F&lt;/guid&gt;&#10;                    &lt;answertext&gt;Broadleaf evergreens with thick canopy of leaves&lt;/answertext&gt;&#10;                    &lt;valuetype&gt;-1&lt;/valuetype&gt;&#10;                &lt;/answer&gt;&#10;                &lt;answer&gt;&#10;                    &lt;guid&gt;99922904D1834BD5BC5EDFA6314974A0&lt;/guid&gt;&#10;                    &lt;answertext&gt;Wildflowers and scattered grasses&lt;/answertext&gt;&#10;                    &lt;valuetype&gt;-1&lt;/valuetype&gt;&#10;                &lt;/answer&gt;&#10;                &lt;answer&gt;&#10;                    &lt;guid&gt;B1B470C0500646E5A6CF31EC284E3AD7&lt;/guid&gt;&#10;                    &lt;answertext&gt;Pine trees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82"/>
  <p:tag name="FONTSIZE" val="32"/>
  <p:tag name="BULLETTYPE" val="ppBulletArabicPeriod"/>
  <p:tag name="ANSWERTEXT" val="Tall green grasses&#10;Mosses and lichens&#10;Wildflowers and scattered grasses&#10;Pine trees"/>
  <p:tag name="ZEROBASED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627D0DCBC3D4CC4B7A0F28516F2FF3B"/>
  <p:tag name="SLIDEID" val="3627D0DCBC3D4CC4B7A0F28516F2FF3B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ildfire season in the Savanna:"/>
  <p:tag name="ANSWERSALIAS" val="Doesn’t exist|smicln|Kills everything in sight, leaving a destitute terrain|smicln|Discourages new grasses to grow|smicln|Encourages new grasses to grow"/>
  <p:tag name="VALUES" val="Incorrect|smicln|Incorrect|smicln|Incorrect|smicln|Correct"/>
  <p:tag name="RESPONSESGATHERED" val="False"/>
  <p:tag name="ANONYMOUSTEMP" val="False"/>
  <p:tag name="RESULTS" val="Wildfire season in the Savanna:&#10;26[;]40[;]26[;]False[;]21[;]&#10;3.65384615384615[;]4[;]0.730769230769231[;]0.534023668639053&#10;0[;]-1[;]Doesn’t exist1[;]Doesn’t exist[;]&#10;4[;]-1[;]Kills everything in sight, leaving a destitute terrain2[;]Kills everything in sight, leaving a destitute terrain[;]&#10;1[;]-1[;]Discourages new grasses to grow3[;]Discourages new grasses to grow[;]&#10;21[;]1[;]Encourages new grasses to grow4[;]Encourages new grasses to grow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21B1B5FDE524253A3993308E40F9DEB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FC5D2A5648945158026B8A3ED859CF1&lt;/guid&gt;&#10;            &lt;repollguid&gt;27F558141FA243688386981FFFC34312&lt;/repollguid&gt;&#10;            &lt;sourceid&gt;CA9720D5CEFD42118247909691551374&lt;/sourceid&gt;&#10;            &lt;questiontext&gt;Wildfire season in the Savanna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E7C621CD25DC40B3A5246DADC8EEA546&lt;/guid&gt;&#10;                    &lt;answertext&gt;Doesn’t exist&lt;/answertext&gt;&#10;                    &lt;valuetype&gt;-1&lt;/valuetype&gt;&#10;                &lt;/answer&gt;&#10;                &lt;answer&gt;&#10;                    &lt;guid&gt;3162D8EEA8BC4D91B4D2C7E1BE636346&lt;/guid&gt;&#10;                    &lt;answertext&gt;Kills everything in sight, leaving a destitute terrain&lt;/answertext&gt;&#10;                    &lt;valuetype&gt;-1&lt;/valuetype&gt;&#10;                &lt;/answer&gt;&#10;                &lt;answer&gt;&#10;                    &lt;guid&gt;5A3ECE286F2E45F1B9CC83C073300819&lt;/guid&gt;&#10;                    &lt;answertext&gt;Discourages new grasses to grow&lt;/answertext&gt;&#10;                    &lt;valuetype&gt;-1&lt;/valuetype&gt;&#10;                &lt;/answer&gt;&#10;                &lt;answer&gt;&#10;                    &lt;guid&gt;9880399B751B4A019E89889FF565A122&lt;/guid&gt;&#10;                    &lt;answertext&gt;Encourages new grasses to grow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31"/>
  <p:tag name="FONTSIZE" val="32"/>
  <p:tag name="BULLETTYPE" val="ppBulletArabicPeriod"/>
  <p:tag name="ANSWERTEXT" val="Doesn’t exist&#10;Kills everything in sight, leaving a destitute terrain&#10;Discourages new grasses to grow&#10;Encourages new grasses to grow"/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B57DBAB21644CD89B548BE77D549EF7"/>
  <p:tag name="SLIDEID" val="9B57DBAB21644CD89B548BE77D549EF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On these 2 days each year at noon, the sun appears overhead at the Equator"/>
  <p:tag name="ANSWERSALIAS" val="December 21st, June 21st |smicln|June 21st, March 21st |smicln|September 21st, December 21st|smicln|March 21st, September 21st"/>
  <p:tag name="VALUES" val="Incorrect|smicln|Incorrect|smicln|Incorrect|smicln|Correct"/>
  <p:tag name="TOTALRESPONSES" val="36"/>
  <p:tag name="RESPONSECOUNT" val="36"/>
  <p:tag name="SLICED" val="False"/>
  <p:tag name="RESPONSES" val="2;4;1;4;4;1;1;1;4;3;3;4;4;4;2;1;4;4;1;2;4;1;-;2;2;4;1;4;4;1;4;1;1;4;4;1;4;"/>
  <p:tag name="CHARTSTRINGSTD" val="12 5 2 17"/>
  <p:tag name="CHARTSTRINGREV" val="17 2 5 12"/>
  <p:tag name="CHARTSTRINGSTDPER" val="0.333333333333333 0.138888888888889 0.0555555555555556 0.472222222222222"/>
  <p:tag name="CHARTSTRINGREVPER" val="0.472222222222222 0.0555555555555556 0.138888888888889 0.333333333333333"/>
  <p:tag name="RESPONSESGATHERED" val="False"/>
  <p:tag name="ANONYMOUSTEMP" val="False"/>
  <p:tag name="RESULTS" val="As the earth moves from position A to B, what happens to the hours of sunlight in the northern hemisphere?&#10;26[;]40[;]26[;]False[;]22[;]&#10;1.15384615384615[;]1[;]0.36080121229411[;]0.130177514792899&#10;22[;]1[;]They get longer1[;]They get longer[;]&#10;4[;]-1[;]They get shorter2[;]They get shorter[;]&#10;0[;]-1[;]They stay the same3[;]They stay the sam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3C13EB6260D4EAEA48D29B2F15F1FB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9D2DA15D9C845C090CDA8BD011C8CEA&lt;/guid&gt;&#10;            &lt;repollguid&gt;FD42FF4793AE43D8AB5ED6598AF4EDF3&lt;/repollguid&gt;&#10;            &lt;sourceid&gt;7A96BEB3DA5549B09C56880D734960F7&lt;/sourceid&gt;&#10;            &lt;questiontext&gt;As the earth moves from position A to B, what happens to the hours of sunlight in the northern hemisphere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2073883EB29B4D6CB60402FD2C1333B5&lt;/guid&gt;&#10;                    &lt;answertext&gt;They get longer&lt;/answertext&gt;&#10;                    &lt;valuetype&gt;1&lt;/valuetype&gt;&#10;                &lt;/answer&gt;&#10;                &lt;answer&gt;&#10;                    &lt;guid&gt;DAF78D8579824017B21167C323597444&lt;/guid&gt;&#10;                    &lt;answertext&gt;They get shorter&lt;/answertext&gt;&#10;                    &lt;valuetype&gt;-1&lt;/valuetype&gt;&#10;                &lt;/answer&gt;&#10;                &lt;answer&gt;&#10;                    &lt;guid&gt;5860FD6275FD4B80B66F5BE27733B5FE&lt;/guid&gt;&#10;                    &lt;answertext&gt;They stay the sam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1990E5922554C51B0BA6735187E5DC4"/>
  <p:tag name="SLIDEID" val="D1990E5922554C51B0BA6735187E5DC4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Permafrost:"/>
  <p:tag name="ANSWERSALIAS" val="Is a layer of soil just below the surface |smicln|Stays permanently frozen|smicln|Is located in the Tundra biome AND climate|smicln|Is common in Northern Russia|smicln|All of the above"/>
  <p:tag name="VALUES" val="Incorrect|smicln|Incorrect|smicln|Incorrect|smicln|Incorrect|smicln|Correct"/>
  <p:tag name="RESPONSESGATHERED" val="False"/>
  <p:tag name="ANONYMOUSTEMP" val="False"/>
  <p:tag name="RESULTS" val="Permafrost:&#10;26[;]40[;]26[;]False[;]25[;]&#10;4.88461538461539[;]5[;]0.576923076923077[;]0.332840236686391&#10;0[;]-1[;]Is a layer of soil just below the surface 1[;]Is a layer of soil just below the surface [;]&#10;1[;]-1[;]Stays permanently frozen2[;]Stays permanently frozen[;]&#10;0[;]-1[;]Is located in the Tundra biome AND climate3[;]Is located in the Tundra biome AND climate[;]&#10;0[;]-1[;]Is common in Northern Russia4[;]Is common in Northern Russia[;]&#10;25[;]1[;]All of the above5[;]All of the abov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85264C88A15408D8A2FB1DFE67BC447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F12CAD66BF4481F95BFBF7922A60E4B&lt;/guid&gt;&#10;            &lt;repollguid&gt;DE2ABE58FC0947138575417F58A2A089&lt;/repollguid&gt;&#10;            &lt;sourceid&gt;5D4CFBF0FBC348EEA4E78E62E47438A8&lt;/sourceid&gt;&#10;            &lt;questiontext&gt;Permafrost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2D4192C353F2464184114D2573087A19&lt;/guid&gt;&#10;                    &lt;answertext&gt;Is a layer of soil just below the surface &lt;/answertext&gt;&#10;                    &lt;valuetype&gt;-1&lt;/valuetype&gt;&#10;                &lt;/answer&gt;&#10;                &lt;answer&gt;&#10;                    &lt;guid&gt;C1C1F971DF114138B4A766E8ECCC91D5&lt;/guid&gt;&#10;                    &lt;answertext&gt;Stays permanently frozen&lt;/answertext&gt;&#10;                    &lt;valuetype&gt;-1&lt;/valuetype&gt;&#10;                &lt;/answer&gt;&#10;                &lt;answer&gt;&#10;                    &lt;guid&gt;86DCF370B91B43A5B5B1199DCCA81E9B&lt;/guid&gt;&#10;                    &lt;answertext&gt;Is located in the Tundra biome AND climate&lt;/answertext&gt;&#10;                    &lt;valuetype&gt;-1&lt;/valuetype&gt;&#10;                &lt;/answer&gt;&#10;                &lt;answer&gt;&#10;                    &lt;guid&gt;90454385A56C4451BB9AE800E0EA11C3&lt;/guid&gt;&#10;                    &lt;answertext&gt;Is common in Northern Russia&lt;/answertext&gt;&#10;                    &lt;valuetype&gt;-1&lt;/valuetype&gt;&#10;                &lt;/answer&gt;&#10;                &lt;answer&gt;&#10;                    &lt;guid&gt;8DF36C6132574C62AC1D234D0C85E181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156"/>
  <p:tag name="FONTSIZE" val="28"/>
  <p:tag name="BULLETTYPE" val="ppBulletArabicPeriod"/>
  <p:tag name="ANSWERTEXT" val="Is a layer of soil just below the surface &#10;Stays permanently frozen&#10;Is located in the Tundra biome AND climate&#10;Is common in Northern Russia&#10;All of the above"/>
  <p:tag name="ZEROBASED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382FC26169A493DB73D51412131876B"/>
  <p:tag name="SLIDEID" val="0382FC26169A493DB73D51412131876B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e Chaparral biome is primarily which climate?"/>
  <p:tag name="ANSWERSALIAS" val="Tropical wet/dry|smicln|Mediterranean|smicln|Tundra|smicln|Humid subtropical"/>
  <p:tag name="VALUES" val="Incorrect|smicln|Correct|smicln|Incorrect|smicln|Incorrect"/>
  <p:tag name="RESPONSESGATHERED" val="False"/>
  <p:tag name="ANONYMOUSTEMP" val="False"/>
  <p:tag name="RESULTS" val="The Chaparral biome is primarily which climate?&#10;26[;]40[;]26[;]False[;]12[;]&#10;2.57692307692308[;]2[;]1.0066347944848[;]1.01331360946746&#10;3[;]-1[;]Tropical wet/dry1[;]Tropical wet/dry[;]&#10;12[;]1[;]Mediterranean2[;]Mediterranean[;]&#10;4[;]-1[;]Tundra3[;]Tundra[;]&#10;7[;]-1[;]Humid subtropical4[;]Humid subtropical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92A25BB5268484599FC82AD85BD8CEB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942C907C0B946599EA376A828C17D6E&lt;/guid&gt;&#10;            &lt;repollguid&gt;4AABACB8609F468782F50D0FE24E7E1C&lt;/repollguid&gt;&#10;            &lt;sourceid&gt;1B92261AE4634A569EBDCB6671C13FDC&lt;/sourceid&gt;&#10;            &lt;questiontext&gt;The Chaparral biome is primarily which climate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7AB697CB02FB40AB919CFA4CA322CE0F&lt;/guid&gt;&#10;                    &lt;answertext&gt;Tropical wet/dry&lt;/answertext&gt;&#10;                    &lt;valuetype&gt;-1&lt;/valuetype&gt;&#10;                &lt;/answer&gt;&#10;                &lt;answer&gt;&#10;                    &lt;guid&gt;B0B55E5F895B486EAEBB789D7A1A4FE6&lt;/guid&gt;&#10;                    &lt;answertext&gt;Mediterranean&lt;/answertext&gt;&#10;                    &lt;valuetype&gt;1&lt;/valuetype&gt;&#10;                &lt;/answer&gt;&#10;                &lt;answer&gt;&#10;                    &lt;guid&gt;87C0F74834334EA790CE24D7C1AA7C11&lt;/guid&gt;&#10;                    &lt;answertext&gt;Tundra&lt;/answertext&gt;&#10;                    &lt;valuetype&gt;-1&lt;/valuetype&gt;&#10;                &lt;/answer&gt;&#10;                &lt;answer&gt;&#10;                    &lt;guid&gt;71C5356C5BC140BCAB508478AFC73262&lt;/guid&gt;&#10;                    &lt;answertext&gt;Humid subtropical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5"/>
  <p:tag name="FONTSIZE" val="32"/>
  <p:tag name="BULLETTYPE" val="ppBulletArabicPeriod"/>
  <p:tag name="ANSWERTEXT" val="Tropical wet/dry&#10;Mediterranean&#10;Tundra&#10;Humid subtropical"/>
  <p:tag name="ZEROBASED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CE474C4D80C4D6BBACAE3ACB77E7049"/>
  <p:tag name="SLIDEID" val="6CE474C4D80C4D6BBACAE3ACB77E704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True|smicln|False"/>
  <p:tag name="DELIMITERS" val="3.1"/>
  <p:tag name="VALUEFORMAT" val="0%"/>
  <p:tag name="VALUES" val="Correct|smicln|Incorrect"/>
  <p:tag name="RESPONSESGATHERED" val="False"/>
  <p:tag name="ANONYMOUSTEMP" val="False"/>
  <p:tag name="RESULTS" val="Plains/Prairies/Steppes/Velds/Pampas are all part of the Temperate Grassland climate.&#10;25[;]40[;]25[;]False[;]22[;]&#10;1.12[;]1[;]0.324961536185438[;]0.1056&#10;22[;]1[;]True1[;]True[;]&#10;3[;]-1[;]False2[;]Fals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0229DBB926B47C6B559C0841D46FC81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0BCDA9CD38A4A4DB3434E7D1B6A9281&lt;/guid&gt;&#10;            &lt;repollguid&gt;488DB3F07E6E42589BBBA4FB9214A69E&lt;/repollguid&gt;&#10;            &lt;sourceid&gt;76C940D747A247FC86C812885791E61B&lt;/sourceid&gt;&#10;            &lt;questiontext&gt;Plains/Prairies/Steppes/Velds/Pampas are all part of the Temperate Grassland climate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B40618DBCB804748BD9081C5A96460BD&lt;/guid&gt;&#10;                    &lt;answertext&gt;True&lt;/answertext&gt;&#10;                    &lt;valuetype&gt;1&lt;/valuetype&gt;&#10;                &lt;/answer&gt;&#10;                &lt;answer&gt;&#10;                    &lt;guid&gt;390F5B836C47437696544C1163987ADF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32"/>
  <p:tag name="BULLETTYPE" val="ppBulletArabicPeriod"/>
  <p:tag name="ANSWERTEXT" val="True&#10;False"/>
  <p:tag name="ZEROBASED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05"/>
  <p:tag name="FONTSIZE" val="32"/>
  <p:tag name="BULLETTYPE" val="ppBulletArabicPeriod"/>
  <p:tag name="ANSWERTEXT" val="December 21st, June 21st &#10;June 21st, March 21st &#10;September 21st, December 21st&#10;March 21st, September 21st"/>
  <p:tag name="ZEROBASED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CE474C4D80C4D6BBACAE3ACB77E7049"/>
  <p:tag name="SLIDEID" val="6CE474C4D80C4D6BBACAE3ACB77E704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True|smicln|False"/>
  <p:tag name="DELIMITERS" val="3.1"/>
  <p:tag name="VALUEFORMAT" val="0%"/>
  <p:tag name="VALUES" val="Correct|smicln|Incorrect"/>
  <p:tag name="RESPONSESGATHERED" val="False"/>
  <p:tag name="ANONYMOUSTEMP" val="False"/>
  <p:tag name="RESULTS" val="The main factor that influences seasons is the earths tilt compared to the sun.&#10;26[;]40[;]26[;]False[;]22[;]&#10;1.15384615384615[;]1[;]0.36080121229411[;]0.130177514792899&#10;22[;]1[;]True1[;]True[;]&#10;4[;]-1[;]False2[;]Fals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0229DBB926B47C6B559C0841D46FC81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4576576F2654C8CAB19AA2ECAD6449A&lt;/guid&gt;&#10;            &lt;repollguid&gt;488DB3F07E6E42589BBBA4FB9214A69E&lt;/repollguid&gt;&#10;            &lt;sourceid&gt;76C940D747A247FC86C812885791E61B&lt;/sourceid&gt;&#10;            &lt;questiontext&gt;The main factor that influences seasons is the earths tilt compared to the sun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B40618DBCB804748BD9081C5A96460BD&lt;/guid&gt;&#10;                    &lt;answertext&gt;True&lt;/answertext&gt;&#10;                    &lt;valuetype&gt;1&lt;/valuetype&gt;&#10;                &lt;/answer&gt;&#10;                &lt;answer&gt;&#10;                    &lt;guid&gt;390F5B836C47437696544C1163987ADF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32"/>
  <p:tag name="BULLETTYPE" val="ppBulletArabicPeriod"/>
  <p:tag name="ANSWERTEXT" val="True&#10;False"/>
  <p:tag name="ZEROBASED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A summer thunderstorm in Utah is usually which type of precipitation?&#10;26[;]40[;]26[;]False[;]8[;]&#10;1.80769230769231[;]2[;]0.621365170053981[;]0.386094674556213&#10;8[;]1[;] Convectional1[;] Convectional[;]&#10;15[;]-1[;] Frontal2[;] Frontal[;]&#10;3[;]-1[;] Orographic3[;] Orographic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3E61088FC9240AD9497A0A81BAE012A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3BBCD4659CE4389BD574D9952DA033F&lt;/guid&gt;&#10;            &lt;repollguid&gt;6C44C67630AB46CE82B33945676938DC&lt;/repollguid&gt;&#10;            &lt;sourceid&gt;6DE2CA05DCDD480AB0C8D950EE1CECBE&lt;/sourceid&gt;&#10;            &lt;questiontext&gt;A summer thunderstorm in Utah is usually which type of precipitatio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18C8EE6C2D604DB6B5621D1FE5CE0AB3&lt;/guid&gt;&#10;                    &lt;answertext&gt; Convectional&lt;/answertext&gt;&#10;                    &lt;valuetype&gt;1&lt;/valuetype&gt;&#10;                &lt;/answer&gt;&#10;                &lt;answer&gt;&#10;                    &lt;guid&gt;6B5BDA9B39E34FA388E3CFACE1048C38&lt;/guid&gt;&#10;                    &lt;answertext&gt; Frontal&lt;/answertext&gt;&#10;                    &lt;valuetype&gt;-1&lt;/valuetype&gt;&#10;                &lt;/answer&gt;&#10;                &lt;answer&gt;&#10;                    &lt;guid&gt;B847166A8D394998B40A498A160F5FCA&lt;/guid&gt;&#10;                    &lt;answertext&gt; Orographic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CE474C4D80C4D6BBACAE3ACB77E7049"/>
  <p:tag name="SLIDEID" val="6CE474C4D80C4D6BBACAE3ACB77E704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True|smicln|False"/>
  <p:tag name="DELIMITERS" val="3.1"/>
  <p:tag name="VALUEFORMAT" val="0%"/>
  <p:tag name="VALUES" val="Correct|smicln|Incorrect"/>
  <p:tag name="RESPONSESGATHERED" val="False"/>
  <p:tag name="ANONYMOUSTEMP" val="False"/>
  <p:tag name="RESULTS" val="Warm air can hold more water vapor than cold air.&#10;26[;]40[;]26[;]False[;]21[;]&#10;1.19230769230769[;]1[;]0.394113490998446[;]0.155325443786982&#10;21[;]1[;]True1[;]True[;]&#10;5[;]-1[;]False2[;]Fals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0229DBB926B47C6B559C0841D46FC81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D43A0AA439D4D8399E01A0B2CFB2F8D&lt;/guid&gt;&#10;            &lt;repollguid&gt;488DB3F07E6E42589BBBA4FB9214A69E&lt;/repollguid&gt;&#10;            &lt;sourceid&gt;76C940D747A247FC86C812885791E61B&lt;/sourceid&gt;&#10;            &lt;questiontext&gt;Warm air can hold more water vapor than cold air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B40618DBCB804748BD9081C5A96460BD&lt;/guid&gt;&#10;                    &lt;answertext&gt;True&lt;/answertext&gt;&#10;                    &lt;valuetype&gt;1&lt;/valuetype&gt;&#10;                &lt;/answer&gt;&#10;                &lt;answer&gt;&#10;                    &lt;guid&gt;390F5B836C47437696544C1163987ADF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32"/>
  <p:tag name="BULLETTYPE" val="ppBulletArabicPeriod"/>
  <p:tag name="ANSWERTEXT" val="True&#10;False"/>
  <p:tag name="ZEROBASED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F874A150BCD4723B90AE1CC623F10E3"/>
  <p:tag name="SLIDEID" val="5F874A150BCD4723B90AE1CC623F10E3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NUMRESPONSES" val="1"/>
  <p:tag name="QUESTIONALIAS" val="Could you explain how the earth works?"/>
  <p:tag name="ANSWERSALIAS" val="Yes, in my sleep—easy!|smicln|Maybe after this review I could|smicln|I need a week to study this stuff|smicln|What is the earth?"/>
  <p:tag name="VALUES" val="No Value|smicln|No Value|smicln|No Value|smicln|No Value"/>
  <p:tag name="TOTALRESPONSES" val="35"/>
  <p:tag name="RESPONSECOUNT" val="35"/>
  <p:tag name="SLICED" val="False"/>
  <p:tag name="RESPONSES" val="1;1;2;2;1;2;2;2;2;4;2;2;1;2;1;2;1;1;2;2;1;3;2;1;3;1;2;2;2;2;2;2;2;1;2;"/>
  <p:tag name="CHARTSTRINGSTD" val="11 21 2 1"/>
  <p:tag name="CHARTSTRINGREV" val="1 2 21 11"/>
  <p:tag name="CHARTSTRINGSTDPER" val="0.314285714285714 0.6 0.0571428571428571 0.0285714285714286"/>
  <p:tag name="CHARTSTRINGREVPER" val="0.0285714285714286 0.0571428571428571 0.6 0.314285714285714"/>
  <p:tag name="RESPONSESGATHERED" val="False"/>
  <p:tag name="ANONYMOUSTEMP" val="False"/>
  <p:tag name="RESULTS" val="How well prepared do you feel for the Chapter 2 Test?&#10;26[;]40[;]26[;]False[;]0[;]&#10;2.11538461538462[;]2[;]0.9334354691932[;]0.871301775147929&#10;6[;]0[;]I am ready to take it now!1[;]I am ready to take it now![;]&#10;15[;]0[;]I need to review my notes, worksheets and reading.2[;]I need to review my notes, worksheets and reading.[;]&#10;1[;]0[;]I am way behind and need to catch up.3[;]I am way behind and need to catch up.[;]&#10;4[;]0[;]Is there a test coming up?4[;]Is there a test coming up?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BE499B58654D46C39DD9D9C8051EE088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0AA9C9557ED41259942087B2C38B19C&lt;/guid&gt;&#10;            &lt;repollguid&gt;2CE99F31D942495789C4F1CB3404FE90&lt;/repollguid&gt;&#10;            &lt;sourceid&gt;700C8361AD6D4546A393A1DD67D6F56F&lt;/sourceid&gt;&#10;            &lt;questiontext&gt;How well prepared do you feel for the Chapter 2 Test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CC3C1DED38C24F2DAA03255274FCCCA9&lt;/guid&gt;&#10;                    &lt;answertext&gt;I am ready to take it now!&lt;/answertext&gt;&#10;                    &lt;valuetype&gt;0&lt;/valuetype&gt;&#10;                &lt;/answer&gt;&#10;                &lt;answer&gt;&#10;                    &lt;guid&gt;512D53F3EA88460B9D144BB40E202F05&lt;/guid&gt;&#10;                    &lt;answertext&gt;I need to review my notes, worksheets and reading.&lt;/answertext&gt;&#10;                    &lt;valuetype&gt;0&lt;/valuetype&gt;&#10;                &lt;/answer&gt;&#10;                &lt;answer&gt;&#10;                    &lt;guid&gt;6B66F5ECAF8943A18C81B488571210E8&lt;/guid&gt;&#10;                    &lt;answertext&gt;I am way behind and need to catch up.&lt;/answertext&gt;&#10;                    &lt;valuetype&gt;0&lt;/valuetype&gt;&#10;                &lt;/answer&gt;&#10;                &lt;answer&gt;&#10;                    &lt;guid&gt;9A1A3D0E26574A39BC08812CE6B13D04&lt;/guid&gt;&#10;                    &lt;answertext&gt;Is there a test coming up?&lt;/answertext&gt;&#10;                    &lt;valuetype&gt;0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07"/>
  <p:tag name="FONTSIZE" val="32"/>
  <p:tag name="BULLETTYPE" val="ppBulletArabicPeriod"/>
  <p:tag name="ANSWERTEXT" val="Yes, in my sleep—easy!&#10;Maybe after this review I could&#10;I need a week to study this stuff&#10;What is the earth?"/>
  <p:tag name="ZEROBASED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F874A150BCD4723B90AE1CC623F10E3"/>
  <p:tag name="SLIDEID" val="5F874A150BCD4723B90AE1CC623F10E3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NUMRESPONSES" val="1"/>
  <p:tag name="QUESTIONALIAS" val="Could you explain how the earth works?"/>
  <p:tag name="ANSWERSALIAS" val="Yes, in my sleep—easy!|smicln|Maybe after this review I could|smicln|I need a week to study this stuff|smicln|What is the earth?"/>
  <p:tag name="VALUES" val="No Value|smicln|No Value|smicln|No Value|smicln|No Value"/>
  <p:tag name="TOTALRESPONSES" val="35"/>
  <p:tag name="RESPONSECOUNT" val="35"/>
  <p:tag name="SLICED" val="False"/>
  <p:tag name="RESPONSES" val="1;1;2;2;1;2;2;2;2;4;2;2;1;2;1;2;1;1;2;2;1;3;2;1;3;1;2;2;2;2;2;2;2;1;2;"/>
  <p:tag name="CHARTSTRINGSTD" val="11 21 2 1"/>
  <p:tag name="CHARTSTRINGREV" val="1 2 21 11"/>
  <p:tag name="CHARTSTRINGSTDPER" val="0.314285714285714 0.6 0.0571428571428571 0.0285714285714286"/>
  <p:tag name="CHARTSTRINGREVPER" val="0.0285714285714286 0.0571428571428571 0.6 0.314285714285714"/>
  <p:tag name="RESPONSESGATHERED" val="False"/>
  <p:tag name="ANONYMOUSTEMP" val="False"/>
  <p:tag name="RESULTS" val="Which topic do you need to review the most?&#10;26[;]40[;]26[;]False[;]0[;]&#10;4.15384615384615[;]4.5[;]1.60988073357357[;]2.59171597633136&#10;2[;]0[;]Seasons1[;]Seasons[;]&#10;3[;]0[;]Elements of Weather2[;]Elements of Weather[;]&#10;4[;]0[;]Factors of Climate3[;]Factors of Climate[;]&#10;4[;]0[;]Types of precipitation4[;]Types of precipitation[;]&#10;6[;]0[;]Biomes5[;]Biomes[;]&#10;7[;]0[;]Vocabulary6[;]Vocabulary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BE499B58654D46C39DD9D9C8051EE088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510C5EA209446C7A42CCFD2C9AD35A5&lt;/guid&gt;&#10;            &lt;repollguid&gt;2CE99F31D942495789C4F1CB3404FE90&lt;/repollguid&gt;&#10;            &lt;sourceid&gt;700C8361AD6D4546A393A1DD67D6F56F&lt;/sourceid&gt;&#10;            &lt;questiontext&gt;Which topic do you need to review the most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CC3C1DED38C24F2DAA03255274FCCCA9&lt;/guid&gt;&#10;                    &lt;answertext&gt;Seasons&lt;/answertext&gt;&#10;                    &lt;valuetype&gt;0&lt;/valuetype&gt;&#10;                &lt;/answer&gt;&#10;                &lt;answer&gt;&#10;                    &lt;guid&gt;512D53F3EA88460B9D144BB40E202F05&lt;/guid&gt;&#10;                    &lt;answertext&gt;Elements of Weather&lt;/answertext&gt;&#10;                    &lt;valuetype&gt;0&lt;/valuetype&gt;&#10;                &lt;/answer&gt;&#10;                &lt;answer&gt;&#10;                    &lt;guid&gt;6B66F5ECAF8943A18C81B488571210E8&lt;/guid&gt;&#10;                    &lt;answertext&gt;Factors of Climate&lt;/answertext&gt;&#10;                    &lt;valuetype&gt;0&lt;/valuetype&gt;&#10;                &lt;/answer&gt;&#10;                &lt;answer&gt;&#10;                    &lt;guid&gt;9A1A3D0E26574A39BC08812CE6B13D04&lt;/guid&gt;&#10;                    &lt;answertext&gt;Types of precipitation&lt;/answertext&gt;&#10;                    &lt;valuetype&gt;0&lt;/valuetype&gt;&#10;                &lt;/answer&gt;&#10;                &lt;answer&gt;&#10;                    &lt;guid&gt;4D3943112FC74FB091226E4B330B0C77&lt;/guid&gt;&#10;                    &lt;answertext&gt;Biomes&lt;/answertext&gt;&#10;                    &lt;valuetype&gt;0&lt;/valuetype&gt;&#10;                &lt;/answer&gt;&#10;                &lt;answer&gt;&#10;                    &lt;guid&gt;2B6995635FC84D42ACB12BC4A883A844&lt;/guid&gt;&#10;                    &lt;answertext&gt;Reading Climate Graphs&lt;/answertext&gt;&#10;                    &lt;valuetype&gt;0&lt;/valuetype&gt;&#10;                &lt;/answer&gt;&#10;                &lt;answer&gt;&#10;                    &lt;guid&gt;35DD298A8DFF427685AFB41CF689E453&lt;/guid&gt;&#10;                    &lt;answertext&gt;Vocabulary&lt;/answertext&gt;&#10;                    &lt;valuetype&gt;0&lt;/valuetype&gt;&#10;                &lt;/answer&gt;&#10;            &lt;/answers&gt;&#10;        &lt;/multichoice&gt;&#10;    &lt;/questions&gt;&#10;&lt;/questionlist&gt;"/>
  <p:tag name="HASRESULTS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07"/>
  <p:tag name="FONTSIZE" val="32"/>
  <p:tag name="BULLETTYPE" val="ppBulletArabicPeriod"/>
  <p:tag name="ANSWERTEXT" val="Yes, in my sleep—easy!&#10;Maybe after this review I could&#10;I need a week to study this stuff&#10;What is the earth?"/>
  <p:tag name="ZEROBASED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When is the Chapter 2 Test&#10;26[;]40[;]26[;]False[;]26[;]&#10;1[;]1[;]0[;]0&#10;26[;]1[;]Next class period1[;]Next class period[;]&#10;0[;]-1[;]Next week2[;]Next week[;]&#10;0[;]-1[;]Next semester3[;]Next semester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17E75678970440ED87F4CB28D0EF3B24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29A08166DB84CB9AB547DF8B028A361&lt;/guid&gt;&#10;            &lt;repollguid&gt;8DFEDCCC1FAA4D6395C352419EB91586&lt;/repollguid&gt;&#10;            &lt;sourceid&gt;8E28395C131B4437AC7F992528BA2491&lt;/sourceid&gt;&#10;            &lt;questiontext&gt;When is the Chapter 2 Tes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9E1112732AC54C6D803B81D539D1D273&lt;/guid&gt;&#10;                    &lt;answertext&gt;Next class period&lt;/answertext&gt;&#10;                    &lt;valuetype&gt;1&lt;/valuetype&gt;&#10;                &lt;/answer&gt;&#10;                &lt;answer&gt;&#10;                    &lt;guid&gt;13807E4D5E5F4312A4EB922B727A4F0F&lt;/guid&gt;&#10;                    &lt;answertext&gt;Next week&lt;/answertext&gt;&#10;                    &lt;valuetype&gt;-1&lt;/valuetype&gt;&#10;                &lt;/answer&gt;&#10;                &lt;answer&gt;&#10;                    &lt;guid&gt;07CEC6AF528A49B9A06C4756CC00D81A&lt;/guid&gt;&#10;                    &lt;answertext&gt;Next semester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4E8E1ED6A0246778B00526D148B451C"/>
  <p:tag name="SLIDEID" val="E4E8E1ED6A0246778B00526D148B451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True|smicln|False"/>
  <p:tag name="DELIMITERS" val="3.1"/>
  <p:tag name="VALUEFORMAT" val="0%"/>
  <p:tag name="VALUES" val="Correct|smicln|Incorrect"/>
  <p:tag name="TOTALRESPONSES" val="34"/>
  <p:tag name="RESPONSECOUNT" val="34"/>
  <p:tag name="SLICED" val="False"/>
  <p:tag name="RESPONSES" val="1;1;1;1;1;1;1;2;1;2;1;1;1;1;-;1;2;1;1;1;1;1;-;-;2;1;2;1;1;2;1;1;1;1;2;1;2;"/>
  <p:tag name="CHARTSTRINGSTD" val="26 8"/>
  <p:tag name="CHARTSTRINGREV" val="8 26"/>
  <p:tag name="CHARTSTRINGSTDPER" val="0.764705882352941 0.235294117647059"/>
  <p:tag name="CHARTSTRINGREVPER" val="0.235294117647059 0.764705882352941"/>
  <p:tag name="RESPONSESGATHERED" val="False"/>
  <p:tag name="ANONYMOUSTEMP" val="False"/>
  <p:tag name="RESULTS" val="Places by the ocean (marine climates) tend to have more mild climate than places farther inland (continental climates).&#10;26[;]40[;]26[;]False[;]19[;]&#10;1.26923076923077[;]1[;]0.443560099795031[;]0.196745562130178&#10;19[;]1[;]True1[;]True[;]&#10;7[;]-1[;]False2[;]Fals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516ED82C347435FBDFAD608FEEF3C84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DE489A3AC424339BFE03630536E104D&lt;/guid&gt;&#10;            &lt;repollguid&gt;E62587583C88445E97231029154AD7CF&lt;/repollguid&gt;&#10;            &lt;sourceid&gt;5A393B6FABA04AB4911E160515C23F56&lt;/sourceid&gt;&#10;            &lt;questiontext&gt;Places by the ocean (marine climates) tend to have more mild climate than places farther inland (continental climates)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B8529FAAD0724927A86C83AF6C3D82FA&lt;/guid&gt;&#10;                    &lt;answertext&gt;True&lt;/answertext&gt;&#10;                    &lt;valuetype&gt;1&lt;/valuetype&gt;&#10;                &lt;/answer&gt;&#10;                &lt;answer&gt;&#10;                    &lt;guid&gt;A036E470EB694867898E09784F191821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32"/>
  <p:tag name="BULLETTYPE" val="ppBulletArabicPeriod"/>
  <p:tag name="ANSWERTEXT" val="True&#10;False"/>
  <p:tag name="ZEROBASED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3F25219629C40ABA91F289CD04F3095"/>
  <p:tag name="SLIDEID" val="F3F25219629C40ABA91F289CD04F309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e Spring ________ is on ________ when the direct rays are over the ________."/>
  <p:tag name="ANSWERSALIAS" val="Solstice, March 21st, Equator|smicln|Equinox, March 21st, Equator|smicln|Equinox, June 21st, Tropic of Cancer"/>
  <p:tag name="VALUES" val="Incorrect|smicln|Correct|smicln|Incorrect"/>
  <p:tag name="TOTALRESPONSES" val="33"/>
  <p:tag name="RESPONSECOUNT" val="33"/>
  <p:tag name="SLICED" val="False"/>
  <p:tag name="RESPONSES" val="2;2;2;2;2;2;1;2;2;3;2;2;2;2;-;2;2;2;2;2;2;1;-;-;1;2;2;-;2;2;2;2;2;1;2;1;2;"/>
  <p:tag name="CHARTSTRINGSTD" val="5 27 1"/>
  <p:tag name="CHARTSTRINGREV" val="1 27 5"/>
  <p:tag name="CHARTSTRINGSTDPER" val="0.151515151515152 0.818181818181818 0.0303030303030303"/>
  <p:tag name="CHARTSTRINGREVPER" val="0.0303030303030303 0.818181818181818 0.151515151515152"/>
  <p:tag name="RESPONSESGATHERED" val="False"/>
  <p:tag name="ANONYMOUSTEMP" val="False"/>
  <p:tag name="RESULTS" val="The Spring ________ is on ________ when the direct rays are over the ________.&#10;26[;]40[;]26[;]False[;]23[;]&#10;2[;]2[;]0.480384461415261[;]0.230769230769231&#10;2[;]-1[;]Solstice, March 21st, Equator1[;]Solstice, March 21st, Equator[;]&#10;23[;]1[;]Equinox, March 21st, Equator2[;]Equinox, March 21st, Equator[;]&#10;0[;]-1[;]Equinox, June 21st, Tropic of Cancer3[;]Equinox, June 21st, Tropic of Cancer[;]&#10;1[;]-1[;]Solstice, September 22nd, Tropic of Capricorn4[;]Solstice, September 22nd, Tropic of Capricorn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11877FD71EA4CFCA94231ED0C94DA0E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944B41CC17C4CEDB1EBB0C3A48A6CDD&lt;/guid&gt;&#10;            &lt;repollguid&gt;5ADAC51F8EF64E2699317AB9832C5DB4&lt;/repollguid&gt;&#10;            &lt;sourceid&gt;D44EE32C1B1E41C89795668EF6B8C143&lt;/sourceid&gt;&#10;            &lt;questiontext&gt;The Spring ________ is on ________ when the direct rays are over the ________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9C6158809B5F49B3A0638BEFCF700AC5&lt;/guid&gt;&#10;                    &lt;answertext&gt;Solstice, March 21st, Equator&lt;/answertext&gt;&#10;                    &lt;valuetype&gt;-1&lt;/valuetype&gt;&#10;                &lt;/answer&gt;&#10;                &lt;answer&gt;&#10;                    &lt;guid&gt;956BEBA7888045EAA0EF45153E2F2211&lt;/guid&gt;&#10;                    &lt;answertext&gt;Equinox, March 21st, Equator&lt;/answertext&gt;&#10;                    &lt;valuetype&gt;1&lt;/valuetype&gt;&#10;                &lt;/answer&gt;&#10;                &lt;answer&gt;&#10;                    &lt;guid&gt;D7020E681EDB4049B194CE53749596D5&lt;/guid&gt;&#10;                    &lt;answertext&gt;Equinox, June 21st, Tropic of Cancer&lt;/answertext&gt;&#10;                    &lt;valuetype&gt;-1&lt;/valuetype&gt;&#10;                &lt;/answer&gt;&#10;                &lt;answer&gt;&#10;                    &lt;guid&gt;4733C4FCA3AB43C69DDDEBDB22D9AE90&lt;/guid&gt;&#10;                    &lt;answertext&gt;Solstice, September 22nd, Tropic of Capricorn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63418AC5700447C88002510C9D5BF20"/>
  <p:tag name="SLIDEID" val="F63418AC5700447C88002510C9D5BF2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e polar zones are in the ____ latitudes, from ___ degrees to the poles."/>
  <p:tag name="ANSWERSALIAS" val="High, 23 ½ |smicln|High, 66 ½ |smicln|Middle, 66 ½"/>
  <p:tag name="VALUES" val="Incorrect|smicln|Correct|smicln|Incorrect"/>
  <p:tag name="TOTALRESPONSES" val="35"/>
  <p:tag name="RESPONSECOUNT" val="35"/>
  <p:tag name="SLICED" val="False"/>
  <p:tag name="RESPONSES" val="2;1;2;2;2;2;1;2;2;3;3;2;3;2;-;3;2;2;2;2;2;1;2;2;2;3;2;1;-;1;1;2;2;2;2;2;2;"/>
  <p:tag name="CHARTSTRINGSTD" val="6 24 5"/>
  <p:tag name="CHARTSTRINGREV" val="5 24 6"/>
  <p:tag name="CHARTSTRINGSTDPER" val="0.171428571428571 0.685714285714286 0.142857142857143"/>
  <p:tag name="CHARTSTRINGREVPER" val="0.142857142857143 0.685714285714286 0.171428571428571"/>
  <p:tag name="RESPONSESGATHERED" val="False"/>
  <p:tag name="ANONYMOUSTEMP" val="False"/>
  <p:tag name="RESULTS" val="The polar zones are in the ____ latitudes, from ___ degrees to the poles.&#10;26[;]40[;]26[;]False[;]17[;]&#10;1.96153846153846[;]2[;]0.587089904710529[;]0.344674556213018&#10;5[;]-1[;]High, 23 ½ 1[;]High, 23 ½ [;]&#10;17[;]1[;]High, 66 ½ 2[;]High, 66 ½ [;]&#10;4[;]-1[;]Low, 66 ½3[;]Low, 66 ½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E5DF297836C436C8D812B38F7A8A2D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05ED9D580EA407AA26A7BBA77B7689D&lt;/guid&gt;&#10;            &lt;repollguid&gt;D74AA1DDE9CB47C58066C07E3B141104&lt;/repollguid&gt;&#10;            &lt;sourceid&gt;2960228008B54048A9C5E85FC10BB514&lt;/sourceid&gt;&#10;            &lt;questiontext&gt;The polar zones are in the ____ latitudes, from ___ degrees to the poles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07F8259DAE5D4898AF98F10F5F829F21&lt;/guid&gt;&#10;                    &lt;answertext&gt;High, 23 ½ &lt;/answertext&gt;&#10;                    &lt;valuetype&gt;-1&lt;/valuetype&gt;&#10;                &lt;/answer&gt;&#10;                &lt;answer&gt;&#10;                    &lt;guid&gt;B48EE90259704B1E98E1A88438584AD2&lt;/guid&gt;&#10;                    &lt;answertext&gt;High, 66 ½ &lt;/answertext&gt;&#10;                    &lt;valuetype&gt;1&lt;/valuetype&gt;&#10;                &lt;/answer&gt;&#10;                &lt;answer&gt;&#10;                    &lt;guid&gt;E8F82C634BC04B0BA47B17A65402EA76&lt;/guid&gt;&#10;                    &lt;answertext&gt;Low, 66 ½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36"/>
  <p:tag name="FONTSIZE" val="32"/>
  <p:tag name="BULLETTYPE" val="ppBulletArabicPeriod"/>
  <p:tag name="ANSWERTEXT" val="High, 23 ½ &#10;High, 66 ½ &#10;Middle, 66 ½"/>
  <p:tag name="ZEROBASED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9CD3924A3BB4F18AA52C0BC4D14AEA7"/>
  <p:tag name="SLIDEID" val="89CD3924A3BB4F18AA52C0BC4D14AEA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ile climbing up a mountain, the temperature drops every:"/>
  <p:tag name="ANSWERSALIAS" val="3.5 degrees/1000 feet|smicln|20 degrees/10 feet|smicln|100 degrees/1000 feet|smicln|None of the above"/>
  <p:tag name="VALUES" val="Correct|smicln|Incorrect|smicln|Incorrect|smicln|Incorrect"/>
  <p:tag name="TOTALRESPONSES" val="31"/>
  <p:tag name="RESPONSECOUNT" val="31"/>
  <p:tag name="SLICED" val="False"/>
  <p:tag name="RESPONSES" val="-;1;4;1;1;1;1;1;1;4;1;2;1;4;-;3;4;1;1;1;1;4;4;1;1;1;1;1;1;1;1;-;-;-;1;4;-;"/>
  <p:tag name="CHARTSTRINGSTD" val="22 1 1 7"/>
  <p:tag name="CHARTSTRINGREV" val="7 1 1 22"/>
  <p:tag name="CHARTSTRINGSTDPER" val="0.709677419354839 0.032258064516129 0.032258064516129 0.225806451612903"/>
  <p:tag name="CHARTSTRINGREVPER" val="0.225806451612903 0.032258064516129 0.032258064516129 0.709677419354839"/>
  <p:tag name="RESPONSESGATHERED" val="False"/>
  <p:tag name="ANONYMOUSTEMP" val="False"/>
  <p:tag name="RESULTS" val="The effect of elevation on climate is that the temperature drops an average of  ____ degrees every ______ feet:&#10;26[;]40[;]26[;]False[;]19[;]&#10;1.69230769230769[;]1[;]1.20157687321641[;]1.44378698224852&#10;19[;]1[;]3.5 degrees/1000 feet1[;]3.5 degrees/1000 feet[;]&#10;1[;]-1[;]20 degrees/10 feet2[;]20 degrees/10 feet[;]&#10;1[;]-1[;]100 degrees/1000 feet3[;]100 degrees/1000 feet[;]&#10;5[;]-1[;]None of the above4[;]None of the abov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1D2EC801FC1D46D7A54AA48F9CDD297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30C5620E78549949E0608CBF47D3F9B&lt;/guid&gt;&#10;            &lt;repollguid&gt;7C5242C19EB943EF9BBFA34E87D2AE99&lt;/repollguid&gt;&#10;            &lt;sourceid&gt;6541CC7A5D884C45A69FE459F595D2A3&lt;/sourceid&gt;&#10;            &lt;questiontext&gt;The effect of elevation on climate is that the temperature drops an average of  ____ degrees every ______ feet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4736F63E25FF4ABEB2F72DA3A26B4E60&lt;/guid&gt;&#10;                    &lt;answertext&gt;3.5 degrees/1000 feet&lt;/answertext&gt;&#10;                    &lt;valuetype&gt;1&lt;/valuetype&gt;&#10;                &lt;/answer&gt;&#10;                &lt;answer&gt;&#10;                    &lt;guid&gt;26795FD095E0451D94F5AD1EA31E61FC&lt;/guid&gt;&#10;                    &lt;answertext&gt;20 degrees/10 feet&lt;/answertext&gt;&#10;                    &lt;valuetype&gt;-1&lt;/valuetype&gt;&#10;                &lt;/answer&gt;&#10;                &lt;answer&gt;&#10;                    &lt;guid&gt;36596F51F7DD4A03BF5F719766525A51&lt;/guid&gt;&#10;                    &lt;answertext&gt;100 degrees/1000 feet&lt;/answertext&gt;&#10;                    &lt;valuetype&gt;-1&lt;/valuetype&gt;&#10;                &lt;/answer&gt;&#10;                &lt;answer&gt;&#10;                    &lt;guid&gt;48B3AD43581A415FA07C6860609791B0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80"/>
  <p:tag name="FONTSIZE" val="32"/>
  <p:tag name="BULLETTYPE" val="ppBulletArabicPeriod"/>
  <p:tag name="ANSWERTEXT" val="3.5 degrees/1000 feet&#10;20 degrees/10 feet&#10;100 degrees/1000 feet&#10;None of the above"/>
  <p:tag name="ZEROBASED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95"/>
  <p:tag name="FONTSIZE" val="32"/>
  <p:tag name="BULLETTYPE" val="ppBulletArabicPeriod"/>
  <p:tag name="ANSWERTEXT" val="Solstice, March 21st, Equator&#10;Equinox, March 21st, Equator&#10;Equinox, June 21st, Tropic of Cancer"/>
  <p:tag name="ZEROBASED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21496036CFB4A7FA2F72E9EFE5FBD64"/>
  <p:tag name="SLIDEID" val="021496036CFB4A7FA2F72E9EFE5FBD64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True|smicln|False"/>
  <p:tag name="DELIMITERS" val="3.1"/>
  <p:tag name="VALUEFORMAT" val="0%"/>
  <p:tag name="VALUES" val="Correct|smicln|Incorrect"/>
  <p:tag name="RESPONSESGATHERED" val="False"/>
  <p:tag name="ANONYMOUSTEMP" val="False"/>
  <p:tag name="RESULTS" val="What climate is usually found between 25-30 degrees north and south of the equator?&#10;26[;]40[;]26[;]False[;]1[;]&#10;1.57692307692308[;]1[;]1.214434877219[;]1.47485207100592&#10;20[;]-1[;]Tropical wet1[;]Tropical wet[;]&#10;2[;]-1[;]Tundra2[;]Tundra[;]&#10;1[;]-1[;]Subarctic3[;]Subarctic[;]&#10;1[;]1[;]Desert4[;]Desert[;]&#10;2[;]-1[;]Highland5[;]Highland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C407E44A0DD646F5BC4D434E4DE65B00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31DEB82D13B478BB816F433C7935BC3&lt;/guid&gt;&#10;            &lt;repollguid&gt;F3DB8072D9344705A6744A8B380A8262&lt;/repollguid&gt;&#10;            &lt;sourceid&gt;AD7E162D0DA9487589CD5234762E0FD0&lt;/sourceid&gt;&#10;            &lt;questiontext&gt;What climate is usually found between 25-30 degrees north and south of the equator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8EC9D655BF0942EB92B0840BC2FEF87B&lt;/guid&gt;&#10;                    &lt;answertext&gt;Tropical wet&lt;/answertext&gt;&#10;                    &lt;valuetype&gt;-1&lt;/valuetype&gt;&#10;                &lt;/answer&gt;&#10;                &lt;answer&gt;&#10;                    &lt;guid&gt;CD63160488F240618340C9FC15A1A194&lt;/guid&gt;&#10;                    &lt;answertext&gt;Tundra&lt;/answertext&gt;&#10;                    &lt;valuetype&gt;-1&lt;/valuetype&gt;&#10;                &lt;/answer&gt;&#10;                &lt;answer&gt;&#10;                    &lt;guid&gt;3E3F14E39D32443BB169E9379DA1A270&lt;/guid&gt;&#10;                    &lt;answertext&gt;Subarctic&lt;/answertext&gt;&#10;                    &lt;valuetype&gt;-1&lt;/valuetype&gt;&#10;                &lt;/answer&gt;&#10;                &lt;answer&gt;&#10;                    &lt;guid&gt;DE6D82FE0FF8494E973493890C0D346D&lt;/guid&gt;&#10;                    &lt;answertext&gt;Desert&lt;/answertext&gt;&#10;                    &lt;valuetype&gt;1&lt;/valuetype&gt;&#10;                &lt;/answer&gt;&#10;                &lt;answer&gt;&#10;                    &lt;guid&gt;15AD8D896BC24DECBD6201695042D1CD&lt;/guid&gt;&#10;                    &lt;answertext&gt;Highland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32"/>
  <p:tag name="BULLETTYPE" val="ppBulletArabicPeriod"/>
  <p:tag name="ANSWERTEXT" val="True&#10;False"/>
  <p:tag name="ZEROBASED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B57DBAB21644CD89B548BE77D549EF7"/>
  <p:tag name="SLIDEID" val="9B57DBAB21644CD89B548BE77D549EF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On these 2 days each year at noon, the sun appears overhead at the Equator"/>
  <p:tag name="ANSWERSALIAS" val="December 21st, June 21st |smicln|June 21st, March 21st |smicln|September 21st, December 21st|smicln|March 21st, September 21st"/>
  <p:tag name="VALUES" val="Incorrect|smicln|Incorrect|smicln|Incorrect|smicln|Correct"/>
  <p:tag name="TOTALRESPONSES" val="36"/>
  <p:tag name="RESPONSECOUNT" val="36"/>
  <p:tag name="SLICED" val="False"/>
  <p:tag name="RESPONSES" val="2;4;1;4;4;1;1;1;4;3;3;4;4;4;2;1;4;4;1;2;4;1;-;2;2;4;1;4;4;1;4;1;1;4;4;1;4;"/>
  <p:tag name="CHARTSTRINGSTD" val="12 5 2 17"/>
  <p:tag name="CHARTSTRINGREV" val="17 2 5 12"/>
  <p:tag name="CHARTSTRINGSTDPER" val="0.333333333333333 0.138888888888889 0.0555555555555556 0.472222222222222"/>
  <p:tag name="CHARTSTRINGREVPER" val="0.472222222222222 0.0555555555555556 0.138888888888889 0.333333333333333"/>
  <p:tag name="RESPONSESGATHERED" val="False"/>
  <p:tag name="ANONYMOUSTEMP" val="False"/>
  <p:tag name="RESULTS" val="Which position shows winter in the northern hemisphere?&#10;26[;]40[;]26[;]False[;]24[;]&#10;3.76923076923077[;]4[;]0.79940806503179[;]0.63905325443787&#10;2[;]-1[;]A1[;]A[;]&#10;0[;]-1[;]B2[;]B[;]&#10;0[;]-1[;]C3[;]C[;]&#10;24[;]1[;]D4[;]D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3C13EB6260D4EAEA48D29B2F15F1FB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04A82C9104F40AF95363E63424744B0&lt;/guid&gt;&#10;            &lt;repollguid&gt;FD42FF4793AE43D8AB5ED6598AF4EDF3&lt;/repollguid&gt;&#10;            &lt;sourceid&gt;7A96BEB3DA5549B09C56880D734960F7&lt;/sourceid&gt;&#10;            &lt;questiontext&gt;Which position shows winter in the northern hemisphere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2073883EB29B4D6CB60402FD2C1333B5&lt;/guid&gt;&#10;                    &lt;answertext&gt;A&lt;/answertext&gt;&#10;                    &lt;valuetype&gt;-1&lt;/valuetype&gt;&#10;                &lt;/answer&gt;&#10;                &lt;answer&gt;&#10;                    &lt;guid&gt;DAF78D8579824017B21167C323597444&lt;/guid&gt;&#10;                    &lt;answertext&gt;B&lt;/answertext&gt;&#10;                    &lt;valuetype&gt;-1&lt;/valuetype&gt;&#10;                &lt;/answer&gt;&#10;                &lt;answer&gt;&#10;                    &lt;guid&gt;5860FD6275FD4B80B66F5BE27733B5FE&lt;/guid&gt;&#10;                    &lt;answertext&gt;C&lt;/answertext&gt;&#10;                    &lt;valuetype&gt;-1&lt;/valuetype&gt;&#10;                &lt;/answer&gt;&#10;                &lt;answer&gt;&#10;                    &lt;guid&gt;3056D7ABF0B64CF7965F1A462F350CE1&lt;/guid&gt;&#10;                    &lt;answertext&gt;D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05"/>
  <p:tag name="FONTSIZE" val="32"/>
  <p:tag name="BULLETTYPE" val="ppBulletArabicPeriod"/>
  <p:tag name="ANSWERTEXT" val="December 21st, June 21st &#10;June 21st, March 21st &#10;September 21st, December 21st&#10;March 21st, September 21st"/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0ED6E03940744D69824F4785DAC82D0"/>
  <p:tag name="SLIDEID" val="40ED6E03940744D69824F4785DAC82D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On September 22nd, the sun’s rays are directly over the…."/>
  <p:tag name="ANSWERSALIAS" val="Equator|smicln|Tropic of Cancer|smicln|Tropic of Capricorn"/>
  <p:tag name="VALUES" val="Correct|smicln|Incorrect|smicln|Incorrect"/>
  <p:tag name="TOTALRESPONSES" val="35"/>
  <p:tag name="RESPONSECOUNT" val="35"/>
  <p:tag name="SLICED" val="False"/>
  <p:tag name="RESPONSES" val="2;2;1;3;1;1;2;1;1;3;1;1;1;1;-;1;3;3;-;1;1;3;1;1;1;1;1;1;1;1;1;1;2;3;3;2;1;"/>
  <p:tag name="CHARTSTRINGSTD" val="23 5 7"/>
  <p:tag name="CHARTSTRINGREV" val="7 5 23"/>
  <p:tag name="CHARTSTRINGSTDPER" val="0.657142857142857 0.142857142857143 0.2"/>
  <p:tag name="CHARTSTRINGREVPER" val="0.2 0.142857142857143 0.657142857142857"/>
  <p:tag name="RESPONSESGATHERED" val="False"/>
  <p:tag name="ANONYMOUSTEMP" val="False"/>
  <p:tag name="RESULTS" val="How many hours of sunlight would you expect at the South Pole at position D?&#10;26[;]40[;]26[;]False[;]19[;]&#10;2.07692307692308[;]2[;]0.615384615384615[;]0.378698224852071&#10;3[;]-1[;] 0 (zero)1[;] 0 (zero)[;]&#10;19[;]1[;]242[;]24[;]&#10;3[;]-1[;]123[;]12[;]&#10;1[;]-1[;]184[;]18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9312B2D9F4342D2925748CBE915C030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C10334AE86D4177B38086FFB8726B44&lt;/guid&gt;&#10;            &lt;repollguid&gt;AC2B22076B9445748DE99394444390B0&lt;/repollguid&gt;&#10;            &lt;sourceid&gt;66118912060D4E98A434CC76C11149A5&lt;/sourceid&gt;&#10;            &lt;questiontext&gt;How many hours of sunlight would you expect at the South Pole at position D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C24DCA42B3B64496B2152BB4C4F5EC82&lt;/guid&gt;&#10;                    &lt;answertext&gt; 0 (zero)&lt;/answertext&gt;&#10;                    &lt;valuetype&gt;-1&lt;/valuetype&gt;&#10;                &lt;/answer&gt;&#10;                &lt;answer&gt;&#10;                    &lt;guid&gt;6A185E1DE7F24380A3702D43813DC57B&lt;/guid&gt;&#10;                    &lt;answertext&gt;24&lt;/answertext&gt;&#10;                    &lt;valuetype&gt;1&lt;/valuetype&gt;&#10;                &lt;/answer&gt;&#10;                &lt;answer&gt;&#10;                    &lt;guid&gt;BDE4AE91365049E0A45CC4E9F8BC7759&lt;/guid&gt;&#10;                    &lt;answertext&gt;12&lt;/answertext&gt;&#10;                    &lt;valuetype&gt;-1&lt;/valuetype&gt;&#10;                &lt;/answer&gt;&#10;                &lt;answer&gt;&#10;                    &lt;guid&gt;FFAF539FE2F94284AFE4893813B870A2&lt;/guid&gt;&#10;                    &lt;answertext&gt;18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44"/>
  <p:tag name="FONTSIZE" val="32"/>
  <p:tag name="BULLETTYPE" val="ppBulletArabicPeriod"/>
  <p:tag name="ANSWERTEXT" val="Equator&#10;Tropic of Cancer&#10;Tropic of Capricorn"/>
  <p:tag name="ZEROBASED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B57DBAB21644CD89B548BE77D549EF7"/>
  <p:tag name="SLIDEID" val="9B57DBAB21644CD89B548BE77D549EF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On these 2 days each year at noon, the sun appears overhead at the Equator"/>
  <p:tag name="ANSWERSALIAS" val="December 21st, June 21st |smicln|June 21st, March 21st |smicln|September 21st, December 21st|smicln|March 21st, September 21st"/>
  <p:tag name="VALUES" val="Incorrect|smicln|Incorrect|smicln|Incorrect|smicln|Correct"/>
  <p:tag name="TOTALRESPONSES" val="36"/>
  <p:tag name="RESPONSECOUNT" val="36"/>
  <p:tag name="SLICED" val="False"/>
  <p:tag name="RESPONSES" val="2;4;1;4;4;1;1;1;4;3;3;4;4;4;2;1;4;4;1;2;4;1;-;2;2;4;1;4;4;1;4;1;1;4;4;1;4;"/>
  <p:tag name="CHARTSTRINGSTD" val="12 5 2 17"/>
  <p:tag name="CHARTSTRINGREV" val="17 2 5 12"/>
  <p:tag name="CHARTSTRINGSTDPER" val="0.333333333333333 0.138888888888889 0.0555555555555556 0.472222222222222"/>
  <p:tag name="CHARTSTRINGREVPER" val="0.472222222222222 0.0555555555555556 0.138888888888889 0.333333333333333"/>
  <p:tag name="RESPONSESGATHERED" val="False"/>
  <p:tag name="ANONYMOUSTEMP" val="False"/>
  <p:tag name="RESULTS" val="Which positions are solstices?&#10;26[;]40[;]26[;]False[;]16[;]&#10;3.57692307692308[;]4[;]0.566573840871394[;]0.321005917159763&#10;0[;]-1[;]A &amp; B1[;]A &amp; B[;]&#10;1[;]-1[;]C &amp; D2[;]C &amp; D[;]&#10;9[;]-1[;]A &amp; C3[;]A &amp; C[;]&#10;16[;]1[;]B &amp; D4[;]B &amp; D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3C13EB6260D4EAEA48D29B2F15F1FB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1318582FBE14AB399E00A10C1BB4369&lt;/guid&gt;&#10;            &lt;repollguid&gt;FD42FF4793AE43D8AB5ED6598AF4EDF3&lt;/repollguid&gt;&#10;            &lt;sourceid&gt;7A96BEB3DA5549B09C56880D734960F7&lt;/sourceid&gt;&#10;            &lt;questiontext&gt;Which positions are solstices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2073883EB29B4D6CB60402FD2C1333B5&lt;/guid&gt;&#10;                    &lt;answertext&gt;A &amp;amp; B&lt;/answertext&gt;&#10;                    &lt;valuetype&gt;-1&lt;/valuetype&gt;&#10;                &lt;/answer&gt;&#10;                &lt;answer&gt;&#10;                    &lt;guid&gt;DAF78D8579824017B21167C323597444&lt;/guid&gt;&#10;                    &lt;answertext&gt;C &amp;amp; D&lt;/answertext&gt;&#10;                    &lt;valuetype&gt;-1&lt;/valuetype&gt;&#10;                &lt;/answer&gt;&#10;                &lt;answer&gt;&#10;                    &lt;guid&gt;5860FD6275FD4B80B66F5BE27733B5FE&lt;/guid&gt;&#10;                    &lt;answertext&gt;A &amp;amp; C&lt;/answertext&gt;&#10;                    &lt;valuetype&gt;-1&lt;/valuetype&gt;&#10;                &lt;/answer&gt;&#10;                &lt;answer&gt;&#10;                    &lt;guid&gt;3056D7ABF0B64CF7965F1A462F350CE1&lt;/guid&gt;&#10;                    &lt;answertext&gt;B &amp;amp; D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05"/>
  <p:tag name="FONTSIZE" val="32"/>
  <p:tag name="BULLETTYPE" val="ppBulletArabicPeriod"/>
  <p:tag name="ANSWERTEXT" val="December 21st, June 21st &#10;June 21st, March 21st &#10;September 21st, December 21st&#10;March 21st, September 21st"/>
  <p:tag name="ZEROBASED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9D7006B678A412C93C3B96C7A5118EE"/>
  <p:tag name="SLIDEID" val="19D7006B678A412C93C3B96C7A5118EE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True|smicln|False"/>
  <p:tag name="DELIMITERS" val="3.1"/>
  <p:tag name="VALUEFORMAT" val="0%"/>
  <p:tag name="QUESTIONALIAS" val="The main factor that influences climates is the closeness of the sun during that season."/>
  <p:tag name="VALUES" val="Incorrect|smicln|Correct"/>
  <p:tag name="TOTALRESPONSES" val="34"/>
  <p:tag name="RESPONSECOUNT" val="34"/>
  <p:tag name="SLICED" val="False"/>
  <p:tag name="RESPONSES" val="2;2;2;1;2;2;2;2;2;1;2;2;2;2;2;-;2;2;2;2;2;1;1;-;1;2;2;1;2;1;2;1;2;1;-;2;2;"/>
  <p:tag name="CHARTSTRINGSTD" val="9 25"/>
  <p:tag name="CHARTSTRINGREV" val="25 9"/>
  <p:tag name="CHARTSTRINGSTDPER" val="0.264705882352941 0.735294117647059"/>
  <p:tag name="CHARTSTRINGREVPER" val="0.735294117647059 0.264705882352941"/>
  <p:tag name="RESPONSESGATHERED" val="False"/>
  <p:tag name="ANONYMOUSTEMP" val="False"/>
  <p:tag name="RESULTS" val="The main factor that influences seasons is how close the earth is to the sun during that season.&#10;26[;]40[;]26[;]False[;]21[;]&#10;1.80769230769231[;]2[;]0.394113490998446[;]0.155325443786982&#10;5[;]-1[;]True1[;]True[;]&#10;21[;]1[;]False2[;]Fals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501FE09A615E4048BC24BFFEA12BE250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1A0B52E3DDE4DDA8A005AF2B8030BAD&lt;/guid&gt;&#10;            &lt;repollguid&gt;552D24C7CAC84533BB86A5B427B2A09F&lt;/repollguid&gt;&#10;            &lt;sourceid&gt;BED188DF97544135939848D594705925&lt;/sourceid&gt;&#10;            &lt;questiontext&gt;The main factor that influences seasons is how close the earth is to the sun during that season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FCF3B408F9A943FE9676D46252DC3376&lt;/guid&gt;&#10;                    &lt;answertext&gt;True&lt;/answertext&gt;&#10;                    &lt;valuetype&gt;-1&lt;/valuetype&gt;&#10;                &lt;/answer&gt;&#10;                &lt;answer&gt;&#10;                    &lt;guid&gt;90608535D83244D6B7A5C35FBC0805C5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32"/>
  <p:tag name="BULLETTYPE" val="ppBulletArabicPeriod"/>
  <p:tag name="ANSWERTEXT" val="True&#10;False"/>
  <p:tag name="ZEROBASED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F874A150BCD4723B90AE1CC623F10E3"/>
  <p:tag name="SLIDEID" val="5F874A150BCD4723B90AE1CC623F10E3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NUMRESPONSES" val="1"/>
  <p:tag name="QUESTIONALIAS" val="Could you explain how the earth works?"/>
  <p:tag name="ANSWERSALIAS" val="Yes, in my sleep—easy!|smicln|Maybe after this review I could|smicln|I need a week to study this stuff|smicln|What is the earth?"/>
  <p:tag name="VALUES" val="No Value|smicln|No Value|smicln|No Value|smicln|No Value"/>
  <p:tag name="TOTALRESPONSES" val="35"/>
  <p:tag name="RESPONSECOUNT" val="35"/>
  <p:tag name="SLICED" val="False"/>
  <p:tag name="RESPONSES" val="1;1;2;2;1;2;2;2;2;4;2;2;1;2;1;2;1;1;2;2;1;3;2;1;3;1;2;2;2;2;2;2;2;1;2;"/>
  <p:tag name="CHARTSTRINGSTD" val="11 21 2 1"/>
  <p:tag name="CHARTSTRINGREV" val="1 2 21 11"/>
  <p:tag name="CHARTSTRINGSTDPER" val="0.314285714285714 0.6 0.0571428571428571 0.0285714285714286"/>
  <p:tag name="CHARTSTRINGREVPER" val="0.0285714285714286 0.0571428571428571 0.6 0.314285714285714"/>
  <p:tag name="RESPONSESGATHERED" val="False"/>
  <p:tag name="ANONYMOUSTEMP" val="False"/>
  <p:tag name="RESULTS" val="Could you explain how the earth works?&#10;26[;]40[;]26[;]False[;]0[;]&#10;1.76923076923077[;]2[;]0.638971066378313[;]0.408284023668639&#10;9[;]0[;]Yes, in my sleep—easy!1[;]Yes, in my sleep—easy![;]&#10;14[;]0[;]Maybe after this review I could2[;]Maybe after this review I could[;]&#10;3[;]0[;]I need a week to study this stuff3[;]I need a week to study this stuff[;]&#10;0[;]0[;]What is the earth?4[;]What is the earth?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BE499B58654D46C39DD9D9C8051EE088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0FB1BDF4DF948C3B1385C8ED28471CB&lt;/guid&gt;&#10;            &lt;repollguid&gt;2CE99F31D942495789C4F1CB3404FE90&lt;/repollguid&gt;&#10;            &lt;sourceid&gt;700C8361AD6D4546A393A1DD67D6F56F&lt;/sourceid&gt;&#10;            &lt;questiontext&gt;Could you explain how the earth works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CC3C1DED38C24F2DAA03255274FCCCA9&lt;/guid&gt;&#10;                    &lt;answertext&gt;Yes, in my sleep—easy!&lt;/answertext&gt;&#10;                    &lt;valuetype&gt;0&lt;/valuetype&gt;&#10;                &lt;/answer&gt;&#10;                &lt;answer&gt;&#10;                    &lt;guid&gt;512D53F3EA88460B9D144BB40E202F05&lt;/guid&gt;&#10;                    &lt;answertext&gt;Maybe after this review I could&lt;/answertext&gt;&#10;                    &lt;valuetype&gt;0&lt;/valuetype&gt;&#10;                &lt;/answer&gt;&#10;                &lt;answer&gt;&#10;                    &lt;guid&gt;6B66F5ECAF8943A18C81B488571210E8&lt;/guid&gt;&#10;                    &lt;answertext&gt;I need a week to study this stuff&lt;/answertext&gt;&#10;                    &lt;valuetype&gt;0&lt;/valuetype&gt;&#10;                &lt;/answer&gt;&#10;                &lt;answer&gt;&#10;                    &lt;guid&gt;9A1A3D0E26574A39BC08812CE6B13D04&lt;/guid&gt;&#10;                    &lt;answertext&gt;What is the earth?&lt;/answertext&gt;&#10;                    &lt;valuetype&gt;0&lt;/valuetype&gt;&#10;                &lt;/answer&gt;&#10;            &lt;/answers&gt;&#10;        &lt;/multichoice&gt;&#10;    &lt;/questions&gt;&#10;&lt;/questionlist&gt;"/>
  <p:tag name="HASRESULTS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53EA77A804F4E6FB243BAD018CBC862"/>
  <p:tag name="SLIDEID" val="353EA77A804F4E6FB243BAD018CBC862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at is the difference between weather and climate?"/>
  <p:tag name="ANSWERSALIAS" val="Climate is long-term, weather is the condition of the bottom layer of the earth’s atmosphere in a short period of time.|smicln|Climate is what you expect, weather is what you get.|smicln|Climate tells you what the conditions will be outside today; weather will tell you what this month’s conditions will be outside."/>
  <p:tag name="VALUES" val="Correct|smicln|Incorrect|smicln|Incorrect"/>
  <p:tag name="TOTALRESPONSES" val="24"/>
  <p:tag name="RESPONSECOUNT" val="24"/>
  <p:tag name="SLICED" val="False"/>
  <p:tag name="RESPONSES" val="2;2;-;2;-;2;2;1;1;-;2;1;-;-;1;2;1;2;2;2;2;1;-;2;1;-;2;1;2;-;1;-;-;-;-;3;"/>
  <p:tag name="CHARTSTRINGSTD" val="9 14 1"/>
  <p:tag name="CHARTSTRINGREV" val="1 14 9"/>
  <p:tag name="CHARTSTRINGSTDPER" val="0.375 0.583333333333333 0.0416666666666667"/>
  <p:tag name="CHARTSTRINGREVPER" val="0.0416666666666667 0.583333333333333 0.375"/>
  <p:tag name="RESPONSESGATHERED" val="False"/>
  <p:tag name="ANONYMOUSTEMP" val="False"/>
  <p:tag name="RESULTS" val="What is the difference between weather and climate?&#10;26[;]40[;]26[;]False[;]21[;]&#10;1.23076923076923[;]1[;]0.504418348023231[;]0.254437869822485&#10;21[;]1[;]Climate is long-term, weather is the condition of the bottom layer of the earth’s atmosphere in a short period of time.1[;]Climate is long-term, weather is the condition of the bottom layer of the earth’s atmosphere in a short period of time.[;]&#10;4[;]-1[;]Climate is based mainly on temperature and weather is based mainly on precipitation2[;]Climate is based mainly on temperature and weather is based mainly on precipitation[;]&#10;1[;]-1[;]Climate tells you what the conditions will be outside today; weather will tell you what this month’s conditions will be outside.3[;]Climate tells you what the conditions will be outside today; weather will tell you what this month’s conditions will be outside.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6B429F0906C24436BE8A44D3B5FD9645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98208F635B74960B1CE7A67F3C99A95&lt;/guid&gt;&#10;            &lt;repollguid&gt;4B87C00403814AA185F4BAEEBA0E253C&lt;/repollguid&gt;&#10;            &lt;sourceid&gt;23CFA54FA99748039273A435F6D079A4&lt;/sourceid&gt;&#10;            &lt;questiontext&gt;What is the difference between weather and climate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3A0A677FB89A4EF6AE7BF6E3CE5A6AAD&lt;/guid&gt;&#10;                    &lt;answertext&gt;Climate is long-term, weather is the condition of the bottom layer of the earth’s atmosphere in a short period of time.&lt;/answertext&gt;&#10;                    &lt;valuetype&gt;1&lt;/valuetype&gt;&#10;                &lt;/answer&gt;&#10;                &lt;answer&gt;&#10;                    &lt;guid&gt;2E96D9E1F33444D0A01CC30B64CEF1A9&lt;/guid&gt;&#10;                    &lt;answertext&gt;Climate is based mainly on temperature and weather is based mainly on precipitation&lt;/answertext&gt;&#10;                    &lt;valuetype&gt;-1&lt;/valuetype&gt;&#10;                &lt;/answer&gt;&#10;                &lt;answer&gt;&#10;                    &lt;guid&gt;8D287C2D562F4475812997634D50B6F6&lt;/guid&gt;&#10;                    &lt;answertext&gt;Climate tells you what the conditions will be outside today; weather will tell you what this month’s conditions will be outside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301"/>
  <p:tag name="FONTSIZE" val="24"/>
  <p:tag name="BULLETTYPE" val="ppBulletArabicPeriod"/>
  <p:tag name="ANSWERTEXT" val="Climate is long-term, weather is the condition of the bottom layer of the earth’s atmosphere in a short period of time.&#10;Climate is what you expect, weather is what you get.&#10;Climate tells you what the conditions will be outside today; weather will tell you what this month’s conditions will be outside."/>
  <p:tag name="ZEROBASED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B7B1BCD4DEE4E47A3F52C870718381D"/>
  <p:tag name="SLIDEID" val="5B7B1BCD4DEE4E47A3F52C870718381D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ich is NOT an example of an influence of climate?"/>
  <p:tag name="ANSWERSALIAS" val="Elevation|smicln|Latitude (angle of sunlight)|smicln|Humidity|smicln|Distance from bodies of water|smicln|Prevailing Winds"/>
  <p:tag name="VALUES" val="Incorrect|smicln|Incorrect|smicln|Correct|smicln|Incorrect|smicln|Incorrect"/>
  <p:tag name="TOTALRESPONSES" val="35"/>
  <p:tag name="RESPONSECOUNT" val="35"/>
  <p:tag name="SLICED" val="False"/>
  <p:tag name="RESPONSES" val="3;2;3;2;3;3;1;3;1;3;3;-;-;2;3;3;3;3;3;3;3;2;2;2;4;5;3;5;2;5;3;4;3;3;2;3;3;"/>
  <p:tag name="CHARTSTRINGSTD" val="2 8 20 2 3"/>
  <p:tag name="CHARTSTRINGREV" val="3 2 20 8 2"/>
  <p:tag name="CHARTSTRINGSTDPER" val="0.0571428571428571 0.228571428571429 0.571428571428571 0.0571428571428571 0.0857142857142857"/>
  <p:tag name="CHARTSTRINGREVPER" val="0.0857142857142857 0.0571428571428571 0.571428571428571 0.228571428571429 0.0571428571428571"/>
  <p:tag name="RESPONSESGATHERED" val="False"/>
  <p:tag name="ANONYMOUSTEMP" val="False"/>
  <p:tag name="RESULTS" val="Which is NOT an example of a factor of climate?&#10;26[;]40[;]26[;]False[;]14[;]&#10;2.92307692307692[;]3[;]1.07141448286032[;]1.14792899408284&#10;3[;]-1[;]Elevation1[;]Elevation[;]&#10;4[;]-1[;]Latitude (angle of sunlight)2[;]Latitude (angle of sunlight)[;]&#10;14[;]1[;]Humidity3[;]Humidity[;]&#10;2[;]-1[;]Distance from bodies of water4[;]Distance from bodies of water[;]&#10;3[;]-1[;]Prevailing Winds5[;]Prevailing Winds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CD1FBB3194F4E8AA1D945AC1A699FE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DC0D725AAAB4668B1227A289BC94EDF&lt;/guid&gt;&#10;            &lt;repollguid&gt;A86C3B9743F94DD18C4F3E9378EB6C26&lt;/repollguid&gt;&#10;            &lt;sourceid&gt;09FA248C4E32408E9AB62F2474659BDF&lt;/sourceid&gt;&#10;            &lt;questiontext&gt;Which is NOT an example of a factor of climate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CA50B9C2E2E0490E9926993EAAA8391A&lt;/guid&gt;&#10;                    &lt;answertext&gt;Elevation&lt;/answertext&gt;&#10;                    &lt;valuetype&gt;-1&lt;/valuetype&gt;&#10;                &lt;/answer&gt;&#10;                &lt;answer&gt;&#10;                    &lt;guid&gt;5A0A10BFAFA64D7AB743AB10927D531A&lt;/guid&gt;&#10;                    &lt;answertext&gt;Latitude (angle of sunlight)&lt;/answertext&gt;&#10;                    &lt;valuetype&gt;-1&lt;/valuetype&gt;&#10;                &lt;/answer&gt;&#10;                &lt;answer&gt;&#10;                    &lt;guid&gt;6B5756CE71D94507A716588193343C34&lt;/guid&gt;&#10;                    &lt;answertext&gt;Humidity&lt;/answertext&gt;&#10;                    &lt;valuetype&gt;1&lt;/valuetype&gt;&#10;                &lt;/answer&gt;&#10;                &lt;answer&gt;&#10;                    &lt;guid&gt;F9B37A8919594B12BFCD74B606B9942A&lt;/guid&gt;&#10;                    &lt;answertext&gt;Distance from bodies of water&lt;/answertext&gt;&#10;                    &lt;valuetype&gt;-1&lt;/valuetype&gt;&#10;                &lt;/answer&gt;&#10;                &lt;answer&gt;&#10;                    &lt;guid&gt;9B5F22BBD89E43ED94479FC9D70A6374&lt;/guid&gt;&#10;                    &lt;answertext&gt;Prevailing Winds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94"/>
  <p:tag name="FONTSIZE" val="32"/>
  <p:tag name="BULLETTYPE" val="ppBulletArabicPeriod"/>
  <p:tag name="ANSWERTEXT" val="Elevation&#10;Latitude (angle of sunlight)&#10;Humidity&#10;Distance from bodies of water&#10;Prevailing Winds"/>
  <p:tag name="ZEROBASED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E38B12DA86140BE8E94B1B6CAD1AE74"/>
  <p:tag name="SLIDEID" val="EE38B12DA86140BE8E94B1B6CAD1AE74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True|smicln|False"/>
  <p:tag name="DELIMITERS" val="3.1"/>
  <p:tag name="VALUEFORMAT" val="0%"/>
  <p:tag name="QUESTIONALIAS" val="Temperate zones are usually cooler than Tropical zones"/>
  <p:tag name="VALUES" val="Correct|smicln|Incorrect"/>
  <p:tag name="TOTALRESPONSES" val="36"/>
  <p:tag name="RESPONSECOUNT" val="36"/>
  <p:tag name="SLICED" val="False"/>
  <p:tag name="RESPONSES" val="1;1;-;2;1;1;2;1;2;2;2;1;1;1;1;1;1;1;1;1;1;2;2;1;1;1;1;1;1;1;1;1;1;1;1;1;2;"/>
  <p:tag name="CHARTSTRINGSTD" val="28 8"/>
  <p:tag name="CHARTSTRINGREV" val="8 28"/>
  <p:tag name="CHARTSTRINGSTDPER" val="0.777777777777778 0.222222222222222"/>
  <p:tag name="CHARTSTRINGREVPER" val="0.222222222222222 0.777777777777778"/>
  <p:tag name="RESPONSESGATHERED" val="False"/>
  <p:tag name="ANONYMOUSTEMP" val="False"/>
  <p:tag name="RESULTS" val="Temperate zones usually have a wider range of temperatures than the Tropical zones.&#10;26[;]40[;]26[;]False[;]23[;]&#10;1.11538461538462[;]1[;]0.319485533189157[;]0.10207100591716&#10;23[;]1[;]True1[;]True[;]&#10;3[;]-1[;]False2[;]Fals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BF75B4ED4BBF4F03AC5D894682A9CD70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83BA78F99F8449090D8FA817D5188AA&lt;/guid&gt;&#10;            &lt;repollguid&gt;372674A6DDA64FBC9777A39915EE80AB&lt;/repollguid&gt;&#10;            &lt;sourceid&gt;56ACA4CAC75748ECA11CB671654CD4EB&lt;/sourceid&gt;&#10;            &lt;questiontext&gt;Temperate zones usually have a wider range of temperatures than the Tropical zones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46E40B109D034F7D8A70AF34C6B8DFA0&lt;/guid&gt;&#10;                    &lt;answertext&gt;True&lt;/answertext&gt;&#10;                    &lt;valuetype&gt;1&lt;/valuetype&gt;&#10;                &lt;/answer&gt;&#10;                &lt;answer&gt;&#10;                    &lt;guid&gt;6500F2CDB972468E84C9CAB791CE1CDF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32"/>
  <p:tag name="BULLETTYPE" val="ppBulletArabicPeriod"/>
  <p:tag name="ANSWERTEXT" val="True&#10;False"/>
  <p:tag name="ZEROBASED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45AFC8EC0B344C589DC4ED0EFA4B0B5"/>
  <p:tag name="SLIDEID" val="445AFC8EC0B344C589DC4ED0EFA4B0B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True|smicln|False"/>
  <p:tag name="DELIMITERS" val="3.1"/>
  <p:tag name="VALUEFORMAT" val="0%"/>
  <p:tag name="VALUES" val="Correct|smicln|Incorrect"/>
  <p:tag name="TOTALRESPONSES" val="35"/>
  <p:tag name="RESPONSECOUNT" val="35"/>
  <p:tag name="SLICED" val="False"/>
  <p:tag name="RESPONSES" val="1;1;1;2;1;1;1;1;1;1;1;1;1;1;-;1;1;1;1;1;1;-;2;1;2;1;2;1;1;1;1;1;1;2;1;2;1;"/>
  <p:tag name="CHARTSTRINGSTD" val="29 6"/>
  <p:tag name="CHARTSTRINGREV" val="6 29"/>
  <p:tag name="CHARTSTRINGSTDPER" val="0.828571428571429 0.171428571428571"/>
  <p:tag name="CHARTSTRINGREVPER" val="0.171428571428571 0.828571428571429"/>
  <p:tag name="RESPONSESGATHERED" val="False"/>
  <p:tag name="ANONYMOUSTEMP" val="False"/>
  <p:tag name="RESULTS" val="Generally, places of similar latitudes have similar climates.&#10;26[;]40[;]26[;]False[;]22[;]&#10;1.15384615384615[;]1[;]0.36080121229411[;]0.130177514792899&#10;22[;]1[;]True1[;]True[;]&#10;4[;]-1[;]False2[;]Fals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ABD326BDB73840AEB08BE2A23CDCEE50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CD63A67204143BDBA865FE2E6DA61BF&lt;/guid&gt;&#10;            &lt;repollguid&gt;662A6F4479104952A1C23774414135B2&lt;/repollguid&gt;&#10;            &lt;sourceid&gt;EF8A4C11081D43A79527FDF209821391&lt;/sourceid&gt;&#10;            &lt;questiontext&gt;Generally, places of similar latitudes have similar climates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C90F6E8181674C188EC4935B552B4924&lt;/guid&gt;&#10;                    &lt;answertext&gt;True&lt;/answertext&gt;&#10;                    &lt;valuetype&gt;1&lt;/valuetype&gt;&#10;                &lt;/answer&gt;&#10;                &lt;answer&gt;&#10;                    &lt;guid&gt;A8768DB9EF234E47B610DAF3CAA8C9BE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07"/>
  <p:tag name="FONTSIZE" val="32"/>
  <p:tag name="BULLETTYPE" val="ppBulletArabicPeriod"/>
  <p:tag name="ANSWERTEXT" val="Yes, in my sleep—easy!&#10;Maybe after this review I could&#10;I need a week to study this stuff&#10;What is the earth?"/>
  <p:tag name="ZEROBASED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32"/>
  <p:tag name="BULLETTYPE" val="ppBulletArabicPeriod"/>
  <p:tag name="ANSWERTEXT" val="True&#10;False"/>
  <p:tag name="ZEROBASED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3693C31B4294E2A9923AE5D118B3597"/>
  <p:tag name="SLIDEID" val="33693C31B4294E2A9923AE5D118B359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A rain shadow is part of which type of precipitation?"/>
  <p:tag name="ANSWERSALIAS" val="Convectional Precipitation|smicln|Frontal Precipitation|smicln|Orographic Precipitation|smicln|Hail Precipitation"/>
  <p:tag name="VALUES" val="Incorrect|smicln|Incorrect|smicln|Correct|smicln|Incorrect"/>
  <p:tag name="TOTALRESPONSES" val="35"/>
  <p:tag name="RESPONSECOUNT" val="35"/>
  <p:tag name="SLICED" val="False"/>
  <p:tag name="RESPONSES" val="3;2;3;2;3;3;3;-;2;4;2;2;2;3;-;3;3;2;3;3;3;3;1;1;1;3;3;2;3;1;2;3;2;3;1;2;1;"/>
  <p:tag name="CHARTSTRINGSTD" val="6 11 17 1"/>
  <p:tag name="CHARTSTRINGREV" val="1 17 11 6"/>
  <p:tag name="CHARTSTRINGSTDPER" val="0.171428571428571 0.314285714285714 0.485714285714286 0.0285714285714286"/>
  <p:tag name="CHARTSTRINGREVPER" val="0.0285714285714286 0.485714285714286 0.314285714285714 0.171428571428571"/>
  <p:tag name="RESPONSESGATHERED" val="False"/>
  <p:tag name="ANONYMOUSTEMP" val="False"/>
  <p:tag name="RESULTS" val="A rain shadow is part of which type of precipitation?&#10;25[;]40[;]25[;]False[;]13[;]&#10;2.32[;]3[;]0.78587530817554[;]0.6176&#10;5[;]-1[;]Convectional Precipitation1[;]Convectional Precipitation[;]&#10;7[;]-1[;]Frontal Precipitation2[;]Frontal Precipitation[;]&#10;13[;]1[;]Orographic Precipitation3[;]Orographic Precipitation[;]&#10;0[;]-1[;]Hail Precipitation4[;]Hail Precipitation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BFCA3FB47A64250890658BA4AF18A26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CE1A4DA06B34ACEAABDFA414CBC1E82&lt;/guid&gt;&#10;            &lt;repollguid&gt;DED7E95D23FD4EADA9117A8EB0B45362&lt;/repollguid&gt;&#10;            &lt;sourceid&gt;750D654553B845ABB8E9DFEE831D1D17&lt;/sourceid&gt;&#10;            &lt;questiontext&gt;A rain shadow is part of which type of precipitation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F8FBA66B57524C57854F5D7A5ED4540A&lt;/guid&gt;&#10;                    &lt;answertext&gt;Convectional Precipitation&lt;/answertext&gt;&#10;                    &lt;valuetype&gt;-1&lt;/valuetype&gt;&#10;                &lt;/answer&gt;&#10;                &lt;answer&gt;&#10;                    &lt;guid&gt;C9BBBC97DDF044FD8BA8354AA7572AA5&lt;/guid&gt;&#10;                    &lt;answertext&gt;Frontal Precipitation&lt;/answertext&gt;&#10;                    &lt;valuetype&gt;-1&lt;/valuetype&gt;&#10;                &lt;/answer&gt;&#10;                &lt;answer&gt;&#10;                    &lt;guid&gt;784B9F9EBF774654973620C5B205ACD6&lt;/guid&gt;&#10;                    &lt;answertext&gt;Orographic Precipitation&lt;/answertext&gt;&#10;                    &lt;valuetype&gt;1&lt;/valuetype&gt;&#10;                &lt;/answer&gt;&#10;                &lt;answer&gt;&#10;                    &lt;guid&gt;9697EFE7387C4FE199493344AF0F1783&lt;/guid&gt;&#10;                    &lt;answertext&gt;Monsoonal Precipitation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92"/>
  <p:tag name="FONTSIZE" val="32"/>
  <p:tag name="BULLETTYPE" val="ppBulletArabicPeriod"/>
  <p:tag name="ANSWERTEXT" val="Convectional Precipitation&#10;Frontal Precipitation&#10;Orographic Precipitation&#10;Hail Precipitation"/>
  <p:tag name="ZEROBASED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6E9F82F2D9E44BD9550138EFB98CFD7"/>
  <p:tag name="SLIDEID" val="06E9F82F2D9E44BD9550138EFB98CFD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True|smicln|False"/>
  <p:tag name="DELIMITERS" val="3.1"/>
  <p:tag name="VALUEFORMAT" val="0%"/>
  <p:tag name="QUESTIONALIAS" val="Winds move from Low to High pressure."/>
  <p:tag name="VALUES" val="Incorrect|smicln|Correct"/>
  <p:tag name="TOTALRESPONSES" val="34"/>
  <p:tag name="RESPONSECOUNT" val="34"/>
  <p:tag name="SLICED" val="False"/>
  <p:tag name="RESPONSES" val="1;1;2;2;2;1;1;2;1;-;2;1;2;2;-;2;2;2;2;2;2;2;-;1;1;1;2;1;2;1;2;2;2;2;1;1;1;"/>
  <p:tag name="CHARTSTRINGSTD" val="14 20"/>
  <p:tag name="CHARTSTRINGREV" val="20 14"/>
  <p:tag name="CHARTSTRINGSTDPER" val="0.411764705882353 0.588235294117647"/>
  <p:tag name="CHARTSTRINGREVPER" val="0.588235294117647 0.411764705882353"/>
  <p:tag name="RESPONSESGATHERED" val="False"/>
  <p:tag name="ANONYMOUSTEMP" val="False"/>
  <p:tag name="RESULTS" val="Winds move from Low to High pressure.&#10;26[;]40[;]26[;]False[;]14[;]&#10;1.53846153846154[;]2[;]0.498518515262143[;]0.248520710059172&#10;12[;]-1[;]True1[;]True[;]&#10;14[;]1[;]False2[;]Fals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D7A1CAFDA7E4B60869482A324890CF1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09748A28449494BA7078EF937E89E6B&lt;/guid&gt;&#10;            &lt;repollguid&gt;678F1610C8D14D5197B47EF046B2FC19&lt;/repollguid&gt;&#10;            &lt;sourceid&gt;6F12F3F8F29B445E8B6E6A934F07C0CE&lt;/sourceid&gt;&#10;            &lt;questiontext&gt;Winds move from Low to High pressure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DF790C59917B47B3AE89D840F441E742&lt;/guid&gt;&#10;                    &lt;answertext&gt;True&lt;/answertext&gt;&#10;                    &lt;valuetype&gt;-1&lt;/valuetype&gt;&#10;                &lt;/answer&gt;&#10;                &lt;answer&gt;&#10;                    &lt;guid&gt;54165EA222814D0680826F9EB9C32C79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32"/>
  <p:tag name="BULLETTYPE" val="ppBulletArabicPeriod"/>
  <p:tag name="ANSWERTEXT" val="True&#10;False"/>
  <p:tag name="ZEROBASED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EC12B599A1F483E831C4E79EDF1C9B3"/>
  <p:tag name="SLIDEID" val="9EC12B599A1F483E831C4E79EDF1C9B3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at force distributes heat or cold over the surface of the earth?"/>
  <p:tag name="ANSWERSALIAS" val="Ocean Currents|smicln|Coriolis Effect|smicln|Prevailing Winds|smicln|Convection"/>
  <p:tag name="VALUES" val="Incorrect|smicln|Incorrect|smicln|Incorrect|smicln|Correct"/>
  <p:tag name="TOTALRESPONSES" val="34"/>
  <p:tag name="RESPONSECOUNT" val="34"/>
  <p:tag name="SLICED" val="False"/>
  <p:tag name="RESPONSES" val="4;4;-;4;3;3;4;4;4;3;4;1;2;4;1;4;4;4;4;4;3;4;4;1;1;2;4;-;2;1;3;1;4;-;4;4;4;"/>
  <p:tag name="CHARTSTRINGSTD" val="6 3 5 20"/>
  <p:tag name="CHARTSTRINGREV" val="20 5 3 6"/>
  <p:tag name="CHARTSTRINGSTDPER" val="0.176470588235294 0.0882352941176471 0.147058823529412 0.588235294117647"/>
  <p:tag name="CHARTSTRINGREVPER" val="0.588235294117647 0.147058823529412 0.0882352941176471 0.176470588235294"/>
  <p:tag name="RESPONSESGATHERED" val="False"/>
  <p:tag name="ANONYMOUSTEMP" val="False"/>
  <p:tag name="RESULTS" val="What force distributes heat or cold over the surface of the earth?&#10;26[;]40[;]26[;]False[;]9[;]&#10;2.96153846153846[;]3[;]0.979826092527461[;]0.960059171597633&#10;3[;]-1[;]Ocean Currents1[;]Ocean Currents[;]&#10;4[;]-1[;]Coriolis Effect2[;]Coriolis Effect[;]&#10;10[;]-1[;]Prevailing Winds3[;]Prevailing Winds[;]&#10;9[;]1[;]Convection4[;]Convection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60E996B18D7440F7BB81C5AE57D855D2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CAF802A024B42D9B8EA0E49EEB7078E&lt;/guid&gt;&#10;            &lt;repollguid&gt;741E2238F3E74D4FA66B6F1FE9E46748&lt;/repollguid&gt;&#10;            &lt;sourceid&gt;6DFE30CE6C2A483FBEB3107DEC190B17&lt;/sourceid&gt;&#10;            &lt;questiontext&gt;What force distributes heat or cold over the surface of the earth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0A7B41427FA2425F92AE6F4BDDB94D6A&lt;/guid&gt;&#10;                    &lt;answertext&gt;Ocean Currents&lt;/answertext&gt;&#10;                    &lt;valuetype&gt;-1&lt;/valuetype&gt;&#10;                &lt;/answer&gt;&#10;                &lt;answer&gt;&#10;                    &lt;guid&gt;95A71F86203449F5ABAEE8C0D4337ADE&lt;/guid&gt;&#10;                    &lt;answertext&gt;Coriolis Effect&lt;/answertext&gt;&#10;                    &lt;valuetype&gt;-1&lt;/valuetype&gt;&#10;                &lt;/answer&gt;&#10;                &lt;answer&gt;&#10;                    &lt;guid&gt;DC46A8DA5431423D9E508EB8F155950D&lt;/guid&gt;&#10;                    &lt;answertext&gt;Prevailing Winds&lt;/answertext&gt;&#10;                    &lt;valuetype&gt;-1&lt;/valuetype&gt;&#10;                &lt;/answer&gt;&#10;                &lt;answer&gt;&#10;                    &lt;guid&gt;7C03DD84D20A4148A6E7782B5203945B&lt;/guid&gt;&#10;                    &lt;answertext&gt;Convection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8"/>
  <p:tag name="FONTSIZE" val="32"/>
  <p:tag name="BULLETTYPE" val="ppBulletArabicPeriod"/>
  <p:tag name="ANSWERTEXT" val="Ocean Currents&#10;Coriolis Effect&#10;Prevailing Winds&#10;Convection"/>
  <p:tag name="ZEROBAS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93DBBB298854FF9B81E551F8B48CA28"/>
  <p:tag name="SLIDEID" val="E93DBBB298854FF9B81E551F8B48CA28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True|smicln|False"/>
  <p:tag name="DELIMITERS" val="3.1"/>
  <p:tag name="VALUEFORMAT" val="0%"/>
  <p:tag name="VALUES" val="Correct|smicln|Incorrect"/>
  <p:tag name="TOTALRESPONSES" val="33"/>
  <p:tag name="RESPONSECOUNT" val="33"/>
  <p:tag name="SLICED" val="False"/>
  <p:tag name="RESPONSES" val="1;1;1;1;2;2;2;1;1;2;1;1;1;1;-;1;1;1;1;1;1;2;1;1;1;1;1;-;2;2;1;1;-;2;-;1;1;"/>
  <p:tag name="CHARTSTRINGSTD" val="25 8"/>
  <p:tag name="CHARTSTRINGREV" val="8 25"/>
  <p:tag name="CHARTSTRINGSTDPER" val="0.757575757575758 0.242424242424242"/>
  <p:tag name="CHARTSTRINGREVPER" val="0.242424242424242 0.757575757575758"/>
  <p:tag name="RESPONSESGATHERED" val="False"/>
  <p:tag name="ANONYMOUSTEMP" val="False"/>
  <p:tag name="RESULTS" val="The Coriolis Effect is caused by wind deflection from the earth’s rotation.&#10;26[;]40[;]26[;]False[;]24[;]&#10;1.07692307692308[;]1[;]0.266469355010596[;]0.0710059171597633&#10;24[;]1[;]True1[;]True[;]&#10;2[;]-1[;]False2[;]Fals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694C31A494544369EE20D56ED8F850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36C01F7675B449EA8384089B4FD2E15&lt;/guid&gt;&#10;            &lt;repollguid&gt;F96D1EFAE3F34941A4BE1327CFCFF677&lt;/repollguid&gt;&#10;            &lt;sourceid&gt;5986FEDE400744EC86B385CC2CD4E97D&lt;/sourceid&gt;&#10;            &lt;questiontext&gt;The Coriolis Effect is caused by wind deflection from the earth’s rotation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145004B8A9E644E799D788FB9E3E6E3A&lt;/guid&gt;&#10;                    &lt;answertext&gt;True&lt;/answertext&gt;&#10;                    &lt;valuetype&gt;1&lt;/valuetype&gt;&#10;                &lt;/answer&gt;&#10;                &lt;answer&gt;&#10;                    &lt;guid&gt;507C7A2E813E48A6B6EB33E86272C250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32"/>
  <p:tag name="BULLETTYPE" val="ppBulletArabicPeriod"/>
  <p:tag name="ANSWERTEXT" val="True&#10;False"/>
  <p:tag name="ZEROBASED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FF56365BB704359941B7A8FDE81619C"/>
  <p:tag name="SLIDEID" val="EFF56365BB704359941B7A8FDE81619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Wind, Humidity, Atmospheric Pressure, Temperature|smicln|Wind, Currents, Fronts, Convection|smicln|Humidity, Pressure, Distance from water, Elevation"/>
  <p:tag name="QUESTIONALIAS" val="WHAT are the 4 elements of weather are:"/>
  <p:tag name="VALUES" val="Correct|smicln|Incorrect|smicln|Incorrect"/>
  <p:tag name="TOTALRESPONSES" val="34"/>
  <p:tag name="RESPONSECOUNT" val="34"/>
  <p:tag name="SLICED" val="False"/>
  <p:tag name="RESPONSES" val="1;3;-;1;1;1;1;1;1;-;3;3;3;1;-;1;1;1;1;3;1;1;1;3;1;3;1;1;3;1;1;1;1;3;1;2;2;"/>
  <p:tag name="CHARTSTRINGSTD" val="23 2 9"/>
  <p:tag name="CHARTSTRINGREV" val="9 2 23"/>
  <p:tag name="CHARTSTRINGSTDPER" val="0.676470588235294 0.0588235294117647 0.264705882352941"/>
  <p:tag name="CHARTSTRINGREVPER" val="0.264705882352941 0.0588235294117647 0.676470588235294"/>
  <p:tag name="RESPONSESGATHERED" val="False"/>
  <p:tag name="ANONYMOUSTEMP" val="False"/>
  <p:tag name="RESULTS" val="WHAT are the elements of weather?&#10;26[;]40[;]26[;]False[;]25[;]&#10;1.03846153846154[;]1[;]0.192307692307692[;]0.0369822485207101&#10;25[;]1[;]Wind, Humidity, Atmospheric Pressure, Temperature1[;]Wind, Humidity, Atmospheric Pressure, Temperature[;]&#10;1[;]-1[;]Wind, Currents, Fronts, Convection2[;]Wind, Currents, Fronts, Convection[;]&#10;0[;]-1[;]Humidity, Latitude, Distance from water, Elevation3[;]Humidity, Latitude, Distance from water, Elevation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E4AA935C6664A688D9582A24955F41E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795D81E937A4512BC012C143DA7DB4C&lt;/guid&gt;&#10;            &lt;repollguid&gt;7B535943269A4E748F6E4D6584F80F4D&lt;/repollguid&gt;&#10;            &lt;sourceid&gt;2B2F830DE6074D2A8EED2C6544C1439B&lt;/sourceid&gt;&#10;            &lt;questiontext&gt;WHAT are the elements of weather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81E5B38559C84571ACC99F177CEFF8F8&lt;/guid&gt;&#10;                    &lt;answertext&gt;Wind, Humidity, Atmospheric Pressure, Temperature&lt;/answertext&gt;&#10;                    &lt;valuetype&gt;1&lt;/valuetype&gt;&#10;                &lt;/answer&gt;&#10;                &lt;answer&gt;&#10;                    &lt;guid&gt;A0A432E3841E4F548A1C2D1D042A8840&lt;/guid&gt;&#10;                    &lt;answertext&gt;Wind, Currents, Fronts, Convection&lt;/answertext&gt;&#10;                    &lt;valuetype&gt;-1&lt;/valuetype&gt;&#10;                &lt;/answer&gt;&#10;                &lt;answer&gt;&#10;                    &lt;guid&gt;92B8E5D094F0412CA69E023813007ED4&lt;/guid&gt;&#10;                    &lt;answertext&gt;Humidity, Latitude, Distance from water, Elevation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35"/>
  <p:tag name="FONTSIZE" val="32"/>
  <p:tag name="BULLETTYPE" val="ppBulletArabicPeriod"/>
  <p:tag name="ANSWERTEXT" val="Wind, Humidity, Atmospheric Pressure, Temperature&#10;Wind, Currents, Fronts, Convection&#10;Humidity, Pressure, Distance from water, Elevation"/>
  <p:tag name="ZEROBASED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FE4108976EE4645BC017DBA9BFD2834"/>
  <p:tag name="SLIDEID" val="0FE4108976EE4645BC017DBA9BFD2834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Convectional Precipitation:"/>
  <p:tag name="ANSWERSALIAS" val="Is in hot, humid regions|smicln|Happens when there is a large landform|smicln|Is caused by hot air rising, cooling, and falling|smicln|Both 1 &amp; 3|smicln|All of the above"/>
  <p:tag name="VALUES" val="Incorrect|smicln|Incorrect|smicln|Incorrect|smicln|Correct|smicln|Incorrect"/>
  <p:tag name="TOTALRESPONSES" val="33"/>
  <p:tag name="RESPONSECOUNT" val="33"/>
  <p:tag name="SLICED" val="False"/>
  <p:tag name="RESPONSES" val="1;-;-;3;3;4;5;4;3;5;4;3;3;4;-;4;4;3;5;5;4;4;5;1;1;3;5;4;4;1;5;4;4;4;4;3;-;"/>
  <p:tag name="CHARTSTRINGSTD" val="4 0 8 14 7"/>
  <p:tag name="CHARTSTRINGREV" val="7 14 8 0 4"/>
  <p:tag name="CHARTSTRINGSTDPER" val="0.121212121212121 0 0.242424242424242 0.424242424242424 0.212121212121212"/>
  <p:tag name="CHARTSTRINGREVPER" val="0.212121212121212 0.424242424242424 0.242424242424242 0 0.121212121212121"/>
  <p:tag name="RESPONSESGATHERED" val="False"/>
  <p:tag name="ANONYMOUSTEMP" val="False"/>
  <p:tag name="RESULTS" val="Convectional Precipitation:&#10;26[;]40[;]26[;]False[;]11[;]&#10;3.84615384615385[;]4[;]0.817703524056512[;]0.668639053254438&#10;0[;]-1[;]Is caused by the meeting of two different masses of air1[;]Is caused by the meeting of two different masses of air[;]&#10;0[;]-1[;]Happens when there is a large landform2[;]Happens when there is a large landform[;]&#10;11[;]1[;]Is caused by hot air rising as it is heated near the earth’s surface, cooling, and falling3[;]Is caused by hot air rising as it is heated near the earth’s surface, cooling, and falling[;]&#10;8[;]-1[;]Both 1 &amp; 34[;]Both 1 &amp; 3[;]&#10;7[;]-1[;]All of the above5[;]All of the abov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4812FF16E464CC2A3B983A60E6F609B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F5CB22E4BAB4DAC89D2873B30D80AF2&lt;/guid&gt;&#10;            &lt;repollguid&gt;322E2382048C446D9BB4AC4A308A0804&lt;/repollguid&gt;&#10;            &lt;sourceid&gt;5D35E48BCA004399A0522F93E4F2EC0B&lt;/sourceid&gt;&#10;            &lt;questiontext&gt;Convectional Precipitation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F9B82E8CDF594BD18C6AC00B97A8A506&lt;/guid&gt;&#10;                    &lt;answertext&gt;Is caused by the meeting of two different masses of air&lt;/answertext&gt;&#10;                    &lt;valuetype&gt;-1&lt;/valuetype&gt;&#10;                &lt;/answer&gt;&#10;                &lt;answer&gt;&#10;                    &lt;guid&gt;3DEFE8BF1023473698BB556739FEB16F&lt;/guid&gt;&#10;                    &lt;answertext&gt;Happens when there is a large landform&lt;/answertext&gt;&#10;                    &lt;valuetype&gt;-1&lt;/valuetype&gt;&#10;                &lt;/answer&gt;&#10;                &lt;answer&gt;&#10;                    &lt;guid&gt;E77535F8AD144217B9216F9B096E77D7&lt;/guid&gt;&#10;                    &lt;answertext&gt;Is caused by hot air rising as it is heated near the earth’s surface, cooling, and falling&lt;/answertext&gt;&#10;                    &lt;valuetype&gt;1&lt;/valuetype&gt;&#10;                &lt;/answer&gt;&#10;                &lt;answer&gt;&#10;                    &lt;guid&gt;924F1819BAAE41FDADDC02A98189BE34&lt;/guid&gt;&#10;                    &lt;answertext&gt;Both 1 &amp;amp; 3&lt;/answertext&gt;&#10;                    &lt;valuetype&gt;-1&lt;/valuetype&gt;&#10;                &lt;/answer&gt;&#10;                &lt;answer&gt;&#10;                    &lt;guid&gt;D356051B8A104CE6B3697AF852792E31&lt;/guid&gt;&#10;                    &lt;answertext&gt;All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141"/>
  <p:tag name="FONTSIZE" val="32"/>
  <p:tag name="BULLETTYPE" val="ppBulletArabicPeriod"/>
  <p:tag name="ANSWERTEXT" val="Is in hot, humid regions&#10;Happens when there is a large landform&#10;Is caused by hot air rising, cooling, and falling&#10;Both 1 &amp; 3&#10;All of the above"/>
  <p:tag name="ZEROBASED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DE9FC32923E4050A63B9536B04960DE"/>
  <p:tag name="SLIDEID" val="ADE9FC32923E4050A63B9536B04960DE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True|smicln|False"/>
  <p:tag name="DELIMITERS" val="3.1"/>
  <p:tag name="VALUEFORMAT" val="0%"/>
  <p:tag name="QUESTIONALIAS" val="Rotation is the earth’s movement around the sun"/>
  <p:tag name="VALUES" val="Incorrect|smicln|Correct"/>
  <p:tag name="TOTALRESPONSES" val="35"/>
  <p:tag name="RESPONSECOUNT" val="35"/>
  <p:tag name="SLICED" val="False"/>
  <p:tag name="RESPONSES" val="2;2;1;1;2;1;1;2;2;2;2;1;2;2;1;1;2;2;2;2;-;1;2;1;1;1;2;-;2;2;1;1;1;2;2;1;2;"/>
  <p:tag name="CHARTSTRINGSTD" val="15 20"/>
  <p:tag name="CHARTSTRINGREV" val="20 15"/>
  <p:tag name="CHARTSTRINGSTDPER" val="0.428571428571429 0.571428571428571"/>
  <p:tag name="CHARTSTRINGREVPER" val="0.571428571428571 0.428571428571429"/>
  <p:tag name="RESPONSESGATHERED" val="False"/>
  <p:tag name="ANONYMOUSTEMP" val="False"/>
  <p:tag name="RESULTS" val="The earth’s movement around the sun is called .&#10;26[;]40[;]26[;]False[;]24[;]&#10;1.92307692307692[;]2[;]0.266469355010596[;]0.0710059171597633&#10;2[;]-1[;]Rotation1[;]Rotation[;]&#10;24[;]1[;]Revolution2[;]Revolution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763B671F8AF45D7B44ED0B9D78CFACF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64279ECBE064A9692DFDC5D9148D9DF&lt;/guid&gt;&#10;            &lt;repollguid&gt;ED890C2F899D4784A6A7A74D76CB114A&lt;/repollguid&gt;&#10;            &lt;sourceid&gt;CF61C1E4CEEC49918EF270B9142CD26C&lt;/sourceid&gt;&#10;            &lt;questiontext&gt;The earth’s movement around the sun is called 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BC5444240A6F4492A71AD78AABB42FC7&lt;/guid&gt;&#10;                    &lt;answertext&gt;Rotation&lt;/answertext&gt;&#10;                    &lt;valuetype&gt;-1&lt;/valuetype&gt;&#10;                &lt;/answer&gt;&#10;                &lt;answer&gt;&#10;                    &lt;guid&gt;899FC2F4C2764F63A327B1E252628E7D&lt;/guid&gt;&#10;                    &lt;answertext&gt;Revolution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BC1E7A464334FD0A2A38C37B1C791C5"/>
  <p:tag name="SLIDEID" val="ABC1E7A464334FD0A2A38C37B1C791C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ich is a TRUE statement concerning humidity and precipitation?"/>
  <p:tag name="ANSWERSALIAS" val="Precipitation is all forms of water that fall (rain, snow, hail)|smicln|Humidity is the water vapor still contained in the atmosphere|smicln|Humidity and Precipitation are the same thing|smicln|1 &amp; 2 are true"/>
  <p:tag name="VALUES" val="Incorrect|smicln|Incorrect|smicln|Incorrect|smicln|Correct"/>
  <p:tag name="TOTALRESPONSES" val="34"/>
  <p:tag name="RESPONSECOUNT" val="34"/>
  <p:tag name="SLICED" val="False"/>
  <p:tag name="RESPONSES" val="4;-;4;4;4;4;4;4;4;-;4;4;4;4;-;4;4;4;4;4;4;4;1;1;4;4;4;4;4;2;4;3;4;2;4;4;4;"/>
  <p:tag name="CHARTSTRINGSTD" val="2 2 1 29"/>
  <p:tag name="CHARTSTRINGREV" val="29 1 2 2"/>
  <p:tag name="CHARTSTRINGSTDPER" val="0.0588235294117647 0.0588235294117647 0.0294117647058824 0.852941176470588"/>
  <p:tag name="CHARTSTRINGREVPER" val="0.852941176470588 0.0294117647058824 0.0588235294117647 0.0588235294117647"/>
  <p:tag name="RESPONSESGATHERED" val="False"/>
  <p:tag name="ANONYMOUSTEMP" val="False"/>
  <p:tag name="RESULTS" val="Which is a TRUE statement concerning humidity and precipitation?&#10;26[;]40[;]26[;]False[;]20[;]&#10;3.42307692307692[;]4[;]1.08035168501447[;]1.16715976331361&#10;3[;]-1[;]Precipitation is all forms of water that fall (rain, snow, hail)1[;]Precipitation is all forms of water that fall (rain, snow, hail)[;]&#10;3[;]-1[;]Humidity is the water vapor still contained in the atmosphere2[;]Humidity is the water vapor still contained in the atmosphere[;]&#10;0[;]-1[;]Humidity and Precipitation are the same thing3[;]Humidity and Precipitation are the same thing[;]&#10;20[;]1[;]Both 1 &amp; 2 are true4[;]Both 1 &amp; 2 are tru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7C5FB4C64FB49328AA0074ABF87E2BB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CB6E764DC8D4392A6D2F484D391CCB3&lt;/guid&gt;&#10;            &lt;repollguid&gt;1CCE1525F61942F9BBDC06BF3CE2ADCF&lt;/repollguid&gt;&#10;            &lt;sourceid&gt;4334338EAF0F47F8B9317FB868F2DA88&lt;/sourceid&gt;&#10;            &lt;questiontext&gt;Which is a TRUE statement concerning humidity and precipitation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8E3EF01095EF436F895CE6F7AF538C05&lt;/guid&gt;&#10;                    &lt;answertext&gt;Precipitation is all forms of water that fall (rain, snow, hail)&lt;/answertext&gt;&#10;                    &lt;valuetype&gt;-1&lt;/valuetype&gt;&#10;                &lt;/answer&gt;&#10;                &lt;answer&gt;&#10;                    &lt;guid&gt;3C65B813E4D54CF48000C8113A62C217&lt;/guid&gt;&#10;                    &lt;answertext&gt;Humidity is the water vapor still contained in the atmosphere&lt;/answertext&gt;&#10;                    &lt;valuetype&gt;-1&lt;/valuetype&gt;&#10;                &lt;/answer&gt;&#10;                &lt;answer&gt;&#10;                    &lt;guid&gt;E106437D0FAB417A98479FE528CE22E5&lt;/guid&gt;&#10;                    &lt;answertext&gt;Humidity and Precipitation are the same thing&lt;/answertext&gt;&#10;                    &lt;valuetype&gt;-1&lt;/valuetype&gt;&#10;                &lt;/answer&gt;&#10;                &lt;answer&gt;&#10;                    &lt;guid&gt;AE37727AEE8C48339C942FDB75FE2F23&lt;/guid&gt;&#10;                    &lt;answertext&gt;Both 1 &amp;amp; 2 are tru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87"/>
  <p:tag name="FONTSIZE" val="28"/>
  <p:tag name="BULLETTYPE" val="ppBulletArabicPeriod"/>
  <p:tag name="ANSWERTEXT" val="Precipitation is all forms of water that fall (rain, snow, hail)&#10;Humidity is the water vapor still contained in the atmosphere&#10;Humidity and Precipitation are the same thing&#10;1 &amp; 2 are true"/>
  <p:tag name="ZEROBASED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CBBC90DF62A47B3A207B823D118569B"/>
  <p:tag name="SLIDEID" val="3CBBC90DF62A47B3A207B823D118569B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is type of precipitation occurs when two air masses meet"/>
  <p:tag name="ANSWERSALIAS" val="Convectional|smicln|Orographic|smicln|Frontal"/>
  <p:tag name="VALUES" val="Incorrect|smicln|Incorrect|smicln|Correct"/>
  <p:tag name="TOTALRESPONSES" val="35"/>
  <p:tag name="RESPONSECOUNT" val="35"/>
  <p:tag name="SLICED" val="False"/>
  <p:tag name="RESPONSES" val="3;-;3;3;3;3;3;3;3;2;3;2;3;3;-;3;3;3;3;3;3;3;3;1;2;3;3;1;3;1;3;3;3;1;3;3;3;"/>
  <p:tag name="CHARTSTRINGSTD" val="4 3 28"/>
  <p:tag name="CHARTSTRINGREV" val="28 3 4"/>
  <p:tag name="CHARTSTRINGSTDPER" val="0.114285714285714 0.0857142857142857 0.8"/>
  <p:tag name="CHARTSTRINGREVPER" val="0.8 0.0857142857142857 0.114285714285714"/>
  <p:tag name="RESPONSESGATHERED" val="False"/>
  <p:tag name="ANONYMOUSTEMP" val="False"/>
  <p:tag name="RESULTS" val="This type of precipitation occurs when two air masses meet&#10;26[;]40[;]26[;]False[;]22[;]&#10;2.73076923076923[;]3[;]0.653846153846154[;]0.427514792899408&#10;3[;]-1[;]Convectional1[;]Convectional[;]&#10;1[;]-1[;]Orographic2[;]Orographic[;]&#10;22[;]1[;]Frontal3[;]Frontal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167CD96EF9784C8DAEC3F9AB7466865F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C1EBB24959F43DAA219E60904A2C58F&lt;/guid&gt;&#10;            &lt;repollguid&gt;CD4FE519771A4EA79D237145C3C62B58&lt;/repollguid&gt;&#10;            &lt;sourceid&gt;82DC44CCEF4A4245A93959296552599A&lt;/sourceid&gt;&#10;            &lt;questiontext&gt;This type of precipitation occurs when two air masses meet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1A094BFF27AE459BB0DB9E679842FAA7&lt;/guid&gt;&#10;                    &lt;answertext&gt;Convectional&lt;/answertext&gt;&#10;                    &lt;valuetype&gt;-1&lt;/valuetype&gt;&#10;                &lt;/answer&gt;&#10;                &lt;answer&gt;&#10;                    &lt;guid&gt;1FC8060944FC453BB591E69429D74634&lt;/guid&gt;&#10;                    &lt;answertext&gt;Orographic&lt;/answertext&gt;&#10;                    &lt;valuetype&gt;-1&lt;/valuetype&gt;&#10;                &lt;/answer&gt;&#10;                &lt;answer&gt;&#10;                    &lt;guid&gt;38E6378639054C30B414148107BA6788&lt;/guid&gt;&#10;                    &lt;answertext&gt;Frontal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31"/>
  <p:tag name="FONTSIZE" val="32"/>
  <p:tag name="BULLETTYPE" val="ppBulletArabicPeriod"/>
  <p:tag name="ANSWERTEXT" val="Convectional&#10;Orographic&#10;Frontal"/>
  <p:tag name="ZEROBASED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A6326FC381543A0875653B0A5471538"/>
  <p:tag name="SLIDEID" val="5A6326FC381543A0875653B0A5471538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at is not one of the 6 broad types of climate regions?"/>
  <p:tag name="ANSWERSALIAS" val="Continental |smicln|Polar|smicln|Dry|smicln|Other|smicln|Highlands|smicln|Moderate"/>
  <p:tag name="VALUES" val="Incorrect|smicln|Incorrect|smicln|Incorrect|smicln|Correct|smicln|Incorrect|smicln|Incorrect"/>
  <p:tag name="TOTALRESPONSES" val="34"/>
  <p:tag name="RESPONSECOUNT" val="34"/>
  <p:tag name="SLICED" val="False"/>
  <p:tag name="RESPONSES" val="-;1;3;4;1;2;6;3;3;-;1;5;4;1;5;6;5;4;4;5;3;4;4;5;6;6;4;6;-;4;6;1;1;3;4;4;1;"/>
  <p:tag name="CHARTSTRINGSTD" val="7 1 5 10 5 6"/>
  <p:tag name="CHARTSTRINGREV" val="6 5 10 5 1 7"/>
  <p:tag name="CHARTSTRINGSTDPER" val="0.205882352941176 0.0294117647058824 0.147058823529412 0.294117647058824 0.147058823529412 0.176470588235294"/>
  <p:tag name="CHARTSTRINGREVPER" val="0.176470588235294 0.147058823529412 0.294117647058824 0.147058823529412 0.0294117647058824 0.205882352941176"/>
  <p:tag name="RESPONSESGATHERED" val="False"/>
  <p:tag name="ANONYMOUSTEMP" val="False"/>
  <p:tag name="RESULTS" val="What is not one of the 6 broad types of climate regions?&#10;26[;]40[;]26[;]False[;]10[;]&#10;3.76923076923077[;]4[;]1.82520161810841[;]3.33136094674556&#10;5[;]-1[;]Continental 1[;]Continental [;]&#10;2[;]-1[;]Polar2[;]Polar[;]&#10;2[;]-1[;]Tropical3[;]Tropical[;]&#10;10[;]1[;]Savanna 4[;]Savanna [;]&#10;0[;]-1[;]Highlands5[;]Highlands[;]&#10;6[;]-1[;]Moderate6[;]Moderate[;]&#10;1[;]-1[;]Arid7[;]Arid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15E00E90F5314091933C70B6C09CFAA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A11EB90389F4ED8A2540D7471EEC69F&lt;/guid&gt;&#10;            &lt;repollguid&gt;A4F64C6A9F7849AEB5A0293546EA5904&lt;/repollguid&gt;&#10;            &lt;sourceid&gt;728782DB077B429D93441C3763BE1B57&lt;/sourceid&gt;&#10;            &lt;questiontext&gt;What is not one of the 6 broad types of climate regions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34D60375F1BA4DF683AF8FD139AD6D70&lt;/guid&gt;&#10;                    &lt;answertext&gt;Continental &lt;/answertext&gt;&#10;                    &lt;valuetype&gt;-1&lt;/valuetype&gt;&#10;                &lt;/answer&gt;&#10;                &lt;answer&gt;&#10;                    &lt;guid&gt;528C682C69444A9EAE5EB1FF10235F04&lt;/guid&gt;&#10;                    &lt;answertext&gt;Polar&lt;/answertext&gt;&#10;                    &lt;valuetype&gt;-1&lt;/valuetype&gt;&#10;                &lt;/answer&gt;&#10;                &lt;answer&gt;&#10;                    &lt;guid&gt;96A4886242DA4CA0A9689194D3275EDE&lt;/guid&gt;&#10;                    &lt;answertext&gt;Tropical&lt;/answertext&gt;&#10;                    &lt;valuetype&gt;-1&lt;/valuetype&gt;&#10;                &lt;/answer&gt;&#10;                &lt;answer&gt;&#10;                    &lt;guid&gt;3EAA86CB85AE4C9C84AA9C9C4FDD3FB1&lt;/guid&gt;&#10;                    &lt;answertext&gt;Savanna &lt;/answertext&gt;&#10;                    &lt;valuetype&gt;1&lt;/valuetype&gt;&#10;                &lt;/answer&gt;&#10;                &lt;answer&gt;&#10;                    &lt;guid&gt;A46418C32C3843E99AF5BA25A59FFA6F&lt;/guid&gt;&#10;                    &lt;answertext&gt;Highlands&lt;/answertext&gt;&#10;                    &lt;valuetype&gt;-1&lt;/valuetype&gt;&#10;                &lt;/answer&gt;&#10;                &lt;answer&gt;&#10;                    &lt;guid&gt;96AFD015341F400C8B1000ECEF59B17A&lt;/guid&gt;&#10;                    &lt;answertext&gt;Moderate&lt;/answertext&gt;&#10;                    &lt;valuetype&gt;-1&lt;/valuetype&gt;&#10;                &lt;/answer&gt;&#10;                &lt;answer&gt;&#10;                    &lt;guid&gt;7E0F1752CE0B43FE95F0098EFA24D35E&lt;/guid&gt;&#10;                    &lt;answertext&gt;Arid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6"/>
  <p:tag name="TEXTLENGTH" val="47"/>
  <p:tag name="FONTSIZE" val="32"/>
  <p:tag name="BULLETTYPE" val="ppBulletArabicPeriod"/>
  <p:tag name="ANSWERTEXT" val="Continental &#10;Polar&#10;Dry&#10;Other&#10;Highlands&#10;Moderate"/>
  <p:tag name="ZEROBASED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F85C50D1BD44922AC0724FFF0092EAA"/>
  <p:tag name="SLIDEID" val="BF85C50D1BD44922AC0724FFF0092EAA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True|smicln|False"/>
  <p:tag name="DELIMITERS" val="3.1"/>
  <p:tag name="VALUEFORMAT" val="0%"/>
  <p:tag name="VALUES" val="Correct|smicln|Incorrect"/>
  <p:tag name="TOTALRESPONSES" val="34"/>
  <p:tag name="RESPONSECOUNT" val="34"/>
  <p:tag name="SLICED" val="False"/>
  <p:tag name="RESPONSES" val="1;-;1;1;1;1;1;1;1;1;2;1;1;1;-;2;1;1;2;1;1;1;1;1;2;1;1;1;1;1;1;1;1;1;-;1;1;"/>
  <p:tag name="CHARTSTRINGSTD" val="30 4"/>
  <p:tag name="CHARTSTRINGREV" val="4 30"/>
  <p:tag name="CHARTSTRINGSTDPER" val="0.882352941176471 0.117647058823529"/>
  <p:tag name="CHARTSTRINGREVPER" val="0.117647058823529 0.882352941176471"/>
  <p:tag name="RESPONSESGATHERED" val="False"/>
  <p:tag name="ANONYMOUSTEMP" val="False"/>
  <p:tag name="RESULTS" val="Convectional precipitation is common in areas near the Equator.&#10;26[;]40[;]26[;]False[;]23[;]&#10;1.11538461538462[;]1[;]0.319485533189157[;]0.10207100591716&#10;23[;]1[;]True1[;]True[;]&#10;3[;]-1[;]False2[;]Fals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B7554890E3C4426BD4B43874A831AB5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243E4539F004E25A4D874D4F9EEC2DB&lt;/guid&gt;&#10;            &lt;repollguid&gt;330C14647C9947F9A0EF00FA5264CB39&lt;/repollguid&gt;&#10;            &lt;sourceid&gt;A1D23BFF545D4CE6882BB0333C67484D&lt;/sourceid&gt;&#10;            &lt;questiontext&gt;Convectional precipitation is common in areas near the Equator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E1582AFF17504230957240255D8448D8&lt;/guid&gt;&#10;                    &lt;answertext&gt;True&lt;/answertext&gt;&#10;                    &lt;valuetype&gt;1&lt;/valuetype&gt;&#10;                &lt;/answer&gt;&#10;                &lt;answer&gt;&#10;                    &lt;guid&gt;EF047D13AA274CECB37DF5ED0C6C0EEE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32"/>
  <p:tag name="BULLETTYPE" val="ppBulletArabicPeriod"/>
  <p:tag name="ANSWERTEXT" val="True&#10;False"/>
  <p:tag name="ZEROBASED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32"/>
  <p:tag name="BULLETTYPE" val="ppBulletArabicPeriod"/>
  <p:tag name="ANSWERTEXT" val="True&#10;False"/>
  <p:tag name="ZEROBASED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3B7E9E8448B4683AB8858C3ED230C6D"/>
  <p:tag name="SLIDEID" val="E3B7E9E8448B4683AB8858C3ED230C6D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True|smicln|False"/>
  <p:tag name="DELIMITERS" val="3.1"/>
  <p:tag name="VALUEFORMAT" val="0%"/>
  <p:tag name="QUESTIONALIAS" val="Orographic Precipitation is common on seacoasts where moist, ocean winds blow toward coastal mountains."/>
  <p:tag name="VALUES" val="Correct|smicln|Incorrect"/>
  <p:tag name="TOTALRESPONSES" val="32"/>
  <p:tag name="RESPONSECOUNT" val="32"/>
  <p:tag name="SLICED" val="False"/>
  <p:tag name="RESPONSES" val="1;-;1;1;-;1;2;1;1;-;1;1;1;1;-;1;1;1;2;1;1;2;2;2;1;1;1;-;1;2;1;1;1;2;1;1;1;"/>
  <p:tag name="CHARTSTRINGSTD" val="25 7"/>
  <p:tag name="CHARTSTRINGREV" val="7 25"/>
  <p:tag name="CHARTSTRINGSTDPER" val="0.78125 0.21875"/>
  <p:tag name="CHARTSTRINGREVPER" val="0.21875 0.78125"/>
  <p:tag name="RESPONSESGATHERED" val="False"/>
  <p:tag name="ANONYMOUSTEMP" val="False"/>
  <p:tag name="RESULTS" val="Orographic Precipitation is common on seacoasts where moist, ocean winds blow toward coastal mountains.&#10;26[;]40[;]26[;]False[;]24[;]&#10;1.07692307692308[;]1[;]0.266469355010596[;]0.0710059171597633&#10;24[;]1[;]True1[;]True[;]&#10;2[;]-1[;]False2[;]Fals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0060D49F36E4FB78F117E613ED9B10E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170148CFFB74C41AC74141164914972&lt;/guid&gt;&#10;            &lt;repollguid&gt;A3212A371F4C4CDAA2227096BDA4CC20&lt;/repollguid&gt;&#10;            &lt;sourceid&gt;6735AF502CC7454FB0A8789791B67712&lt;/sourceid&gt;&#10;            &lt;questiontext&gt;Orographic Precipitation is common on seacoasts where moist, ocean winds blow toward coastal mountains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00F2E84D0FDA46E6AA27A165B60AD7F5&lt;/guid&gt;&#10;                    &lt;answertext&gt;True&lt;/answertext&gt;&#10;                    &lt;valuetype&gt;1&lt;/valuetype&gt;&#10;                &lt;/answer&gt;&#10;                &lt;answer&gt;&#10;                    &lt;guid&gt;F754042E31CE41A997BF0C27E4FEA880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32"/>
  <p:tag name="BULLETTYPE" val="ppBulletArabicPeriod"/>
  <p:tag name="ANSWERTEXT" val="True&#10;False"/>
  <p:tag name="ZEROBASED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658D15D154845448021A5569EC5C94F"/>
  <p:tag name="SLIDEID" val="F658D15D154845448021A5569EC5C94F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Bodies of water affect the surrounding climates because:"/>
  <p:tag name="ANSWERSALIAS" val="Their waves destroy the beaches|smicln|Water heats up faster than air|smicln|Winds take on the water’s temperature as they blow over|smicln|None of the above"/>
  <p:tag name="VALUES" val="Incorrect|smicln|Incorrect|smicln|Correct|smicln|Incorrect"/>
  <p:tag name="TOTALRESPONSES" val="32"/>
  <p:tag name="RESPONSECOUNT" val="32"/>
  <p:tag name="SLICED" val="False"/>
  <p:tag name="RESPONSES" val="-;3;-;3;3;3;3;3;3;4;3;3;3;3;2;3;3;3;3;-;3;4;4;1;2;3;3;2;3;1;3;3;3;3;-;4;-;"/>
  <p:tag name="CHARTSTRINGSTD" val="2 3 23 4"/>
  <p:tag name="CHARTSTRINGREV" val="4 23 3 2"/>
  <p:tag name="CHARTSTRINGSTDPER" val="0.0625 0.09375 0.71875 0.125"/>
  <p:tag name="CHARTSTRINGREVPER" val="0.125 0.71875 0.09375 0.0625"/>
  <p:tag name="RESPONSESGATHERED" val="False"/>
  <p:tag name="ANONYMOUSTEMP" val="False"/>
  <p:tag name="RESULTS" val="Large bodies of water affect the surrounding climates because:&#10;26[;]40[;]26[;]False[;]22[;]&#10;3.07692307692308[;]3[;]0.384615384615385[;]0.14792899408284&#10;0[;]-1[;]Their waves destroy the beaches1[;]Their waves destroy the beaches[;]&#10;1[;]-1[;]Water heats up faster than air2[;]Water heats up faster than air[;]&#10;22[;]1[;]Winds take on the water’s temperature as they blow over 3[;]Winds take on the water’s temperature as they blow over [;]&#10;3[;]-1[;]None of the above4[;]None of the abov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D2DDAD9705F54675ADA12B8C9CF1D3DF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FCCCA26E24949F98A52FA1723C61596&lt;/guid&gt;&#10;            &lt;repollguid&gt;D4A91C7F27C14392B54EBA61AC96CA8F&lt;/repollguid&gt;&#10;            &lt;sourceid&gt;039DB11A241C404483DE9093ADB53DA5&lt;/sourceid&gt;&#10;            &lt;questiontext&gt;Large bodies of water affect the surrounding climates because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CB6111707DCA46EF82715723EFE3ADEA&lt;/guid&gt;&#10;                    &lt;answertext&gt;Their waves destroy the beaches&lt;/answertext&gt;&#10;                    &lt;valuetype&gt;-1&lt;/valuetype&gt;&#10;                &lt;/answer&gt;&#10;                &lt;answer&gt;&#10;                    &lt;guid&gt;8C0425594E7B4C19AF4DFF7E60D531D3&lt;/guid&gt;&#10;                    &lt;answertext&gt;Water heats up faster than air&lt;/answertext&gt;&#10;                    &lt;valuetype&gt;-1&lt;/valuetype&gt;&#10;                &lt;/answer&gt;&#10;                &lt;answer&gt;&#10;                    &lt;guid&gt;600E049EEB9F43BB9FDBF6DD5FA081B6&lt;/guid&gt;&#10;                    &lt;answertext&gt;Winds take on the water’s temperature as they blow over &lt;/answertext&gt;&#10;                    &lt;valuetype&gt;1&lt;/valuetype&gt;&#10;                &lt;/answer&gt;&#10;                &lt;answer&gt;&#10;                    &lt;guid&gt;8554596EB797475BBCF74CD9601A837A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36"/>
  <p:tag name="FONTSIZE" val="32"/>
  <p:tag name="BULLETTYPE" val="ppBulletArabicPeriod"/>
  <p:tag name="ANSWERTEXT" val="Their waves destroy the beaches&#10;Water heats up faster than air&#10;Winds take on the water’s temperature as they blow over&#10;None of the above"/>
  <p:tag name="ZEROBASED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293F8EBD8374CEA9D6DA32631733834"/>
  <p:tag name="SLIDEID" val="D293F8EBD8374CEA9D6DA32631733834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is picture is an example of which type of precipitation?"/>
  <p:tag name="ANSWERSALIAS" val="Orographic|smicln|Frontal|smicln|Convectional"/>
  <p:tag name="VALUES" val="Correct|smicln|Incorrect|smicln|Incorrect"/>
  <p:tag name="TOTALRESPONSES" val="35"/>
  <p:tag name="RESPONSECOUNT" val="35"/>
  <p:tag name="SLICED" val="False"/>
  <p:tag name="RESPONSES" val="-;2;2;1;1;1;2;1;1;3;1;3;1;1;-;1;1;1;1;1;2;3;2;1;1;1;1;3;1;1;1;1;1;1;1;1;1;"/>
  <p:tag name="CHARTSTRINGSTD" val="26 5 4"/>
  <p:tag name="CHARTSTRINGREV" val="4 5 26"/>
  <p:tag name="CHARTSTRINGSTDPER" val="0.742857142857143 0.142857142857143 0.114285714285714"/>
  <p:tag name="CHARTSTRINGREVPER" val="0.114285714285714 0.142857142857143 0.742857142857143"/>
  <p:tag name="RESPONSESGATHERED" val="False"/>
  <p:tag name="ANONYMOUSTEMP" val="False"/>
  <p:tag name="RESULTS" val="This picture is an example of which type of precipitation?&#10;26[;]40[;]26[;]False[;]22[;]&#10;1.23076923076923[;]1[;]0.575639597965222[;]0.331360946745562&#10;22[;]1[;]Orographic1[;]Orographic[;]&#10;2[;]-1[;]Frontal2[;]Frontal[;]&#10;2[;]-1[;]Convectional3[;]Convectional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B0AE3BC3EE174D5EA8717DD5B7DCF802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EFD8396137943E492379E0AD006B306&lt;/guid&gt;&#10;            &lt;repollguid&gt;E6CE2FFF55704A5BBDD8F34366F21D0E&lt;/repollguid&gt;&#10;            &lt;sourceid&gt;C0AA8A33CD834434ADF238BB7DFC221E&lt;/sourceid&gt;&#10;            &lt;questiontext&gt;This picture is an example of which type of precipitation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FE84EDFD69D84578AD60329E6B8147D9&lt;/guid&gt;&#10;                    &lt;answertext&gt;Orographic&lt;/answertext&gt;&#10;                    &lt;valuetype&gt;1&lt;/valuetype&gt;&#10;                &lt;/answer&gt;&#10;                &lt;answer&gt;&#10;                    &lt;guid&gt;4A839C5EB37F4941BCECF9DFEDC909E0&lt;/guid&gt;&#10;                    &lt;answertext&gt;Frontal&lt;/answertext&gt;&#10;                    &lt;valuetype&gt;-1&lt;/valuetype&gt;&#10;                &lt;/answer&gt;&#10;                &lt;answer&gt;&#10;                    &lt;guid&gt;0E5A6EC296CF40EA8C09A725B0B03DA3&lt;/guid&gt;&#10;                    &lt;answertext&gt;Convectional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31"/>
  <p:tag name="FONTSIZE" val="32"/>
  <p:tag name="BULLETTYPE" val="ppBulletArabicPeriod"/>
  <p:tag name="ANSWERTEXT" val="Orographic&#10;Frontal&#10;Convectional"/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6583AFCFD5E45B2A81CCCE3B92827E5"/>
  <p:tag name="SLIDEID" val="B6583AFCFD5E45B2A81CCCE3B92827E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Continental climates have:"/>
  <p:tag name="ANSWERSALIAS" val="Warm summers, cool winters|smicln|Cold summers, cold winters|smicln|Hot summers, cold winters|smicln|None of the above"/>
  <p:tag name="VALUES" val="Incorrect|smicln|Incorrect|smicln|Correct|smicln|Incorrect"/>
  <p:tag name="TOTALRESPONSES" val="34"/>
  <p:tag name="RESPONSECOUNT" val="34"/>
  <p:tag name="SLICED" val="False"/>
  <p:tag name="RESPONSES" val="-;3;1;3;1;3;1;3;3;2;4;3;-;1;-;3;3;3;1;3;3;3;3;1;3;1;3;3;1;3;3;1;1;2;1;1;3;"/>
  <p:tag name="CHARTSTRINGSTD" val="12 2 19 1"/>
  <p:tag name="CHARTSTRINGREV" val="1 19 2 12"/>
  <p:tag name="CHARTSTRINGSTDPER" val="0.352941176470588 0.0588235294117647 0.558823529411765 0.0294117647058824"/>
  <p:tag name="CHARTSTRINGREVPER" val="0.0294117647058824 0.558823529411765 0.0588235294117647 0.352941176470588"/>
  <p:tag name="RESPONSESGATHERED" val="False"/>
  <p:tag name="ANONYMOUSTEMP" val="False"/>
  <p:tag name="RESULTS" val="Continental climates have:&#10;25[;]40[;]25[;]False[;]6[;]&#10;1.6[;]1[;]0.979795897113271[;]0.96&#10;18[;]-1[;]Warm summers, cool winters1[;]Warm summers, cool winters[;]&#10;0[;]-1[;]Cold summers, cold winters2[;]Cold summers, cold winters[;]&#10;6[;]1[;]Hot summers, cold winters3[;]Hot summers, cold winters[;]&#10;1[;]-1[;]None of the above4[;]None of the abov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72331E3888B64EF28BE2B3F3A05EA0A2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15B88CECAAF4DE4BDEF56A1A4C31B34&lt;/guid&gt;&#10;            &lt;repollguid&gt;FD9C7B6A7CE7475CAA0D05D6EBDEE8F5&lt;/repollguid&gt;&#10;            &lt;sourceid&gt;22F8971087324F42954A7A40F827FF5E&lt;/sourceid&gt;&#10;            &lt;questiontext&gt;Continental climates have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44DEE30C5D2C433B864885A764B39E88&lt;/guid&gt;&#10;                    &lt;answertext&gt;Warm summers, cool winters&lt;/answertext&gt;&#10;                    &lt;valuetype&gt;-1&lt;/valuetype&gt;&#10;                &lt;/answer&gt;&#10;                &lt;answer&gt;&#10;                    &lt;guid&gt;FEE28FE110E740DFA4E6D370A294D145&lt;/guid&gt;&#10;                    &lt;answertext&gt;Cold summers, cold winters&lt;/answertext&gt;&#10;                    &lt;valuetype&gt;-1&lt;/valuetype&gt;&#10;                &lt;/answer&gt;&#10;                &lt;answer&gt;&#10;                    &lt;guid&gt;3597D18D2A9B4B48B5C1C74C42F3C3AC&lt;/guid&gt;&#10;                    &lt;answertext&gt;Hot summers, cold winters&lt;/answertext&gt;&#10;                    &lt;valuetype&gt;1&lt;/valuetype&gt;&#10;                &lt;/answer&gt;&#10;                &lt;answer&gt;&#10;                    &lt;guid&gt;91453997BA0640ABA148C6E197C6A1E4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97"/>
  <p:tag name="FONTSIZE" val="32"/>
  <p:tag name="BULLETTYPE" val="ppBulletArabicPeriod"/>
  <p:tag name="ANSWERTEXT" val="Warm summers, cool winters&#10;Cold summers, cold winters&#10;Hot summers, cold winters&#10;None of the above"/>
  <p:tag name="ZEROBASED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522434C27B040DAB2519151F05006B4"/>
  <p:tag name="SLIDEID" val="6522434C27B040DAB2519151F05006B4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True|smicln|False"/>
  <p:tag name="DELIMITERS" val="3.1"/>
  <p:tag name="VALUEFORMAT" val="0%"/>
  <p:tag name="VALUES" val="Correct|smicln|Incorrect"/>
  <p:tag name="TOTALRESPONSES" val="33"/>
  <p:tag name="RESPONSECOUNT" val="33"/>
  <p:tag name="SLICED" val="False"/>
  <p:tag name="RESPONSES" val="-;2;1;1;2;1;1;2;1;2;1;2;2;2;-;2;1;1;1;2;2;1;2;-;1;1;1;1;1;2;2;1;1;2;2;-;2;"/>
  <p:tag name="CHARTSTRINGSTD" val="17 16"/>
  <p:tag name="CHARTSTRINGREV" val="16 17"/>
  <p:tag name="CHARTSTRINGSTDPER" val="0.515151515151515 0.484848484848485"/>
  <p:tag name="CHARTSTRINGREVPER" val="0.484848484848485 0.515151515151515"/>
  <p:tag name="RESPONSESGATHERED" val="False"/>
  <p:tag name="ANONYMOUSTEMP" val="False"/>
  <p:tag name="RESULTS" val="A Mediterranean Climate has hot, dry summers and cool, wet winters.&#10;26[;]40[;]26[;]False[;]17[;]&#10;1.34615384615385[;]1[;]0.475742956802038[;]0.226331360946746&#10;17[;]1[;]True1[;]True[;]&#10;9[;]-1[;]False2[;]Fals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93EC70A9BF2645F59EB6A440C453EB75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D06BAC4F4BC4091ADF6DB85FFB52277&lt;/guid&gt;&#10;            &lt;repollguid&gt;6E9E7E1AC2C74B1C8C1A878855D69B2B&lt;/repollguid&gt;&#10;            &lt;sourceid&gt;DDB3FF7917894CBFACAAE171570F96EA&lt;/sourceid&gt;&#10;            &lt;questiontext&gt;A Mediterranean Climate has hot, dry summers and cool, wet winters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0E4E885917EB4E64A8F7A8BBE7F62294&lt;/guid&gt;&#10;                    &lt;answertext&gt;True&lt;/answertext&gt;&#10;                    &lt;valuetype&gt;1&lt;/valuetype&gt;&#10;                &lt;/answer&gt;&#10;                &lt;answer&gt;&#10;                    &lt;guid&gt;8509CE6C093D4D688C1D0EA279CB9DDF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32"/>
  <p:tag name="BULLETTYPE" val="ppBulletArabicPeriod"/>
  <p:tag name="ANSWERTEXT" val="True&#10;False"/>
  <p:tag name="ZEROBASED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8F2707231FE438AA2F349ADDDDB1BF7"/>
  <p:tag name="SLIDEID" val="18F2707231FE438AA2F349ADDDDB1BF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is is an example of which Biome?"/>
  <p:tag name="ANSWERSALIAS" val="Tropical Grassland|smicln|Temperate Grassland|smicln|Mid-latitude deciduous forest|smicln|Mid-latitude coniferous forest"/>
  <p:tag name="VALUES" val="Incorrect|smicln|Correct|smicln|Incorrect|smicln|Incorrect"/>
  <p:tag name="TOTALRESPONSES" val="34"/>
  <p:tag name="RESPONSECOUNT" val="34"/>
  <p:tag name="SLICED" val="False"/>
  <p:tag name="RESPONSES" val="2;2;2;2;2;2;2;2;3;4;1;2;2;2;-;2;2;2;2;2;2;2;2;2;2;2;2;-;1;1;2;2;2;4;2;2;-;"/>
  <p:tag name="CHARTSTRINGSTD" val="3 28 1 2"/>
  <p:tag name="CHARTSTRINGREV" val="2 1 28 3"/>
  <p:tag name="CHARTSTRINGSTDPER" val="0.0882352941176471 0.823529411764706 0.0294117647058824 0.0588235294117647"/>
  <p:tag name="CHARTSTRINGREVPER" val="0.0588235294117647 0.0294117647058824 0.823529411764706 0.0882352941176471"/>
  <p:tag name="RESPONSESGATHERED" val="False"/>
  <p:tag name="ANONYMOUSTEMP" val="False"/>
  <p:tag name="RESULTS" val="This is an example of which Biome?&#10;26[;]40[;]26[;]False[;]25[;]&#10;1.96153846153846[;]2[;]0.192307692307692[;]0.0369822485207101&#10;1[;]-1[;]Tropical Grassland1[;]Tropical Grassland[;]&#10;25[;]1[;]Temperate Grassland2[;]Temperate Grassland[;]&#10;0[;]-1[;]Mid-latitude deciduous forest3[;]Mid-latitude deciduous forest[;]&#10;0[;]-1[;]Mid-latitude coniferous forest4[;]Mid-latitude coniferous forest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80C7A9B8CE644370AAAA98D4632B93B5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3C5B1BE3D484D9CB2E93B3087893489&lt;/guid&gt;&#10;            &lt;repollguid&gt;915FF580D1DD4E0BA6ED3952873F6479&lt;/repollguid&gt;&#10;            &lt;sourceid&gt;E52522FE8CBD47318DDC5F8BD84996E4&lt;/sourceid&gt;&#10;            &lt;questiontext&gt;This is an example of which Biome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6CB57B1C542C4B37989B279D7B5DE920&lt;/guid&gt;&#10;                    &lt;answertext&gt;Tropical Grassland&lt;/answertext&gt;&#10;                    &lt;valuetype&gt;-1&lt;/valuetype&gt;&#10;                &lt;/answer&gt;&#10;                &lt;answer&gt;&#10;                    &lt;guid&gt;3D1CAABA1D6A4850BE563B00BB73B3ED&lt;/guid&gt;&#10;                    &lt;answertext&gt;Temperate Grassland&lt;/answertext&gt;&#10;                    &lt;valuetype&gt;1&lt;/valuetype&gt;&#10;                &lt;/answer&gt;&#10;                &lt;answer&gt;&#10;                    &lt;guid&gt;80305575B32F4B82A56CA4A7FE09FF3C&lt;/guid&gt;&#10;                    &lt;answertext&gt;Mid-latitude deciduous forest&lt;/answertext&gt;&#10;                    &lt;valuetype&gt;-1&lt;/valuetype&gt;&#10;                &lt;/answer&gt;&#10;                &lt;answer&gt;&#10;                    &lt;guid&gt;B4637D494F2D4D17AD0D401A8E33CCAE&lt;/guid&gt;&#10;                    &lt;answertext&gt;Mid-latitude coniferous forest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99"/>
  <p:tag name="FONTSIZE" val="32"/>
  <p:tag name="BULLETTYPE" val="ppBulletArabicPeriod"/>
  <p:tag name="ANSWERTEXT" val="Tropical Grassland&#10;Temperate Grassland&#10;Mid-latitude deciduous forest&#10;Mid-latitude coniferous forest"/>
  <p:tag name="ZEROBASED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B57DBAB21644CD89B548BE77D549EF7"/>
  <p:tag name="SLIDEID" val="9B57DBAB21644CD89B548BE77D549EF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On these 2 days each year at noon, the sun appears overhead at the Equator"/>
  <p:tag name="ANSWERSALIAS" val="December 21st, June 21st |smicln|June 21st, March 21st |smicln|September 21st, December 21st|smicln|March 21st, September 21st"/>
  <p:tag name="VALUES" val="Incorrect|smicln|Incorrect|smicln|Incorrect|smicln|Correct"/>
  <p:tag name="TOTALRESPONSES" val="36"/>
  <p:tag name="RESPONSECOUNT" val="36"/>
  <p:tag name="SLICED" val="False"/>
  <p:tag name="RESPONSES" val="2;4;1;4;4;1;1;1;4;3;3;4;4;4;2;1;4;4;1;2;4;1;-;2;2;4;1;4;4;1;4;1;1;4;4;1;4;"/>
  <p:tag name="CHARTSTRINGSTD" val="12 5 2 17"/>
  <p:tag name="CHARTSTRINGREV" val="17 2 5 12"/>
  <p:tag name="CHARTSTRINGSTDPER" val="0.333333333333333 0.138888888888889 0.0555555555555556 0.472222222222222"/>
  <p:tag name="CHARTSTRINGREVPER" val="0.472222222222222 0.0555555555555556 0.138888888888889 0.333333333333333"/>
  <p:tag name="RESPONSESGATHERED" val="False"/>
  <p:tag name="ANONYMOUSTEMP" val="False"/>
  <p:tag name="RESULTS" val="On these 2 days each year at noon, the sun appears overhead at the Equator&#10;26[;]40[;]26[;]False[;]11[;]&#10;2.42307692307692[;]2[;]1.3915425011635[;]1.93639053254438&#10;11[;]-1[;]December 21st, June 21st 1[;]December 21st, June 21st [;]&#10;4[;]-1[;]June 21st, March 21st 2[;]June 21st, March 21st [;]&#10;0[;]-1[;]September 21st, December 21st3[;]September 21st, December 21st[;]&#10;11[;]1[;]March 21st, September 21st4[;]March 21st, September 21st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3C13EB6260D4EAEA48D29B2F15F1FB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6F15A8CD3D94C36B39675B28BE9F363&lt;/guid&gt;&#10;            &lt;repollguid&gt;FD42FF4793AE43D8AB5ED6598AF4EDF3&lt;/repollguid&gt;&#10;            &lt;sourceid&gt;7A96BEB3DA5549B09C56880D734960F7&lt;/sourceid&gt;&#10;            &lt;questiontext&gt;On these 2 days each year at noon, the sun appears overhead at the Equator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2073883EB29B4D6CB60402FD2C1333B5&lt;/guid&gt;&#10;                    &lt;answertext&gt;December 21st, June 21st &lt;/answertext&gt;&#10;                    &lt;valuetype&gt;-1&lt;/valuetype&gt;&#10;                &lt;/answer&gt;&#10;                &lt;answer&gt;&#10;                    &lt;guid&gt;DAF78D8579824017B21167C323597444&lt;/guid&gt;&#10;                    &lt;answertext&gt;June 21st, March 21st &lt;/answertext&gt;&#10;                    &lt;valuetype&gt;-1&lt;/valuetype&gt;&#10;                &lt;/answer&gt;&#10;                &lt;answer&gt;&#10;                    &lt;guid&gt;5860FD6275FD4B80B66F5BE27733B5FE&lt;/guid&gt;&#10;                    &lt;answertext&gt;September 22nd, December 21st&lt;/answertext&gt;&#10;                    &lt;valuetype&gt;-1&lt;/valuetype&gt;&#10;                &lt;/answer&gt;&#10;                &lt;answer&gt;&#10;                    &lt;guid&gt;23B977B13D59402E8FF2AF98C6D94BC7&lt;/guid&gt;&#10;                    &lt;answertext&gt;March 21st, September 22nd 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0AB2DB7DC70490C85EBEF81A170995F"/>
  <p:tag name="SLIDEID" val="D0AB2DB7DC70490C85EBEF81A170995F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True|smicln|False"/>
  <p:tag name="DELIMITERS" val="3.1"/>
  <p:tag name="VALUEFORMAT" val="0%"/>
  <p:tag name="VALUES" val="Incorrect|smicln|Correct"/>
  <p:tag name="TOTALRESPONSES" val="34"/>
  <p:tag name="RESPONSECOUNT" val="34"/>
  <p:tag name="SLICED" val="False"/>
  <p:tag name="RESPONSES" val="-;2;-;1;2;2;1;2;1;2;1;2;2;2;2;1;1;2;2;1;2;2;1;2;1;1;1;1;-;1;1;1;1;1;2;2;2;"/>
  <p:tag name="CHARTSTRINGSTD" val="17 17"/>
  <p:tag name="CHARTSTRINGREV" val="17 17"/>
  <p:tag name="CHARTSTRINGSTDPER" val="0.5 0.5"/>
  <p:tag name="CHARTSTRINGREVPER" val="0.5 0.5"/>
  <p:tag name="RESPONSESGATHERED" val="False"/>
  <p:tag name="ANONYMOUSTEMP" val="False"/>
  <p:tag name="RESULTS" val="According to the climate graph, how many inches of precipitation does the location average in April?&#10;26[;]40[;]26[;]False[;]24[;]&#10;1.07692307692308[;]1[;]0.266469355010596[;]0.0710059171597633&#10;24[;]1[;].5 inches1[;].5 inches[;]&#10;2[;]-1[;]1.6 inches2[;]1.6 inches[;]&#10;0[;]-1[;]20 inches3[;]20 inches[;]&#10;0[;]-1[;]60 inches4[;]60 inches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A215D32D1AF41F0AEC41C49BF11AB53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A7E3A6B57C5470397C64DB23C1E5131&lt;/guid&gt;&#10;            &lt;repollguid&gt;B83D0450E110420AB27087C77A2CC0AD&lt;/repollguid&gt;&#10;            &lt;sourceid&gt;23ADF5301CE84AC391B76D31F49648CC&lt;/sourceid&gt;&#10;            &lt;questiontext&gt;According to the climate graph, how many inches of precipitation does the location average in April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9B3B11917BC6495583FA4E47251C11BD&lt;/guid&gt;&#10;                    &lt;answertext&gt;.5 inches&lt;/answertext&gt;&#10;                    &lt;valuetype&gt;1&lt;/valuetype&gt;&#10;                &lt;/answer&gt;&#10;                &lt;answer&gt;&#10;                    &lt;guid&gt;EC120D3262164504BF32B5596AD6FC42&lt;/guid&gt;&#10;                    &lt;answertext&gt;1.6 inches&lt;/answertext&gt;&#10;                    &lt;valuetype&gt;-1&lt;/valuetype&gt;&#10;                &lt;/answer&gt;&#10;                &lt;answer&gt;&#10;                    &lt;guid&gt;A71D643A81DF4670AB3FC4D294FCC137&lt;/guid&gt;&#10;                    &lt;answertext&gt;20 inches&lt;/answertext&gt;&#10;                    &lt;valuetype&gt;-1&lt;/valuetype&gt;&#10;                &lt;/answer&gt;&#10;                &lt;answer&gt;&#10;                    &lt;guid&gt;D78FB96F2816462AB02A7E97C4DC9472&lt;/guid&gt;&#10;                    &lt;answertext&gt;60 inches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32"/>
  <p:tag name="BULLETTYPE" val="ppBulletArabicPeriod"/>
  <p:tag name="ANSWERTEXT" val="True&#10;False"/>
  <p:tag name="ZEROBASED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0AB2DB7DC70490C85EBEF81A170995F"/>
  <p:tag name="SLIDEID" val="D0AB2DB7DC70490C85EBEF81A170995F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True|smicln|False"/>
  <p:tag name="DELIMITERS" val="3.1"/>
  <p:tag name="VALUEFORMAT" val="0%"/>
  <p:tag name="VALUES" val="Incorrect|smicln|Correct"/>
  <p:tag name="TOTALRESPONSES" val="34"/>
  <p:tag name="RESPONSECOUNT" val="34"/>
  <p:tag name="SLICED" val="False"/>
  <p:tag name="RESPONSES" val="-;2;-;1;2;2;1;2;1;2;1;2;2;2;2;1;1;2;2;1;2;2;1;2;1;1;1;1;-;1;1;1;1;1;2;2;2;"/>
  <p:tag name="CHARTSTRINGSTD" val="17 17"/>
  <p:tag name="CHARTSTRINGREV" val="17 17"/>
  <p:tag name="CHARTSTRINGSTDPER" val="0.5 0.5"/>
  <p:tag name="CHARTSTRINGREVPER" val="0.5 0.5"/>
  <p:tag name="RESPONSESGATHERED" val="False"/>
  <p:tag name="ANONYMOUSTEMP" val="False"/>
  <p:tag name="RESULTS" val="According to the climate graph, what is the warmest month and what is the average temperature?&#10;26[;]40[;]26[;]False[;]23[;]&#10;2.84615384615385[;]3[;]0.455083060238432[;]0.207100591715976&#10;1[;]-1[;]July, 63 degrees1[;]July, 63 degrees[;]&#10;2[;]-1[;]August, 75 degrees2[;]August, 75 degrees[;]&#10;23[;]1[;]July, 82 degrees3[;]July, 82 degrees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A215D32D1AF41F0AEC41C49BF11AB53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DD04A547D71458D8352AF2117CF55B2&lt;/guid&gt;&#10;            &lt;repollguid&gt;B83D0450E110420AB27087C77A2CC0AD&lt;/repollguid&gt;&#10;            &lt;sourceid&gt;23ADF5301CE84AC391B76D31F49648CC&lt;/sourceid&gt;&#10;            &lt;questiontext&gt;According to the climate graph, what is the warmest month and what is the average temperature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9B3B11917BC6495583FA4E47251C11BD&lt;/guid&gt;&#10;                    &lt;answertext&gt;July, 63 degrees&lt;/answertext&gt;&#10;                    &lt;valuetype&gt;-1&lt;/valuetype&gt;&#10;                &lt;/answer&gt;&#10;                &lt;answer&gt;&#10;                    &lt;guid&gt;EC120D3262164504BF32B5596AD6FC42&lt;/guid&gt;&#10;                    &lt;answertext&gt;August, 75 degrees&lt;/answertext&gt;&#10;                    &lt;valuetype&gt;-1&lt;/valuetype&gt;&#10;                &lt;/answer&gt;&#10;                &lt;answer&gt;&#10;                    &lt;guid&gt;A71D643A81DF4670AB3FC4D294FCC137&lt;/guid&gt;&#10;                    &lt;answertext&gt;July, 80 degrees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32"/>
  <p:tag name="BULLETTYPE" val="ppBulletArabicPeriod"/>
  <p:tag name="ANSWERTEXT" val="True&#10;False"/>
  <p:tag name="ZEROBASED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36DB60693254F96972C3F2AFA30EE7A"/>
  <p:tag name="SLIDEID" val="E36DB60693254F96972C3F2AFA30EE7A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Deserts have this type of vegetation:"/>
  <p:tag name="ANSWERSALIAS" val="Tall, dense evergreens|smicln|Tall grasses and wildflowers|smicln|Mosses, lichens|smicln|Cactus, sage brush"/>
  <p:tag name="VALUES" val="Incorrect|smicln|Incorrect|smicln|Incorrect|smicln|Correct"/>
  <p:tag name="TOTALRESPONSES" val="35"/>
  <p:tag name="RESPONSECOUNT" val="35"/>
  <p:tag name="SLICED" val="False"/>
  <p:tag name="RESPONSES" val="4;4;4;4;4;4;4;4;4;1;4;4;4;4;4;4;4;4;4;4;4;4;4;1;4;4;1;4;4;3;4;4;4;-;4;4;-;"/>
  <p:tag name="CHARTSTRINGSTD" val="3 0 1 31"/>
  <p:tag name="CHARTSTRINGREV" val="31 1 0 3"/>
  <p:tag name="CHARTSTRINGSTDPER" val="0.0857142857142857 0 0.0285714285714286 0.885714285714286"/>
  <p:tag name="CHARTSTRINGREVPER" val="0.885714285714286 0.0285714285714286 0 0.0857142857142857"/>
  <p:tag name="RESPONSESGATHERED" val="False"/>
  <p:tag name="ANONYMOUSTEMP" val="False"/>
  <p:tag name="RESULTS" val="Tundra is know for this type of vegetation:&#10;26[;]40[;]26[;]False[;]21[;]&#10;3.07692307692308[;]3[;]0.54934064834945[;]0.301775147928994&#10;1[;]-1[;]Tall, dense evergreens1[;]Tall, dense evergreens[;]&#10;0[;]-1[;]Tall grasses and wildflowers2[;]Tall grasses and wildflowers[;]&#10;21[;]1[;]Mosses, lichens3[;]Mosses, lichens[;]&#10;4[;]-1[;]Cactus, sage brush4[;]Cactus, sage brush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5D4F62234AFF452BA66AB60505A32E3F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E7371053FAA453E874DCD7CF20EB7B8&lt;/guid&gt;&#10;            &lt;repollguid&gt;D1AC7B8E8F0349EAA0450D6A2CFD260A&lt;/repollguid&gt;&#10;            &lt;sourceid&gt;26F6D08ADD4F4E82A073249E36FDE8FE&lt;/sourceid&gt;&#10;            &lt;questiontext&gt;Tundra is know for this type of vegetation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B1DCBE775A464BA1B55D6172E25A2E5B&lt;/guid&gt;&#10;                    &lt;answertext&gt;Tall, dense evergreens&lt;/answertext&gt;&#10;                    &lt;valuetype&gt;-1&lt;/valuetype&gt;&#10;                &lt;/answer&gt;&#10;                &lt;answer&gt;&#10;                    &lt;guid&gt;907E7692538C4E429186E17C6CE20E60&lt;/guid&gt;&#10;                    &lt;answertext&gt;Tall grasses and wildflowers&lt;/answertext&gt;&#10;                    &lt;valuetype&gt;-1&lt;/valuetype&gt;&#10;                &lt;/answer&gt;&#10;                &lt;answer&gt;&#10;                    &lt;guid&gt;6B3A3447B29647808789592463D3609D&lt;/guid&gt;&#10;                    &lt;answertext&gt;Mosses, lichens&lt;/answertext&gt;&#10;                    &lt;valuetype&gt;1&lt;/valuetype&gt;&#10;                &lt;/answer&gt;&#10;                &lt;answer&gt;&#10;                    &lt;guid&gt;2795F8EB635B4D7B9419115078216293&lt;/guid&gt;&#10;                    &lt;answertext&gt;Cactus, sage brush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86"/>
  <p:tag name="FONTSIZE" val="32"/>
  <p:tag name="BULLETTYPE" val="ppBulletArabicPeriod"/>
  <p:tag name="ANSWERTEXT" val="Tall, dense evergreens&#10;Tall grasses and wildflowers&#10;Mosses, lichens&#10;Cactus, sage brush"/>
  <p:tag name="ZEROBASED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5C0B1A8C9F94749851B0EFED7EE944A"/>
  <p:tag name="SLIDEID" val="F5C0B1A8C9F94749851B0EFED7EE944A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e countries of Western Europe have a more mild climate compared to other areas of the same latitude because:"/>
  <p:tag name="ANSWERSALIAS" val="Western Europe is located in the low-latitudes|smicln|Western Europe is at a higher elevation|smicln|Western Europe is in a rain shadow|smicln|Western Europe is influenced by the Gulf Stream and North Atlantic warm currents"/>
  <p:tag name="VALUES" val="Incorrect|smicln|Incorrect|smicln|Incorrect|smicln|Correct"/>
  <p:tag name="TOTALRESPONSES" val="32"/>
  <p:tag name="RESPONSECOUNT" val="32"/>
  <p:tag name="SLICED" val="False"/>
  <p:tag name="RESPONSES" val="-;4;4;4;4;4;1;4;2;3;2;4;4;4;-;4;4;4;1;1;4;2;4;-;2;4;2;4;1;1;4;-;1;2;1;2;-;"/>
  <p:tag name="CHARTSTRINGSTD" val="7 7 1 17"/>
  <p:tag name="CHARTSTRINGREV" val="17 1 7 7"/>
  <p:tag name="CHARTSTRINGSTDPER" val="0.21875 0.21875 0.03125 0.53125"/>
  <p:tag name="CHARTSTRINGREVPER" val="0.53125 0.03125 0.21875 0.21875"/>
  <p:tag name="RESPONSESGATHERED" val="False"/>
  <p:tag name="ANONYMOUSTEMP" val="False"/>
  <p:tag name="RESULTS" val="The countries of Western Europe have a more mild climate compared to other areas of the same latitude because:&#10;26[;]40[;]26[;]False[;]18[;]&#10;3.26923076923077[;]4[;]1.16214960997986[;]1.35059171597633&#10;4[;]-1[;]Western Europe is located in the low-latitudes1[;]Western Europe is located in the low-latitudes[;]&#10;3[;]-1[;]Western Europe is at a higher elevation2[;]Western Europe is at a higher elevation[;]&#10;1[;]-1[;]Western Europe is in a rain shadow3[;]Western Europe is in a rain shadow[;]&#10;18[;]1[;]Western Europe is influenced by the Gulf Stream and North Atlantic warm currents4[;]Western Europe is influenced by the Gulf Stream and North Atlantic warm currents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AB64EF8066914915984075C5B8FE1DC1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752C2D0E38E4025AC538345A2C84C4F&lt;/guid&gt;&#10;            &lt;repollguid&gt;429A6ED209D24AFEABEFDE3ACD91F7A7&lt;/repollguid&gt;&#10;            &lt;sourceid&gt;3B673FD9445D4CBF873E266F6C81A18B&lt;/sourceid&gt;&#10;            &lt;questiontext&gt;The countries of Western Europe have a more mild climate compared to other areas of the same latitude because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7E9A9970E98144E1B30C8EECDFA93BF9&lt;/guid&gt;&#10;                    &lt;answertext&gt;Western Europe is located in the low-latitudes&lt;/answertext&gt;&#10;                    &lt;valuetype&gt;-1&lt;/valuetype&gt;&#10;                &lt;/answer&gt;&#10;                &lt;answer&gt;&#10;                    &lt;guid&gt;69B7290DC1904C83A0160C01331A67A5&lt;/guid&gt;&#10;                    &lt;answertext&gt;Western Europe is at a higher elevation&lt;/answertext&gt;&#10;                    &lt;valuetype&gt;-1&lt;/valuetype&gt;&#10;                &lt;/answer&gt;&#10;                &lt;answer&gt;&#10;                    &lt;guid&gt;D7C8EF396B8A44CA82E6D1A53D4B17F1&lt;/guid&gt;&#10;                    &lt;answertext&gt;Western Europe is in a rain shadow&lt;/answertext&gt;&#10;                    &lt;valuetype&gt;-1&lt;/valuetype&gt;&#10;                &lt;/answer&gt;&#10;                &lt;answer&gt;&#10;                    &lt;guid&gt;72BBC2CF23AA48128FCF1EFC7029B47B&lt;/guid&gt;&#10;                    &lt;answertext&gt;Western Europe is influenced by the Gulf Stream and North Atlantic warm currents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3536</TotalTime>
  <Words>1321</Words>
  <Application>Microsoft Office PowerPoint</Application>
  <PresentationFormat>On-screen Show (4:3)</PresentationFormat>
  <Paragraphs>241</Paragraphs>
  <Slides>54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2" baseType="lpstr">
      <vt:lpstr>Arial</vt:lpstr>
      <vt:lpstr>Courier New</vt:lpstr>
      <vt:lpstr>Tahoma</vt:lpstr>
      <vt:lpstr>Trebuchet MS</vt:lpstr>
      <vt:lpstr>Verdana</vt:lpstr>
      <vt:lpstr>Wingdings 2</vt:lpstr>
      <vt:lpstr>Autumn</vt:lpstr>
      <vt:lpstr>Chart</vt:lpstr>
      <vt:lpstr>Chapter 2 Test Review</vt:lpstr>
      <vt:lpstr>Could you explain how the earth works?</vt:lpstr>
      <vt:lpstr>The earth’s movement around the sun is called .</vt:lpstr>
      <vt:lpstr>On these 2 days each year at noon, the sun appears overhead at the Equator</vt:lpstr>
      <vt:lpstr>As the earth moves from position A to B, what happens to the hours of sunlight in the northern hemisphere?</vt:lpstr>
      <vt:lpstr>The Spring ________ is on ________ when the direct rays are over the ________.</vt:lpstr>
      <vt:lpstr>Which position shows winter in the northern hemisphere?</vt:lpstr>
      <vt:lpstr>How many hours of sunlight would you expect at the South Pole at position D?</vt:lpstr>
      <vt:lpstr>Which positions are solstices?</vt:lpstr>
      <vt:lpstr>The main factor that influences seasons is how close the earth is to the sun during that season.</vt:lpstr>
      <vt:lpstr>What is the difference between weather and climate?</vt:lpstr>
      <vt:lpstr>Which is NOT an example of a factor of climate?</vt:lpstr>
      <vt:lpstr>Temperate zones usually have a wider range of temperatures than the Tropical zones.</vt:lpstr>
      <vt:lpstr>Generally, places of similar latitudes have similar climates.</vt:lpstr>
      <vt:lpstr>A rain shadow is part of which type of precipitation?</vt:lpstr>
      <vt:lpstr>Winds move from Low to High pressure.</vt:lpstr>
      <vt:lpstr>What force distributes heat or cold over the surface of the earth?</vt:lpstr>
      <vt:lpstr>The Coriolis Effect is caused by wind deflection from the earth’s rotation.</vt:lpstr>
      <vt:lpstr>WHAT are the elements of weather?</vt:lpstr>
      <vt:lpstr>Convectional Precipitation:</vt:lpstr>
      <vt:lpstr>Which is a TRUE statement concerning humidity and precipitation?</vt:lpstr>
      <vt:lpstr>This type of precipitation occurs when two air masses meet</vt:lpstr>
      <vt:lpstr>What is not one of the 6 broad types of climate regions?</vt:lpstr>
      <vt:lpstr>Convectional precipitation is common in areas near the Equator.</vt:lpstr>
      <vt:lpstr>Orographic Precipitation is common on seacoasts where moist, ocean winds blow toward coastal mountains.</vt:lpstr>
      <vt:lpstr>Large bodies of water affect the surrounding climates because:</vt:lpstr>
      <vt:lpstr>This picture is an example of which type of precipitation?</vt:lpstr>
      <vt:lpstr>Continental climates have:</vt:lpstr>
      <vt:lpstr>A Mediterranean Climate has hot, dry summers and cool, wet winters.</vt:lpstr>
      <vt:lpstr>This is an example of which Biome?</vt:lpstr>
      <vt:lpstr>According to the climate graph, how many inches of precipitation does the location average in April?</vt:lpstr>
      <vt:lpstr>According to the climate graph, what is the warmest month and what is the average temperature?</vt:lpstr>
      <vt:lpstr>Tundra is know for this type of vegetation:</vt:lpstr>
      <vt:lpstr>The countries of Western Europe have a more mild climate compared to other areas of the same latitude because:</vt:lpstr>
      <vt:lpstr>PowerPoint Presentation</vt:lpstr>
      <vt:lpstr>A biome:</vt:lpstr>
      <vt:lpstr>Trees of a deciduous forests are:</vt:lpstr>
      <vt:lpstr>An example of a coniferous tree is:</vt:lpstr>
      <vt:lpstr>Mixed Forests are often found:</vt:lpstr>
      <vt:lpstr>_______ grow in a tropical grassland, or savanna.</vt:lpstr>
      <vt:lpstr>Wildfire season in the Savanna:</vt:lpstr>
      <vt:lpstr>Permafrost:</vt:lpstr>
      <vt:lpstr>The Chaparral biome is primarily which climate?</vt:lpstr>
      <vt:lpstr>Plains/Prairies/Steppes/Velds/Pampas are all part of the Temperate Grassland climate.</vt:lpstr>
      <vt:lpstr>The main factor that influences seasons is the earths tilt compared to the sun.</vt:lpstr>
      <vt:lpstr>A summer thunderstorm in Utah is usually which type of precipitation?</vt:lpstr>
      <vt:lpstr>Warm air can hold more water vapor than cold air.</vt:lpstr>
      <vt:lpstr>How well prepared do you feel for the Chapter 2 Test?</vt:lpstr>
      <vt:lpstr>Which topic do you need to review the most?</vt:lpstr>
      <vt:lpstr>When is the Chapter 2 Test</vt:lpstr>
      <vt:lpstr>Places by the ocean (marine climates) tend to have more mild climate than places farther inland (continental climates).</vt:lpstr>
      <vt:lpstr>The polar zones are in the ____ latitudes, from ___ degrees to the poles.</vt:lpstr>
      <vt:lpstr>The effect of elevation on climate is that the temperature drops an average of  ____ degrees every ______ feet:</vt:lpstr>
      <vt:lpstr>What climate is usually found between 25-30 degrees north and south of the equator?</vt:lpstr>
    </vt:vector>
  </TitlesOfParts>
  <Company>Alpine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Oak Canyon</dc:creator>
  <cp:lastModifiedBy>AMY ASHMENT</cp:lastModifiedBy>
  <cp:revision>80</cp:revision>
  <dcterms:created xsi:type="dcterms:W3CDTF">2011-10-10T18:13:43Z</dcterms:created>
  <dcterms:modified xsi:type="dcterms:W3CDTF">2017-10-12T21:55:40Z</dcterms:modified>
</cp:coreProperties>
</file>