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9"/>
  </p:sldMasterIdLst>
  <p:handoutMasterIdLst>
    <p:handoutMasterId r:id="rId103"/>
  </p:handoutMasterIdLst>
  <p:sldIdLst>
    <p:sldId id="256" r:id="rId20"/>
    <p:sldId id="291" r:id="rId21"/>
    <p:sldId id="299" r:id="rId22"/>
    <p:sldId id="257" r:id="rId23"/>
    <p:sldId id="300" r:id="rId24"/>
    <p:sldId id="258" r:id="rId25"/>
    <p:sldId id="301" r:id="rId26"/>
    <p:sldId id="263" r:id="rId27"/>
    <p:sldId id="302" r:id="rId28"/>
    <p:sldId id="264" r:id="rId29"/>
    <p:sldId id="303" r:id="rId30"/>
    <p:sldId id="259" r:id="rId31"/>
    <p:sldId id="304" r:id="rId32"/>
    <p:sldId id="287" r:id="rId33"/>
    <p:sldId id="305" r:id="rId34"/>
    <p:sldId id="292" r:id="rId35"/>
    <p:sldId id="306" r:id="rId36"/>
    <p:sldId id="260" r:id="rId37"/>
    <p:sldId id="307" r:id="rId38"/>
    <p:sldId id="261" r:id="rId39"/>
    <p:sldId id="308" r:id="rId40"/>
    <p:sldId id="262" r:id="rId41"/>
    <p:sldId id="340" r:id="rId42"/>
    <p:sldId id="265" r:id="rId43"/>
    <p:sldId id="309" r:id="rId44"/>
    <p:sldId id="266" r:id="rId45"/>
    <p:sldId id="310" r:id="rId46"/>
    <p:sldId id="267" r:id="rId47"/>
    <p:sldId id="311" r:id="rId48"/>
    <p:sldId id="293" r:id="rId49"/>
    <p:sldId id="313" r:id="rId50"/>
    <p:sldId id="268" r:id="rId51"/>
    <p:sldId id="314" r:id="rId52"/>
    <p:sldId id="269" r:id="rId53"/>
    <p:sldId id="315" r:id="rId54"/>
    <p:sldId id="270" r:id="rId55"/>
    <p:sldId id="316" r:id="rId56"/>
    <p:sldId id="317" r:id="rId57"/>
    <p:sldId id="271" r:id="rId58"/>
    <p:sldId id="272" r:id="rId59"/>
    <p:sldId id="318" r:id="rId60"/>
    <p:sldId id="274" r:id="rId61"/>
    <p:sldId id="319" r:id="rId62"/>
    <p:sldId id="288" r:id="rId63"/>
    <p:sldId id="320" r:id="rId64"/>
    <p:sldId id="275" r:id="rId65"/>
    <p:sldId id="321" r:id="rId66"/>
    <p:sldId id="276" r:id="rId67"/>
    <p:sldId id="322" r:id="rId68"/>
    <p:sldId id="277" r:id="rId69"/>
    <p:sldId id="323" r:id="rId70"/>
    <p:sldId id="324" r:id="rId71"/>
    <p:sldId id="294" r:id="rId72"/>
    <p:sldId id="278" r:id="rId73"/>
    <p:sldId id="325" r:id="rId74"/>
    <p:sldId id="280" r:id="rId75"/>
    <p:sldId id="326" r:id="rId76"/>
    <p:sldId id="296" r:id="rId77"/>
    <p:sldId id="327" r:id="rId78"/>
    <p:sldId id="289" r:id="rId79"/>
    <p:sldId id="328" r:id="rId80"/>
    <p:sldId id="279" r:id="rId81"/>
    <p:sldId id="341" r:id="rId82"/>
    <p:sldId id="281" r:id="rId83"/>
    <p:sldId id="339" r:id="rId84"/>
    <p:sldId id="298" r:id="rId85"/>
    <p:sldId id="330" r:id="rId86"/>
    <p:sldId id="282" r:id="rId87"/>
    <p:sldId id="331" r:id="rId88"/>
    <p:sldId id="283" r:id="rId89"/>
    <p:sldId id="332" r:id="rId90"/>
    <p:sldId id="284" r:id="rId91"/>
    <p:sldId id="333" r:id="rId92"/>
    <p:sldId id="297" r:id="rId93"/>
    <p:sldId id="334" r:id="rId94"/>
    <p:sldId id="285" r:id="rId95"/>
    <p:sldId id="335" r:id="rId96"/>
    <p:sldId id="290" r:id="rId97"/>
    <p:sldId id="336" r:id="rId98"/>
    <p:sldId id="342" r:id="rId99"/>
    <p:sldId id="343" r:id="rId100"/>
    <p:sldId id="344" r:id="rId101"/>
    <p:sldId id="286" r:id="rId102"/>
  </p:sldIdLst>
  <p:sldSz cx="9144000" cy="6858000" type="screen4x3"/>
  <p:notesSz cx="7053263" cy="9356725"/>
  <p:custDataLst>
    <p:tags r:id="rId10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slide" Target="slides/slide65.xml"/><Relationship Id="rId89" Type="http://schemas.openxmlformats.org/officeDocument/2006/relationships/slide" Target="slides/slide70.xml"/><Relationship Id="rId16" Type="http://schemas.openxmlformats.org/officeDocument/2006/relationships/customXml" Target="../customXml/item16.xml"/><Relationship Id="rId107" Type="http://schemas.openxmlformats.org/officeDocument/2006/relationships/theme" Target="theme/theme1.xml"/><Relationship Id="rId11" Type="http://schemas.openxmlformats.org/officeDocument/2006/relationships/customXml" Target="../customXml/item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102" Type="http://schemas.openxmlformats.org/officeDocument/2006/relationships/slide" Target="slides/slide83.xml"/><Relationship Id="rId5" Type="http://schemas.openxmlformats.org/officeDocument/2006/relationships/customXml" Target="../customXml/item5.xml"/><Relationship Id="rId90" Type="http://schemas.openxmlformats.org/officeDocument/2006/relationships/slide" Target="slides/slide71.xml"/><Relationship Id="rId95" Type="http://schemas.openxmlformats.org/officeDocument/2006/relationships/slide" Target="slides/slide76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59" Type="http://schemas.openxmlformats.org/officeDocument/2006/relationships/slide" Target="slides/slide40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slide" Target="slides/slide72.xml"/><Relationship Id="rId96" Type="http://schemas.openxmlformats.org/officeDocument/2006/relationships/slide" Target="slides/slide7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6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94" Type="http://schemas.openxmlformats.org/officeDocument/2006/relationships/slide" Target="slides/slide75.xml"/><Relationship Id="rId99" Type="http://schemas.openxmlformats.org/officeDocument/2006/relationships/slide" Target="slides/slide80.xml"/><Relationship Id="rId101" Type="http://schemas.openxmlformats.org/officeDocument/2006/relationships/slide" Target="slides/slide8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97" Type="http://schemas.openxmlformats.org/officeDocument/2006/relationships/slide" Target="slides/slide78.xml"/><Relationship Id="rId104" Type="http://schemas.openxmlformats.org/officeDocument/2006/relationships/tags" Target="tags/tag1.xml"/><Relationship Id="rId7" Type="http://schemas.openxmlformats.org/officeDocument/2006/relationships/customXml" Target="../customXml/item7.xml"/><Relationship Id="rId71" Type="http://schemas.openxmlformats.org/officeDocument/2006/relationships/slide" Target="slides/slide52.xml"/><Relationship Id="rId92" Type="http://schemas.openxmlformats.org/officeDocument/2006/relationships/slide" Target="slides/slide73.xml"/><Relationship Id="rId2" Type="http://schemas.openxmlformats.org/officeDocument/2006/relationships/customXml" Target="../customXml/item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9" Type="http://schemas.openxmlformats.org/officeDocument/2006/relationships/slideMaster" Target="slideMasters/slideMaster1.xml"/><Relationship Id="rId14" Type="http://schemas.openxmlformats.org/officeDocument/2006/relationships/customXml" Target="../customXml/item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Relationship Id="rId100" Type="http://schemas.openxmlformats.org/officeDocument/2006/relationships/slide" Target="slides/slide81.xml"/><Relationship Id="rId105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93" Type="http://schemas.openxmlformats.org/officeDocument/2006/relationships/slide" Target="slides/slide74.xml"/><Relationship Id="rId98" Type="http://schemas.openxmlformats.org/officeDocument/2006/relationships/slide" Target="slides/slide79.xml"/><Relationship Id="rId3" Type="http://schemas.openxmlformats.org/officeDocument/2006/relationships/customXml" Target="../customXml/item3.xml"/><Relationship Id="rId25" Type="http://schemas.openxmlformats.org/officeDocument/2006/relationships/slide" Target="slides/slide6.xml"/><Relationship Id="rId46" Type="http://schemas.openxmlformats.org/officeDocument/2006/relationships/slide" Target="slides/slide27.xml"/><Relationship Id="rId67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F0FDD427-8261-4F3D-A321-F8D2A712660D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C9EBAD27-6B9D-4B55-8D56-C1E83B8F5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5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FAE6-3B58-466B-B75A-836C6E135515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BCA74-1276-47EB-A565-2FC9B351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1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0.wmf"/><Relationship Id="rId4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1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image" Target="../media/image1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4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image" Target="../media/image1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image" Target="../media/image3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image" Target="../media/image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81000"/>
            <a:ext cx="5867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Internal and External Forces that shape the Earth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2362200"/>
            <a:ext cx="6400800" cy="1752600"/>
          </a:xfrm>
        </p:spPr>
        <p:txBody>
          <a:bodyPr/>
          <a:lstStyle/>
          <a:p>
            <a:r>
              <a:rPr lang="en-US" dirty="0" smtClean="0"/>
              <a:t>Chapter 1 Sections 2-3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Letter “F” on the diagram was most likely formed by ____.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200400"/>
            <a:ext cx="6108174" cy="3505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295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Letter “F” on the diagram was most likely formed by ____.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3200400"/>
            <a:ext cx="6108174" cy="3505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295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580390" y="1828800"/>
            <a:ext cx="2979738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9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landform in this picture was created by ____.</a:t>
            </a:r>
            <a:endParaRPr lang="en-US" dirty="0"/>
          </a:p>
        </p:txBody>
      </p:sp>
      <p:pic>
        <p:nvPicPr>
          <p:cNvPr id="15" name="Picture 14" descr="al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058920"/>
            <a:ext cx="4191000" cy="257048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Seafloor spreading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Volcanic eruptions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meteor shower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 plates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landform in this picture was created by ____.</a:t>
            </a:r>
            <a:endParaRPr lang="en-US" dirty="0"/>
          </a:p>
        </p:txBody>
      </p:sp>
      <p:pic>
        <p:nvPicPr>
          <p:cNvPr id="15" name="Picture 14" descr="al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058920"/>
            <a:ext cx="4191000" cy="257048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Seafloor spreading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Volcanic eruptions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meteor shower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 plates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3304032"/>
            <a:ext cx="2958529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1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landform would most likely be found where two oceanic plates converge?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332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mountain range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mid-oceanic ridge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rift valley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trench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landform would most likely be found where two oceanic plates converge?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332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mountain range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mid-oceanic ridge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rift valley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trench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4035869"/>
            <a:ext cx="1426655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5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earth’s major landforms were first shaped by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breaking up of Pangaea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Forces within the earth’s interior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Weathering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Glaciers during the ice age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earth’s major landforms were first shaped by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breaking up of Pangaea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Forces within the earth’s interior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Weathering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Glaciers during the ice age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2621280"/>
            <a:ext cx="2960243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9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landform in this picture is a good example of a landform created by 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Wind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deposition</a:t>
            </a:r>
            <a:endParaRPr lang="en-US" dirty="0"/>
          </a:p>
        </p:txBody>
      </p:sp>
      <p:pic>
        <p:nvPicPr>
          <p:cNvPr id="15" name="Picture 14" descr="alluvial f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038600"/>
            <a:ext cx="3733800" cy="2523676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2743200" y="5562600"/>
            <a:ext cx="1066800" cy="4572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landform in this picture is a good example of a landform created by 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Wind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deposition</a:t>
            </a:r>
            <a:endParaRPr lang="en-US" dirty="0"/>
          </a:p>
        </p:txBody>
      </p:sp>
      <p:pic>
        <p:nvPicPr>
          <p:cNvPr id="15" name="Picture 14" descr="alluvial f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038600"/>
            <a:ext cx="3733800" cy="2523676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2743200" y="5562600"/>
            <a:ext cx="1066800" cy="4572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3304032"/>
            <a:ext cx="2887726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3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circular motion created by heating and cooling is called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Magma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Convection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Slab pull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 </a:t>
            </a:r>
            <a:endParaRPr lang="en-US" dirty="0"/>
          </a:p>
        </p:txBody>
      </p:sp>
      <p:pic>
        <p:nvPicPr>
          <p:cNvPr id="5" name="Picture 4" descr="Convection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133600"/>
            <a:ext cx="3875723" cy="297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This is a picture of a ____.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butte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foothill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 line</a:t>
            </a:r>
            <a:endParaRPr lang="en-US" dirty="0"/>
          </a:p>
        </p:txBody>
      </p:sp>
      <p:pic>
        <p:nvPicPr>
          <p:cNvPr id="15" name="Picture 14" descr="volcano sp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733800"/>
            <a:ext cx="3860800" cy="289560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2286000" y="4572000"/>
            <a:ext cx="978408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This is a picture of a ____.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butte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foothill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 line</a:t>
            </a:r>
            <a:endParaRPr lang="en-US" dirty="0"/>
          </a:p>
        </p:txBody>
      </p:sp>
      <p:pic>
        <p:nvPicPr>
          <p:cNvPr id="15" name="Picture 14" descr="volcano sp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733800"/>
            <a:ext cx="3860800" cy="289560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2286000" y="4572000"/>
            <a:ext cx="978408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1037590" y="1752600"/>
            <a:ext cx="1397826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Cracks in this landform were most likely caused by ____.</a:t>
            </a:r>
            <a:endParaRPr lang="en-US" dirty="0"/>
          </a:p>
        </p:txBody>
      </p:sp>
      <p:pic>
        <p:nvPicPr>
          <p:cNvPr id="15" name="Picture 14" descr="Frost%20wedging.jpg"/>
          <p:cNvPicPr>
            <a:picLocks noChangeAspect="1"/>
          </p:cNvPicPr>
          <p:nvPr/>
        </p:nvPicPr>
        <p:blipFill>
          <a:blip r:embed="rId4" cstate="print"/>
          <a:srcRect l="42889"/>
          <a:stretch>
            <a:fillRect/>
          </a:stretch>
        </p:blipFill>
        <p:spPr>
          <a:xfrm>
            <a:off x="990600" y="3962400"/>
            <a:ext cx="3048000" cy="2787082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54864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Sedimentation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Moraines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Cracks in this landform were most likely caused by ____.</a:t>
            </a:r>
            <a:endParaRPr lang="en-US" dirty="0"/>
          </a:p>
        </p:txBody>
      </p:sp>
      <p:pic>
        <p:nvPicPr>
          <p:cNvPr id="15" name="Picture 14" descr="Frost%20wedging.jpg"/>
          <p:cNvPicPr>
            <a:picLocks noChangeAspect="1"/>
          </p:cNvPicPr>
          <p:nvPr/>
        </p:nvPicPr>
        <p:blipFill>
          <a:blip r:embed="rId5" cstate="print"/>
          <a:srcRect l="42889"/>
          <a:stretch>
            <a:fillRect/>
          </a:stretch>
        </p:blipFill>
        <p:spPr>
          <a:xfrm>
            <a:off x="990600" y="3962400"/>
            <a:ext cx="3048000" cy="2787082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54864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Sedimentation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Moraines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990600" y="1600200"/>
            <a:ext cx="4038600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6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Scientists believe ____ moves the various plates across the earth’s surface.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Continental drift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Scientists believe ____ moves the various plates across the earth’s surface.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Continental drift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1037590" y="3791712"/>
            <a:ext cx="1876870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this picture, we can see all of the following EXCEPT ...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Magma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Moraines </a:t>
            </a:r>
            <a:endParaRPr lang="en-US" dirty="0"/>
          </a:p>
        </p:txBody>
      </p:sp>
      <p:pic>
        <p:nvPicPr>
          <p:cNvPr id="15" name="Picture 14" descr="mara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199" y="1676400"/>
            <a:ext cx="4392839" cy="4953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this picture, we can see all of the following EXCEPT ...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Magma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Moraines </a:t>
            </a:r>
            <a:endParaRPr lang="en-US" dirty="0"/>
          </a:p>
        </p:txBody>
      </p:sp>
      <p:pic>
        <p:nvPicPr>
          <p:cNvPr id="15" name="Picture 14" descr="mara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199" y="1676400"/>
            <a:ext cx="4392839" cy="4953000"/>
          </a:xfrm>
          <a:prstGeom prst="rect">
            <a:avLst/>
          </a:prstGeom>
        </p:spPr>
      </p:pic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1037590" y="2718816"/>
            <a:ext cx="1373188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1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Mr. Miyagi explains plate tectonics with the terms ___, ___, &amp;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Crash, push, &amp; pull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Erosion, deposition, &amp;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Collide, slide, &amp; divide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Faulting, convection, &amp; loess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Mr. Miyagi explains plate tectonics with the terms ___, ___, &amp;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Crash, push, &amp; pull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Erosion, deposition, &amp;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Collide, slide, &amp; divide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Faulting, convection, &amp; loess</a:t>
            </a:r>
            <a:endParaRPr lang="en-US" dirty="0"/>
          </a:p>
        </p:txBody>
      </p:sp>
      <p:sp>
        <p:nvSpPr>
          <p:cNvPr id="7" name="RCInner"/>
          <p:cNvSpPr/>
          <p:nvPr/>
        </p:nvSpPr>
        <p:spPr>
          <a:xfrm>
            <a:off x="127000" y="5778500"/>
            <a:ext cx="952500" cy="952500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Tahoma"/>
              </a:rPr>
              <a:t>0 of 42</a:t>
            </a:r>
            <a:endParaRPr lang="en-US" sz="1400" b="1">
              <a:latin typeface="Tahoma"/>
            </a:endParaRPr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1342390" y="3206496"/>
            <a:ext cx="2673350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6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circular motion created by heating and cooling is called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Magma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Convection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Slab pull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 </a:t>
            </a:r>
            <a:endParaRPr lang="en-US" dirty="0"/>
          </a:p>
        </p:txBody>
      </p:sp>
      <p:pic>
        <p:nvPicPr>
          <p:cNvPr id="5" name="Picture 4" descr="Convection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2133600"/>
            <a:ext cx="3875723" cy="2971800"/>
          </a:xfrm>
          <a:prstGeom prst="rect">
            <a:avLst/>
          </a:prstGeom>
        </p:spPr>
      </p:pic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1037590" y="2133600"/>
            <a:ext cx="2060956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Timpanogos Cave is an example of ____ in Utah because the water dissolved the limestone.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713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Rifting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moraines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Timpanogos Cave is an example of ____ in Utah because the water dissolved the limestone.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713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Rifting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moraines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3246437"/>
            <a:ext cx="1991360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4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vocabulary terms for collide </a:t>
            </a:r>
            <a:r>
              <a:rPr lang="en-US" dirty="0" smtClean="0"/>
              <a:t>slide </a:t>
            </a:r>
            <a:r>
              <a:rPr lang="en-US" dirty="0" smtClean="0"/>
              <a:t>and divide are ___, ___, ___, &amp;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51816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Converging, </a:t>
            </a:r>
            <a:r>
              <a:rPr lang="en-US" dirty="0" err="1" smtClean="0"/>
              <a:t>subduction</a:t>
            </a:r>
            <a:r>
              <a:rPr lang="en-US" dirty="0" smtClean="0"/>
              <a:t>, faulting, &amp; rifting or seafloor spreading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Convection, magma, erosion, &amp;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Collide, slide, deride, &amp; divide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Erosion, weathering, deposition, &amp; faulting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vocabulary terms for collide side and divide are ___, ___, ___, &amp;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51816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Converging, </a:t>
            </a:r>
            <a:r>
              <a:rPr lang="en-US" dirty="0" err="1" smtClean="0"/>
              <a:t>subduction</a:t>
            </a:r>
            <a:r>
              <a:rPr lang="en-US" dirty="0" smtClean="0"/>
              <a:t>, faulting, &amp; rifting or seafloor spreading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Convection, magma, erosion, &amp;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Collide, slide, deride, &amp; divide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Erosion, weathering, deposition, &amp; faulting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1037590" y="1645920"/>
            <a:ext cx="4112578" cy="146304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This picture shows which process?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None of the above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Both 1 &amp; 2</a:t>
            </a:r>
            <a:endParaRPr lang="en-US" dirty="0"/>
          </a:p>
        </p:txBody>
      </p:sp>
      <p:pic>
        <p:nvPicPr>
          <p:cNvPr id="15" name="Picture 14" descr="slot cany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799" y="1676400"/>
            <a:ext cx="3438769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This picture shows which process?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None of the above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Both 1 &amp; 2</a:t>
            </a:r>
            <a:endParaRPr lang="en-US" dirty="0"/>
          </a:p>
        </p:txBody>
      </p:sp>
      <p:pic>
        <p:nvPicPr>
          <p:cNvPr id="15" name="Picture 14" descr="slot cany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799" y="1676400"/>
            <a:ext cx="3438769" cy="4572000"/>
          </a:xfrm>
          <a:prstGeom prst="rect">
            <a:avLst/>
          </a:prstGeom>
        </p:spPr>
      </p:pic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1266190" y="3563112"/>
            <a:ext cx="1778064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0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the earth’s ____ stopped working, but nothing else changed, in millions of years the earth would be completely smooth and under water.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3505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External forces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Weather and air currents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Internal forces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the earth’s ____ stopped working, but nothing else changed, in millions of years the earth would be completely smooth and under water.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3505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External forces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Weather and air currents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Internal forces</a:t>
            </a:r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961390" y="5111496"/>
            <a:ext cx="2406333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Almost no plant or animal life would be able to live on the earth if ___ did not turn rock into soil through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796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External forces, weathering &amp;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Internal forces, weathering &amp;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Earthquakes, smashing rocks together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Almost no plant or animal life would be able to live on the earth if ___ did not turn rock into soil through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796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External forces, weathering &amp;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Internal forces, weathering &amp;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Earthquakes, smashing rocks together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2225357"/>
            <a:ext cx="2662047" cy="146304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force would most likely create a “U” shaped canyon?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ubduction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Wind deposition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7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three main layers of the earth are . . .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Core, mantle, crust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Lithosphere, hydrosphere, atmosphere, biosphere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Mantle, magma, lava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7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three main layers of the earth are . . .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Core, mantle, crust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Lithosphere, hydrosphere, atmosphere, biosphere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Mantle, magma, lava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1645920"/>
            <a:ext cx="3255010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0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of the following are evidence of plate tectonics EXCEPT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447800"/>
            <a:ext cx="44958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Magnetism in rocks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Age of rocks on the sea floor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Migrating birds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Patterns of earthquakes/volcanoes when mapped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Fossils of similar plants &amp; animals on different continents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of the following are evidence of plate tectonics EXCEPT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447800"/>
            <a:ext cx="44958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Magnetism in rocks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Age of rocks on the sea floor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Migrating birds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Patterns of earthquakes/volcanoes when mapped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Fossils of similar plants &amp; animals on different continents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808990" y="3054096"/>
            <a:ext cx="2620772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9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landforms would most likely be found where an oceanic and continental plate meet?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362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Mid-oceanic ridge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Rift valley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Volcanic mountain range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landforms would most likely be found where an oceanic and continental plate meet?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362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Mid-oceanic ridge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Rift valley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Volcanic mountain range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3480816"/>
            <a:ext cx="3172841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Grand Canyon is located </a:t>
            </a:r>
            <a:r>
              <a:rPr lang="en-US" smtClean="0"/>
              <a:t>in Utah.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95006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  <p:pic>
        <p:nvPicPr>
          <p:cNvPr id="33795" name="Picture 3" descr="C:\Documents and Settings\Staff\Local Settings\Temporary Internet Files\Content.IE5\P7E3I6YF\MC9002290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199"/>
            <a:ext cx="3810000" cy="25450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Grand Canyon is located </a:t>
            </a:r>
            <a:r>
              <a:rPr lang="en-US" smtClean="0"/>
              <a:t>in Utah.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95006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  <p:pic>
        <p:nvPicPr>
          <p:cNvPr id="33795" name="Picture 3" descr="C:\Documents and Settings\Staff\Local Settings\Temporary Internet Files\Content.IE5\P7E3I6YF\MC9002290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05199"/>
            <a:ext cx="3810000" cy="2545079"/>
          </a:xfrm>
          <a:prstGeom prst="rect">
            <a:avLst/>
          </a:prstGeom>
          <a:noFill/>
        </p:spPr>
      </p:pic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885190" y="1928406"/>
            <a:ext cx="851154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6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 tombstones are examples of ___ in Utah because the rock is dissolved over time.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796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Subduction</a:t>
            </a: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Erosion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Deposition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 tombstones are examples of ___ in Utah because the rock is dissolved over time.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796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Subduction</a:t>
            </a: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Erosion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Deposition 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3785933"/>
            <a:ext cx="2012760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3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force would most likely create a “U” shaped canyon?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ubduction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Wind deposition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2718816"/>
            <a:ext cx="2541397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9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“regions deep within the earth’s mantle that produce plumes of magma” which can lead to the creation of hot springs, volcanoes, or other thermal activity?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6274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Geysers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Lava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Convection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Hot spots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“regions deep within the earth’s mantle that produce plumes of magma” which can lead to the creation of hot springs, volcanoes, or other thermal activity?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6274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Geysers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Lava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Convection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Hot spots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5331269"/>
            <a:ext cx="1605026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This picture best illustrates ...</a:t>
            </a:r>
            <a:endParaRPr lang="en-US" dirty="0"/>
          </a:p>
        </p:txBody>
      </p:sp>
      <p:pic>
        <p:nvPicPr>
          <p:cNvPr id="5" name="Picture 4" descr="yosem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676400"/>
            <a:ext cx="4673600" cy="3505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Loess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Faulting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2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This picture best illustrates ...</a:t>
            </a:r>
            <a:endParaRPr lang="en-US" dirty="0"/>
          </a:p>
        </p:txBody>
      </p:sp>
      <p:pic>
        <p:nvPicPr>
          <p:cNvPr id="5" name="Picture 4" descr="yosem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676400"/>
            <a:ext cx="4673600" cy="3505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Loess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Faulting </a:t>
            </a:r>
            <a:endParaRPr lang="en-US" dirty="0"/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1037590" y="2621280"/>
            <a:ext cx="2541397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process of water freezing in cracks of rocks which results in the cracking or splitting of rocks is ____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606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Frost wedgies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Frost wedging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Frost freezing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process of water freezing in cracks of rocks which results in the cracking or splitting of rocks is ____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606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Frost wedgies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Frost wedging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Frost freezing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4166933"/>
            <a:ext cx="2431669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4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is not an example of mechanical weathering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Frost wedging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Grass and weeds growing through the sidewalk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Acid rain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Mr</a:t>
            </a:r>
            <a:r>
              <a:rPr lang="en-US" dirty="0" smtClean="0"/>
              <a:t>s. </a:t>
            </a:r>
            <a:r>
              <a:rPr lang="en-US" dirty="0" err="1" smtClean="0"/>
              <a:t>Ashments</a:t>
            </a:r>
            <a:r>
              <a:rPr lang="en-US" dirty="0" smtClean="0"/>
              <a:t> driveway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is not an example of mechanical weathering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Frost wedging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Grass and weeds growing through the sidewalk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Acid rain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Mrs. </a:t>
            </a:r>
            <a:r>
              <a:rPr lang="en-US" dirty="0" err="1" smtClean="0"/>
              <a:t>Ashments</a:t>
            </a:r>
            <a:r>
              <a:rPr lang="en-US" dirty="0" smtClean="0"/>
              <a:t> driveway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3694176"/>
            <a:ext cx="1560132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0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This picture best illustrates...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hot spots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faulting</a:t>
            </a:r>
            <a:endParaRPr lang="en-US" dirty="0"/>
          </a:p>
        </p:txBody>
      </p:sp>
      <p:pic>
        <p:nvPicPr>
          <p:cNvPr id="5" name="Picture 4" descr="yellowstone_castle_geys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676400"/>
            <a:ext cx="5232966" cy="3727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This picture best illustrates...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subduction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hot spots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faulting</a:t>
            </a:r>
            <a:endParaRPr lang="en-US" dirty="0"/>
          </a:p>
        </p:txBody>
      </p:sp>
      <p:pic>
        <p:nvPicPr>
          <p:cNvPr id="5" name="Picture 4" descr="yellowstone_castle_geys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676400"/>
            <a:ext cx="5232966" cy="3727450"/>
          </a:xfrm>
          <a:prstGeom prst="rect">
            <a:avLst/>
          </a:prstGeom>
        </p:spPr>
      </p:pic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1037590" y="2718816"/>
            <a:ext cx="1657350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6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is the name of feature “J”?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676400"/>
            <a:ext cx="6108174" cy="3505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inlet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isthmus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strait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alluvial fan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landform would most likely be found where two continental plates converge?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14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trench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rift valley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mountain range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mid-oceanic ridge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landform would most likely be found where two continental plates converge?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14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trench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rift valley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mountain range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mid-oceanic ridge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1037590" y="3633216"/>
            <a:ext cx="3068892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4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is NOT an example of deposition?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Loess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Alluvial fan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Moraines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is NOT an example of deposition?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Loess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Alluvial fan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Moraines 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2133600"/>
            <a:ext cx="1991360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8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currently no glaciers in Utah.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currently no glaciers in Utah.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1645920"/>
            <a:ext cx="847916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7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distinctive shape of this landform is caused by ...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Wind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erosion</a:t>
            </a:r>
            <a:endParaRPr lang="en-US" dirty="0"/>
          </a:p>
        </p:txBody>
      </p:sp>
      <p:pic>
        <p:nvPicPr>
          <p:cNvPr id="5" name="Picture 4" descr="american fork cany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850745"/>
            <a:ext cx="3759200" cy="5007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distinctive shape of this landform is caused by ...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Wind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Glacial erosion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deposition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Water erosion</a:t>
            </a:r>
            <a:endParaRPr lang="en-US" dirty="0"/>
          </a:p>
        </p:txBody>
      </p:sp>
      <p:pic>
        <p:nvPicPr>
          <p:cNvPr id="5" name="Picture 4" descr="american fork cany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850745"/>
            <a:ext cx="3759200" cy="5007255"/>
          </a:xfrm>
          <a:prstGeom prst="rect">
            <a:avLst/>
          </a:prstGeom>
        </p:spPr>
      </p:pic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1037590" y="3304032"/>
            <a:ext cx="2363661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7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layer of the earth just under the crust but above the mantle is called the lithosphere 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False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layer of the earth just under the crust but above the mantle is called the lithosphere 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2514600"/>
            <a:ext cx="851154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5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is the name of feature “J”?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1676400"/>
            <a:ext cx="6108174" cy="3505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inlet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isthmus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strait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alluvial fan</a:t>
            </a:r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1037590" y="1645920"/>
            <a:ext cx="855091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9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difference in elevation between the highest and lowest points in an area is known as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0272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Relief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Latitude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Altitude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difference in elevation between the highest and lowest points in an area is known as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0272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Relief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Latitude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Altitude 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2072957"/>
            <a:ext cx="1133856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7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main difference between lava and magma is whether it is found inside or outside of the earth’s surface?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4844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False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main difference between lava and magma is whether it is found inside or outside of the earth’s surface?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4844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037590" y="2530157"/>
            <a:ext cx="847916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2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landform in this picture was creating by ...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Seafloor spreading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Volcanic eruptions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meteor shower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 plates</a:t>
            </a:r>
            <a:endParaRPr lang="en-US" dirty="0"/>
          </a:p>
        </p:txBody>
      </p:sp>
      <p:pic>
        <p:nvPicPr>
          <p:cNvPr id="5" name="Picture 4" descr="fol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133600"/>
            <a:ext cx="4229100" cy="3009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landform in this picture was creating by ...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Seafloor spreading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Volcanic eruptions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meteor shower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Converging plates</a:t>
            </a:r>
            <a:endParaRPr lang="en-US" dirty="0"/>
          </a:p>
        </p:txBody>
      </p:sp>
      <p:pic>
        <p:nvPicPr>
          <p:cNvPr id="5" name="Picture 4" descr="fol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133600"/>
            <a:ext cx="4229100" cy="3009900"/>
          </a:xfrm>
          <a:prstGeom prst="rect">
            <a:avLst/>
          </a:prstGeom>
        </p:spPr>
      </p:pic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1037590" y="3304032"/>
            <a:ext cx="2958529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8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process of changing a rock’s makeup or turning one kind of rock into a completely different kind is called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30178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process of changing a rock’s makeup or turning one kind of rock into a completely different kind is called ___.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30178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Mechanical weathering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Chemical weathering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494790" y="4038917"/>
            <a:ext cx="1899349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5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landform would most likely be found where two oceanic plates diverge?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2514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mid-oceanic ridge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trench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mountain range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rift valley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landform would most likely be found where two oceanic plates diverge?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2514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mid-oceanic ridge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trench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mountain range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rift valley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494790" y="2560320"/>
            <a:ext cx="3395472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8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___ is close to the peninsula on the diagram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676400"/>
            <a:ext cx="6108174" cy="3505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Plateau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strait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isthmus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diagram will be on the test.  You will need to identify the features.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01" y="1524000"/>
            <a:ext cx="9029475" cy="518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Match the letters to the names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226972"/>
            <a:ext cx="7303252" cy="41910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295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Archipelago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Canyon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Delta</a:t>
            </a:r>
            <a:endParaRPr lang="en-US" sz="24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Hills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Inlet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Isthmus</a:t>
            </a:r>
            <a:endParaRPr lang="en-US" sz="24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Lake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Ocean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Peninsula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Plain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Plateau</a:t>
            </a:r>
            <a:endParaRPr lang="en-US" sz="24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Strait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Match the letters to the names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226972"/>
            <a:ext cx="7303252" cy="41910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295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Archipelago   </a:t>
            </a:r>
            <a:r>
              <a:rPr lang="en-US" sz="2400" dirty="0">
                <a:solidFill>
                  <a:srgbClr val="00B050"/>
                </a:solidFill>
              </a:rPr>
              <a:t>K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Canyon    </a:t>
            </a:r>
            <a:r>
              <a:rPr lang="en-US" sz="2400" dirty="0" smtClean="0">
                <a:solidFill>
                  <a:srgbClr val="00B050"/>
                </a:solidFill>
              </a:rPr>
              <a:t>E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Delta    </a:t>
            </a:r>
            <a:r>
              <a:rPr lang="en-US" sz="2400" dirty="0" smtClean="0">
                <a:solidFill>
                  <a:srgbClr val="00B050"/>
                </a:solidFill>
              </a:rPr>
              <a:t>F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Hills    </a:t>
            </a:r>
            <a:r>
              <a:rPr lang="en-US" sz="2400" dirty="0" smtClean="0">
                <a:solidFill>
                  <a:srgbClr val="00B050"/>
                </a:solidFill>
              </a:rPr>
              <a:t>H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Inlet    </a:t>
            </a:r>
            <a:r>
              <a:rPr lang="en-US" sz="2400" dirty="0" smtClean="0">
                <a:solidFill>
                  <a:srgbClr val="00B050"/>
                </a:solidFill>
              </a:rPr>
              <a:t>J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Isthmus   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Lake    </a:t>
            </a:r>
            <a:r>
              <a:rPr lang="en-US" sz="2400" dirty="0" smtClean="0">
                <a:solidFill>
                  <a:srgbClr val="00B050"/>
                </a:solidFill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Ocean    </a:t>
            </a:r>
            <a:r>
              <a:rPr lang="en-US" sz="2400" dirty="0" smtClean="0">
                <a:solidFill>
                  <a:srgbClr val="00B050"/>
                </a:solidFill>
              </a:rPr>
              <a:t>G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Peninsula    </a:t>
            </a:r>
            <a:r>
              <a:rPr lang="en-US" sz="2400" dirty="0" smtClean="0">
                <a:solidFill>
                  <a:srgbClr val="00B050"/>
                </a:solidFill>
              </a:rPr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Plain    </a:t>
            </a:r>
            <a:r>
              <a:rPr lang="en-US" sz="2400" dirty="0" smtClean="0">
                <a:solidFill>
                  <a:srgbClr val="00B050"/>
                </a:solidFill>
              </a:rPr>
              <a:t>I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Plateau    </a:t>
            </a:r>
            <a:r>
              <a:rPr lang="en-US" sz="2400" dirty="0" smtClean="0">
                <a:solidFill>
                  <a:srgbClr val="00B050"/>
                </a:solidFill>
              </a:rPr>
              <a:t>D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Strait    </a:t>
            </a:r>
            <a:r>
              <a:rPr lang="en-US" sz="2400" dirty="0" smtClean="0">
                <a:solidFill>
                  <a:srgbClr val="00B050"/>
                </a:solidFill>
              </a:rPr>
              <a:t>L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5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this review, how well do you think you will do on the test?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0600" y="2133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Better than last test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 need to study more.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 really need to study more!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___ is close to the peninsula on the diagram</a:t>
            </a:r>
            <a:endParaRPr lang="en-US" dirty="0"/>
          </a:p>
        </p:txBody>
      </p:sp>
      <p:pic>
        <p:nvPicPr>
          <p:cNvPr id="5" name="Picture 4" descr="Landforms 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1676400"/>
            <a:ext cx="6108174" cy="3505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Plateau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strait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isthmus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volcano</a:t>
            </a:r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1037590" y="2718816"/>
            <a:ext cx="1414653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7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2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WASPOLLED" val="35BBBA18142C410786D6A526C02A853E"/>
  <p:tag name="TPOS" val="2"/>
  <p:tag name="TPVERSION" val="2008"/>
  <p:tag name="POWERPOINTVERSION" val="14.0"/>
  <p:tag name="LUIDIAENABLED" val="False"/>
  <p:tag name="EXPANDSHOWBAR" val="True"/>
  <p:tag name="TASKPANEKEY" val="6d7ac31a-978e-4044-93d1-a850bf5fd308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6094221B46D47F380247B9B44316EF4"/>
  <p:tag name="SLIDEID" val="D6094221B46D47F380247B9B44316EF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force would most likely create a “U” shaped canyon?"/>
  <p:tag name="ANSWERSALIAS" val="Water erosion|smicln|Subduction|smicln|Glacial erosion|smicln|Wind deposition"/>
  <p:tag name="RESULTS" val="Which force would most likely create a “U” shaped canyon?&#10;35[;]42[;]35[;]False[;]34[;]&#10;2.97142857142857[;]3[;]0.166598625567009[;]0.0277551020408163&#10;0[;]-1[;]Water erosion 1[;]Water erosion [;]&#10;1[;]-1[;]Subduction 2[;]Subduction [;]&#10;34[;]1[;]Glacial erosion 3[;]Glacial erosion [;]&#10;0[;]-1[;]Wind deposition4[;]Wind deposit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887E8FA61744F7BB2EFD03825EBCC2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BC0849B94E24EA6BEA3DCA96D8CF940&lt;/guid&gt;&#10;            &lt;repollguid&gt;DEE7AC6CA02247249CAFA69AE9454D69&lt;/repollguid&gt;&#10;            &lt;sourceid&gt;3BD8F68DDA0C4DE295C8811FB628766D&lt;/sourceid&gt;&#10;            &lt;questiontext&gt;Which force would most likely create a “U” shaped canyon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6F5BED8E8A745D4BF55C51B7D76DD50&lt;/guid&gt;&#10;                    &lt;answertext&gt;Water erosion &lt;/answertext&gt;&#10;                    &lt;valuetype&gt;-1&lt;/valuetype&gt;&#10;                &lt;/answer&gt;&#10;                &lt;answer&gt;&#10;                    &lt;guid&gt;B7FF511B12A943059E04D2FA24AEE18C&lt;/guid&gt;&#10;                    &lt;answertext&gt;Subduction &lt;/answertext&gt;&#10;                    &lt;valuetype&gt;-1&lt;/valuetype&gt;&#10;                &lt;/answer&gt;&#10;                &lt;answer&gt;&#10;                    &lt;guid&gt;8D1132DD2CB0465884CA9E8051397051&lt;/guid&gt;&#10;                    &lt;answertext&gt;Glacial erosion &lt;/answertext&gt;&#10;                    &lt;valuetype&gt;1&lt;/valuetype&gt;&#10;                &lt;/answer&gt;&#10;                &lt;answer&gt;&#10;                    &lt;guid&gt;A817A2B188D54BD49F766F0B6DEA80C0&lt;/guid&gt;&#10;                    &lt;answertext&gt;Wind depositio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2"/>
  <p:tag name="RESPONSECOUNT" val="32"/>
  <p:tag name="SLICED" val="False"/>
  <p:tag name="RESPONSES" val="3;3;3;3;3;-;3;3;3;3;3;3;3;3;3;3;3;3;3;3;3;3;3;3;3;3;3;3;3;3;3;3;3;"/>
  <p:tag name="CHARTSTRINGSTD" val="0 0 32 0"/>
  <p:tag name="CHARTSTRINGREV" val="0 32 0 0"/>
  <p:tag name="CHARTSTRINGSTDPER" val="0 0 1 0"/>
  <p:tag name="CHARTSTRINGREVPER" val="0 1 0 0"/>
  <p:tag name="RESPONSESGATHERED" val="False"/>
  <p:tag name="ANONYMOUSTEMP" val="False"/>
  <p:tag name="VALUES" val="Incorrect|smicln|Incorrect|smicln|Correct|smicln|Incorrec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D2BBEF3B671D4B779F0BCF2B0AE649F8"/>
  <p:tag name="QUESTIONALIAS" val="The three main layers of the earth are . . . "/>
  <p:tag name="ANSWERSALIAS" val="Core, mantle, crust|smicln|Lithosphere, hydrosphere, atmosphere, biosphere|smicln|Mantle, magma, lava"/>
  <p:tag name="RESPONSECOUNT" val="36"/>
  <p:tag name="SLICED" val="False"/>
  <p:tag name="RESPONSES" val="1;1;1;1;2;1;1;1;1;1;1;-;1;1;1;1;2;1;1;1;1;1;1;1;1;1;1;1;1;1;1;1;1;1;1;1;-;1;"/>
  <p:tag name="CHARTSTRINGSTD" val="34 2 0"/>
  <p:tag name="CHARTSTRINGREV" val="0 2 34"/>
  <p:tag name="CHARTSTRINGSTDPER" val="0.944444444444444 0.0555555555555556 0"/>
  <p:tag name="CHARTSTRINGREVPER" val="0 0.0555555555555556 0.944444444444444"/>
  <p:tag name="RESULTS" val="The three main layers of the earth are . . . &#10;35[;]42[;]35[;]False[;]34[;]&#10;1.05714285714286[;]1[;]0.333197251134017[;]0.111020408163265&#10;34[;]1[;]Core, mantle, crust 1[;]Core, mantle, crust [;]&#10;0[;]-1[;]Lithosphere, hydrosphere, atmosphere, biosphere 2[;]Lithosphere, hydrosphere, atmosphere, biosphere [;]&#10;1[;]-1[;]Mantle, magma, lava3[;]Mantle, magma, lava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347AE00D3734E26A3C9B053982117D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DAC89F68E124E0395E67B558344B0A0&lt;/guid&gt;&#10;            &lt;repollguid&gt;0F7B0F209DF342F9A615D04DAE1ADCEA&lt;/repollguid&gt;&#10;            &lt;sourceid&gt;78E473DD5CA54E809A0C8F83234DEC0F&lt;/sourceid&gt;&#10;            &lt;questiontext&gt;The three main layers of the earth are . . .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A3E5335BEFDF4D29AB7B21EF68D1CE78&lt;/guid&gt;&#10;                    &lt;answertext&gt;Core, mantle, crust &lt;/answertext&gt;&#10;                    &lt;valuetype&gt;1&lt;/valuetype&gt;&#10;                &lt;/answer&gt;&#10;                &lt;answer&gt;&#10;                    &lt;guid&gt;D838C32670164CA3B90B3F2777EA7FC6&lt;/guid&gt;&#10;                    &lt;answertext&gt;Lithosphere, hydrosphere, atmosphere, biosphere &lt;/answertext&gt;&#10;                    &lt;valuetype&gt;-1&lt;/valuetype&gt;&#10;                &lt;/answer&gt;&#10;                &lt;answer&gt;&#10;                    &lt;guid&gt;21D2E1368CDD41EBB7181FDE8CC312AE&lt;/guid&gt;&#10;                    &lt;answertext&gt;Mantle, magma, lava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Correct|smicln|Incorrect|smicln|Incorrec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87"/>
  <p:tag name="FONTSIZE" val="32"/>
  <p:tag name="BULLETTYPE" val="ppBulletArabicPeriod"/>
  <p:tag name="ANSWERTEXT" val="Core, mantle, crust&#10;Lithosphere, hydrosphere, atmosphere, biosphere&#10;Mantle, magma, lav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C25DF925D3E4D9896631F7C6330B734"/>
  <p:tag name="SLIDEID" val="2C25DF925D3E4D9896631F7C6330B73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ll of the following are evidence of plate techtonics EXCEPT"/>
  <p:tag name="ANSWERSALIAS" val="Magnetism in rocks|smicln|Age of rocks on the sea floor|smicln|Migrating birds|smicln|Patterns of earthquakes/volcanoes when mapped|smicln|Fossils of similar plants &amp; animals on different continents"/>
  <p:tag name="RESPONSECOUNT" val="35"/>
  <p:tag name="SLICED" val="False"/>
  <p:tag name="RESPONSES" val="-;3;3;3;3;3;1;-;3;1;3;-;3;3;3;3;3;3;3;3;3;1;3;3;5;3;4;3;3;3;3;1;3;3;3;3;5;5;"/>
  <p:tag name="CHARTSTRINGSTD" val="4 0 27 1 3"/>
  <p:tag name="CHARTSTRINGREV" val="3 1 27 0 4"/>
  <p:tag name="CHARTSTRINGSTDPER" val="0.114285714285714 0 0.771428571428571 0.0285714285714286 0.0857142857142857"/>
  <p:tag name="CHARTSTRINGREVPER" val="0.0857142857142857 0.0285714285714286 0.771428571428571 0 0.114285714285714"/>
  <p:tag name="RESULTS" val="All of the following are evidence of plate tectonics EXCEPT&#10;35[;]42[;]35[;]False[;]28[;]&#10;3.05714285714286[;]3[;]0.673704349860091[;]0.453877551020408&#10;2[;]-1[;]Magnetism in rocks 1[;]Magnetism in rocks [;]&#10;0[;]-1[;]Age of rocks on the sea floor 2[;]Age of rocks on the sea floor [;]&#10;28[;]1[;]Migrating birds 3[;]Migrating birds [;]&#10;4[;]-1[;]Patterns of earthquakes/volcanoes when mapped 4[;]Patterns of earthquakes/volcanoes when mapped [;]&#10;1[;]-1[;]Fossils of similar plants &amp; animals on different continents5[;]Fossils of similar plants &amp; animals on different continent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64354B956B5448CA7F7A1B062CB8B1A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EB59B946ADB473B93F457E03DFA6AC3&lt;/guid&gt;&#10;            &lt;repollguid&gt;F350B4E8CB9E4B11962226448A299A1F&lt;/repollguid&gt;&#10;            &lt;sourceid&gt;D56196775DF54667A43C4D21C375ABB3&lt;/sourceid&gt;&#10;            &lt;questiontext&gt;All of the following are evidence of plate tectonics EXCEPT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F138A117578248A99B5F2AD514BA428F&lt;/guid&gt;&#10;                    &lt;answertext&gt;Magnetism in rocks &lt;/answertext&gt;&#10;                    &lt;valuetype&gt;-1&lt;/valuetype&gt;&#10;                &lt;/answer&gt;&#10;                &lt;answer&gt;&#10;                    &lt;guid&gt;C6069C9C51534E0FB485B90BA7021906&lt;/guid&gt;&#10;                    &lt;answertext&gt;Age of rocks on the sea floor &lt;/answertext&gt;&#10;                    &lt;valuetype&gt;-1&lt;/valuetype&gt;&#10;                &lt;/answer&gt;&#10;                &lt;answer&gt;&#10;                    &lt;guid&gt;BE7D5FC233CB49909A0D43D8B987D83F&lt;/guid&gt;&#10;                    &lt;answertext&gt;Migrating birds &lt;/answertext&gt;&#10;                    &lt;valuetype&gt;1&lt;/valuetype&gt;&#10;                &lt;/answer&gt;&#10;                &lt;answer&gt;&#10;                    &lt;guid&gt;332E388FF65D41619083BC51EDDB8EEC&lt;/guid&gt;&#10;                    &lt;answertext&gt;Patterns of earthquakes/volcanoes when mapped &lt;/answertext&gt;&#10;                    &lt;valuetype&gt;-1&lt;/valuetype&gt;&#10;                &lt;/answer&gt;&#10;                &lt;answer&gt;&#10;                    &lt;guid&gt;2D6B25837E7B43288E7D7992616B4146&lt;/guid&gt;&#10;                    &lt;answertext&gt;Fossils of similar plants &amp;amp; animals on different continents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Incorrect|smicln|Correct|smicln|Incorrect|smicln|Incorrec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70"/>
  <p:tag name="FONTSIZE" val="32"/>
  <p:tag name="BULLETTYPE" val="ppBulletArabicPeriod"/>
  <p:tag name="ANSWERTEXT" val="Magnetism in rocks&#10;Age of rocks on the sea floor&#10;Migrating birds&#10;Patterns of earthquakes/volcanoes when mapped&#10;Fossils of similar plants &amp; animals on different continent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C25DF925D3E4D9896631F7C6330B734"/>
  <p:tag name="SLIDEID" val="2C25DF925D3E4D9896631F7C6330B73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ll of the following are evidence of plate techtonics EXCEPT"/>
  <p:tag name="ANSWERSALIAS" val="Magnetism in rocks|smicln|Age of rocks on the sea floor|smicln|Migrating birds|smicln|Patterns of earthquakes/volcanoes when mapped|smicln|Fossils of similar plants &amp; animals on different continents"/>
  <p:tag name="RESPONSECOUNT" val="35"/>
  <p:tag name="SLICED" val="False"/>
  <p:tag name="RESPONSES" val="-;3;3;3;3;3;1;-;3;1;3;-;3;3;3;3;3;3;3;3;3;1;3;3;5;3;4;3;3;3;3;1;3;3;3;3;5;5;"/>
  <p:tag name="CHARTSTRINGSTD" val="4 0 27 1 3"/>
  <p:tag name="CHARTSTRINGREV" val="3 1 27 0 4"/>
  <p:tag name="CHARTSTRINGSTDPER" val="0.114285714285714 0 0.771428571428571 0.0285714285714286 0.0857142857142857"/>
  <p:tag name="CHARTSTRINGREVPER" val="0.0857142857142857 0.0285714285714286 0.771428571428571 0 0.114285714285714"/>
  <p:tag name="RESULTS" val="All of the following are evidence of plate tectonics EXCEPT&#10;35[;]42[;]35[;]False[;]28[;]&#10;3.05714285714286[;]3[;]0.673704349860091[;]0.453877551020408&#10;2[;]-1[;]Magnetism in rocks 1[;]Magnetism in rocks [;]&#10;0[;]-1[;]Age of rocks on the sea floor 2[;]Age of rocks on the sea floor [;]&#10;28[;]1[;]Migrating birds 3[;]Migrating birds [;]&#10;4[;]-1[;]Patterns of earthquakes/volcanoes when mapped 4[;]Patterns of earthquakes/volcanoes when mapped [;]&#10;1[;]-1[;]Fossils of similar plants &amp; animals on different continents5[;]Fossils of similar plants &amp; animals on different continent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64354B956B5448CA7F7A1B062CB8B1A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EB59B946ADB473B93F457E03DFA6AC3&lt;/guid&gt;&#10;            &lt;repollguid&gt;F350B4E8CB9E4B11962226448A299A1F&lt;/repollguid&gt;&#10;            &lt;sourceid&gt;D56196775DF54667A43C4D21C375ABB3&lt;/sourceid&gt;&#10;            &lt;questiontext&gt;All of the following are evidence of plate tectonics EXCEPT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F138A117578248A99B5F2AD514BA428F&lt;/guid&gt;&#10;                    &lt;answertext&gt;Magnetism in rocks &lt;/answertext&gt;&#10;                    &lt;valuetype&gt;-1&lt;/valuetype&gt;&#10;                &lt;/answer&gt;&#10;                &lt;answer&gt;&#10;                    &lt;guid&gt;C6069C9C51534E0FB485B90BA7021906&lt;/guid&gt;&#10;                    &lt;answertext&gt;Age of rocks on the sea floor &lt;/answertext&gt;&#10;                    &lt;valuetype&gt;-1&lt;/valuetype&gt;&#10;                &lt;/answer&gt;&#10;                &lt;answer&gt;&#10;                    &lt;guid&gt;BE7D5FC233CB49909A0D43D8B987D83F&lt;/guid&gt;&#10;                    &lt;answertext&gt;Migrating birds &lt;/answertext&gt;&#10;                    &lt;valuetype&gt;1&lt;/valuetype&gt;&#10;                &lt;/answer&gt;&#10;                &lt;answer&gt;&#10;                    &lt;guid&gt;332E388FF65D41619083BC51EDDB8EEC&lt;/guid&gt;&#10;                    &lt;answertext&gt;Patterns of earthquakes/volcanoes when mapped &lt;/answertext&gt;&#10;                    &lt;valuetype&gt;-1&lt;/valuetype&gt;&#10;                &lt;/answer&gt;&#10;                &lt;answer&gt;&#10;                    &lt;guid&gt;2D6B25837E7B43288E7D7992616B4146&lt;/guid&gt;&#10;                    &lt;answertext&gt;Fossils of similar plants &amp;amp; animals on different continents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Incorrect|smicln|Correct|smicln|Incorrect|smicln|Incorrec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70"/>
  <p:tag name="FONTSIZE" val="32"/>
  <p:tag name="BULLETTYPE" val="ppBulletArabicPeriod"/>
  <p:tag name="ANSWERTEXT" val="Magnetism in rocks&#10;Age of rocks on the sea floor&#10;Migrating birds&#10;Patterns of earthquakes/volcanoes when mapped&#10;Fossils of similar plants &amp; animals on different continent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3FEE2425B484135B588F9C089332975"/>
  <p:tag name="SLIDEID" val="E3FEE2425B484135B588F9C089332975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kind of landforms would most likely be found where an oceanic and continental plate meet?"/>
  <p:tag name="ANSWERSALIAS" val="Mid-oceanic ridge|smicln|Rift valley|smicln|Volcanic mountain range"/>
  <p:tag name="RESPONSECOUNT" val="35"/>
  <p:tag name="SLICED" val="False"/>
  <p:tag name="RESPONSES" val="1;2;3;1;1;3;3;1;2;3;1;-;3;1;1;2;3;1;1;3;1;3;1;1;1;1;1;1;1;1;1;2;1;2;-;2;-;2;"/>
  <p:tag name="CHARTSTRINGSTD" val="20 7 8"/>
  <p:tag name="CHARTSTRINGREV" val="8 7 20"/>
  <p:tag name="CHARTSTRINGSTDPER" val="0.571428571428571 0.2 0.228571428571429"/>
  <p:tag name="CHARTSTRINGREVPER" val="0.228571428571429 0.2 0.571428571428571"/>
  <p:tag name="RESULTS" val="What kind of landforms would most likely be found where an oceanic and continental plate meet?&#10;35[;]42[;]35[;]False[;]19[;]&#10;2.28571428571429[;]3[;]0.847565541382361[;]0.718367346938775&#10;9[;]-1[;]Mid-oceanic ridge 1[;]Mid-oceanic ridge [;]&#10;7[;]-1[;]Rift valley 2[;]Rift valley [;]&#10;19[;]1[;]Volcanic mountain range3[;]Volcanic mountain rang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834CD64F47D4D9E8CED1B9FC947D37A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00D4734999D4CB180584CA046CE85EC&lt;/guid&gt;&#10;            &lt;repollguid&gt;050B5B5113084338A40ACE751E8FD290&lt;/repollguid&gt;&#10;            &lt;sourceid&gt;9008DEC7888B4B2997C10BF19C0A5510&lt;/sourceid&gt;&#10;            &lt;questiontext&gt;What kind of landforms would most likely be found where an oceanic and continental plate mee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7E139E9138A44740927A31C62F71C46F&lt;/guid&gt;&#10;                    &lt;answertext&gt;Mid-oceanic ridge &lt;/answertext&gt;&#10;                    &lt;valuetype&gt;-1&lt;/valuetype&gt;&#10;                &lt;/answer&gt;&#10;                &lt;answer&gt;&#10;                    &lt;guid&gt;33774BC46C1D49C2B5B56949E74F10A5&lt;/guid&gt;&#10;                    &lt;answertext&gt;Rift valley &lt;/answertext&gt;&#10;                    &lt;valuetype&gt;-1&lt;/valuetype&gt;&#10;                &lt;/answer&gt;&#10;                &lt;answer&gt;&#10;                    &lt;guid&gt;35760E121DD3491C9D71D284770BBD51&lt;/guid&gt;&#10;                    &lt;answertext&gt;Volcanic mountain rang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Incorrect|smicln|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3"/>
  <p:tag name="FONTSIZE" val="32"/>
  <p:tag name="BULLETTYPE" val="ppBulletArabicPeriod"/>
  <p:tag name="ANSWERTEXT" val="Mid-oceanic ridge&#10;Rift valley&#10;Volcanic mountain ran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6"/>
  <p:tag name="FONTSIZE" val="32"/>
  <p:tag name="BULLETTYPE" val="ppBulletArabicPeriod"/>
  <p:tag name="ANSWERTEXT" val="Water erosion&#10;Subduction&#10;Glacial erosion&#10;Wind depositi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3FEE2425B484135B588F9C089332975"/>
  <p:tag name="SLIDEID" val="E3FEE2425B484135B588F9C089332975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kind of landforms would most likely be found where an oceanic and continental plate meet?"/>
  <p:tag name="ANSWERSALIAS" val="Mid-oceanic ridge|smicln|Rift valley|smicln|Volcanic mountain range"/>
  <p:tag name="RESPONSECOUNT" val="35"/>
  <p:tag name="SLICED" val="False"/>
  <p:tag name="RESPONSES" val="1;2;3;1;1;3;3;1;2;3;1;-;3;1;1;2;3;1;1;3;1;3;1;1;1;1;1;1;1;1;1;2;1;2;-;2;-;2;"/>
  <p:tag name="CHARTSTRINGSTD" val="20 7 8"/>
  <p:tag name="CHARTSTRINGREV" val="8 7 20"/>
  <p:tag name="CHARTSTRINGSTDPER" val="0.571428571428571 0.2 0.228571428571429"/>
  <p:tag name="CHARTSTRINGREVPER" val="0.228571428571429 0.2 0.571428571428571"/>
  <p:tag name="RESULTS" val="What kind of landforms would most likely be found where an oceanic and continental plate meet?&#10;35[;]42[;]35[;]False[;]19[;]&#10;2.28571428571429[;]3[;]0.847565541382361[;]0.718367346938775&#10;9[;]-1[;]Mid-oceanic ridge 1[;]Mid-oceanic ridge [;]&#10;7[;]-1[;]Rift valley 2[;]Rift valley [;]&#10;19[;]1[;]Volcanic mountain range3[;]Volcanic mountain rang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834CD64F47D4D9E8CED1B9FC947D37A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00D4734999D4CB180584CA046CE85EC&lt;/guid&gt;&#10;            &lt;repollguid&gt;050B5B5113084338A40ACE751E8FD290&lt;/repollguid&gt;&#10;            &lt;sourceid&gt;9008DEC7888B4B2997C10BF19C0A5510&lt;/sourceid&gt;&#10;            &lt;questiontext&gt;What kind of landforms would most likely be found where an oceanic and continental plate mee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7E139E9138A44740927A31C62F71C46F&lt;/guid&gt;&#10;                    &lt;answertext&gt;Mid-oceanic ridge &lt;/answertext&gt;&#10;                    &lt;valuetype&gt;-1&lt;/valuetype&gt;&#10;                &lt;/answer&gt;&#10;                &lt;answer&gt;&#10;                    &lt;guid&gt;33774BC46C1D49C2B5B56949E74F10A5&lt;/guid&gt;&#10;                    &lt;answertext&gt;Rift valley &lt;/answertext&gt;&#10;                    &lt;valuetype&gt;-1&lt;/valuetype&gt;&#10;                &lt;/answer&gt;&#10;                &lt;answer&gt;&#10;                    &lt;guid&gt;35760E121DD3491C9D71D284770BBD51&lt;/guid&gt;&#10;                    &lt;answertext&gt;Volcanic mountain rang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Incorrect|smicln|Correc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3"/>
  <p:tag name="FONTSIZE" val="32"/>
  <p:tag name="BULLETTYPE" val="ppBulletArabicPeriod"/>
  <p:tag name="ANSWERTEXT" val="Mid-oceanic ridge&#10;Rift valley&#10;Volcanic mountain rang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675404B7A97410CBDDF8185026139A6"/>
  <p:tag name="SLIDEID" val="D675404B7A97410CBDDF8185026139A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True|smicln|False"/>
  <p:tag name="DELIMITERS" val="3.1"/>
  <p:tag name="VALUEFORMAT" val="0%"/>
  <p:tag name="QUESTIONALIAS" val="The Grand Canyon is located in Utah?"/>
  <p:tag name="RESPONSECOUNT" val="35"/>
  <p:tag name="SLICED" val="False"/>
  <p:tag name="RESPONSES" val="2;2;2;2;1;2;2;1;2;1;1;-;2;2;1;2;1;2;2;2;-;1;2;2;1;2;1;2;1;2;1;2;2;1;2;2;-;1;"/>
  <p:tag name="CHARTSTRINGSTD" val="13 22"/>
  <p:tag name="CHARTSTRINGREV" val="22 13"/>
  <p:tag name="CHARTSTRINGSTDPER" val="0.371428571428571 0.628571428571429"/>
  <p:tag name="CHARTSTRINGREVPER" val="0.628571428571429 0.371428571428571"/>
  <p:tag name="RESULTS" val="The Grand Canyon is located in Utah.&#10;35[;]42[;]35[;]False[;]28[;]&#10;1.8[;]2[;]0.4[;]0.16&#10;7[;]-1[;]True1[;]True[;]&#10;28[;]1[;]False2[;]Fals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D51FF0375FF48189C4A50E3F260AC78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7BBFAF039BB49B286815C989AB94BAA&lt;/guid&gt;&#10;            &lt;repollguid&gt;654188B0F6544AC880F3AAC7C8131D31&lt;/repollguid&gt;&#10;            &lt;sourceid&gt;E315B42E731146FC9B9668AC770E185D&lt;/sourceid&gt;&#10;            &lt;questiontext&gt;The Grand Canyon is located in Utah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8654027238B451FA40E0F1AFDEDE9BC&lt;/guid&gt;&#10;                    &lt;answertext&gt;True&lt;/answertext&gt;&#10;                    &lt;valuetype&gt;-1&lt;/valuetype&gt;&#10;                &lt;/answer&gt;&#10;                &lt;answer&gt;&#10;                    &lt;guid&gt;0308FAB81E2A48018C12939FF054893D&lt;/guid&gt;&#10;                    &lt;answertext&gt;Fals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Correc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ZEROBASED" val="False"/>
  <p:tag name="OLDNUMANSWERS" val="2"/>
  <p:tag name="TEXTLENGTH" val="10"/>
  <p:tag name="FONTSIZE" val="32"/>
  <p:tag name="BULLETTYPE" val="ppBulletArabicPeriod"/>
  <p:tag name="ANSWERTEXT" val="True&#10;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675404B7A97410CBDDF8185026139A6"/>
  <p:tag name="SLIDEID" val="D675404B7A97410CBDDF8185026139A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True|smicln|False"/>
  <p:tag name="DELIMITERS" val="3.1"/>
  <p:tag name="VALUEFORMAT" val="0%"/>
  <p:tag name="QUESTIONALIAS" val="The Grand Canyon is located in Utah?"/>
  <p:tag name="RESPONSECOUNT" val="35"/>
  <p:tag name="SLICED" val="False"/>
  <p:tag name="RESPONSES" val="2;2;2;2;1;2;2;1;2;1;1;-;2;2;1;2;1;2;2;2;-;1;2;2;1;2;1;2;1;2;1;2;2;1;2;2;-;1;"/>
  <p:tag name="CHARTSTRINGSTD" val="13 22"/>
  <p:tag name="CHARTSTRINGREV" val="22 13"/>
  <p:tag name="CHARTSTRINGSTDPER" val="0.371428571428571 0.628571428571429"/>
  <p:tag name="CHARTSTRINGREVPER" val="0.628571428571429 0.371428571428571"/>
  <p:tag name="RESULTS" val="The Grand Canyon is located in Utah.&#10;35[;]42[;]35[;]False[;]28[;]&#10;1.8[;]2[;]0.4[;]0.16&#10;7[;]-1[;]True1[;]True[;]&#10;28[;]1[;]False2[;]Fals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D51FF0375FF48189C4A50E3F260AC78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7BBFAF039BB49B286815C989AB94BAA&lt;/guid&gt;&#10;            &lt;repollguid&gt;654188B0F6544AC880F3AAC7C8131D31&lt;/repollguid&gt;&#10;            &lt;sourceid&gt;E315B42E731146FC9B9668AC770E185D&lt;/sourceid&gt;&#10;            &lt;questiontext&gt;The Grand Canyon is located in Utah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8654027238B451FA40E0F1AFDEDE9BC&lt;/guid&gt;&#10;                    &lt;answertext&gt;True&lt;/answertext&gt;&#10;                    &lt;valuetype&gt;-1&lt;/valuetype&gt;&#10;                &lt;/answer&gt;&#10;                &lt;answer&gt;&#10;                    &lt;guid&gt;0308FAB81E2A48018C12939FF054893D&lt;/guid&gt;&#10;                    &lt;answertext&gt;Fals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Correc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ZEROBASED" val="False"/>
  <p:tag name="OLDNUMANSWERS" val="2"/>
  <p:tag name="TEXTLENGTH" val="10"/>
  <p:tag name="FONTSIZE" val="32"/>
  <p:tag name="BULLETTYPE" val="ppBulletArabicPeriod"/>
  <p:tag name="ANSWERTEXT" val="True&#10;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02517E3DB114F568BA90B1E10266BD7"/>
  <p:tag name="SLIDEID" val="102517E3DB114F568BA90B1E10266BD7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Old tombstones are examples of ___ in Utah because the rock is dissolved over time."/>
  <p:tag name="ANSWERSALIAS" val="Subduction |smicln|Chemical weathering|smicln|Mechanical weathering|smicln|Erosion |smicln|Deposition "/>
  <p:tag name="RESPONSECOUNT" val="36"/>
  <p:tag name="SLICED" val="False"/>
  <p:tag name="RESPONSES" val="2;1;2;-;5;2;2;2;3;2;2;2;2;2;3;2;2;2;2;2;2;2;2;2;4;2;4;2;2;2;3;3;2;2;2;2;-;2;"/>
  <p:tag name="CHARTSTRINGSTD" val="1 28 4 2 1"/>
  <p:tag name="CHARTSTRINGREV" val="1 2 4 28 1"/>
  <p:tag name="CHARTSTRINGSTDPER" val="0.0277777777777778 0.777777777777778 0.111111111111111 0.0555555555555556 0.0277777777777778"/>
  <p:tag name="CHARTSTRINGREVPER" val="0.0277777777777778 0.0555555555555556 0.111111111111111 0.777777777777778 0.0277777777777778"/>
  <p:tag name="RESULTS" val="Old tombstones are examples of ___ in Utah because the rock is dissolved over time.&#10;35[;]42[;]35[;]False[;]7[;]&#10;2.34285714285714[;]2[;]0.673704349860091[;]0.453877551020408&#10;1[;]-1[;]Subduction  1[;]Subduction  [;]&#10;24[;]-1[;]Chemical weathering 2[;]Chemical weathering [;]&#10;7[;]1[;]Mechanical weathering 3[;]Mechanical weathering [;]&#10;3[;]-1[;]Erosion  4[;]Erosion  [;]&#10;0[;]-1[;]Deposition 5[;]Deposition 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302F3718836479BA9B12D4CCBC268E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F8609FDF0594B44AA97905AD37EED06&lt;/guid&gt;&#10;            &lt;repollguid&gt;A9476E4868A043B584A23881B45C4EAA&lt;/repollguid&gt;&#10;            &lt;sourceid&gt;041FE423AE444A80865D3CE6F7E2C19F&lt;/sourceid&gt;&#10;            &lt;questiontext&gt;Old tombstones are examples of ___ in Utah because the rock is dissolved over time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7B502E3BFBB4799A346EA6D79634FF3&lt;/guid&gt;&#10;                    &lt;answertext&gt;Subduction  &lt;/answertext&gt;&#10;                    &lt;valuetype&gt;-1&lt;/valuetype&gt;&#10;                &lt;/answer&gt;&#10;                &lt;answer&gt;&#10;                    &lt;guid&gt;053A4CAEA0FF47B08113C890EF82B6B4&lt;/guid&gt;&#10;                    &lt;answertext&gt;Chemical weathering &lt;/answertext&gt;&#10;                    &lt;valuetype&gt;-1&lt;/valuetype&gt;&#10;                &lt;/answer&gt;&#10;                &lt;answer&gt;&#10;                    &lt;guid&gt;15C0B80904A240A4A19EC42192A55596&lt;/guid&gt;&#10;                    &lt;answertext&gt;Mechanical weathering &lt;/answertext&gt;&#10;                    &lt;valuetype&gt;1&lt;/valuetype&gt;&#10;                &lt;/answer&gt;&#10;                &lt;answer&gt;&#10;                    &lt;guid&gt;41FB7E43EE2547489A98FD5D7261DD26&lt;/guid&gt;&#10;                    &lt;answertext&gt;Erosion  &lt;/answertext&gt;&#10;                    &lt;valuetype&gt;-1&lt;/valuetype&gt;&#10;                &lt;/answer&gt;&#10;                &lt;answer&gt;&#10;                    &lt;guid&gt;D0AA3720DD7940B3959DAE301FEFD34C&lt;/guid&gt;&#10;                    &lt;answertext&gt;Deposition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Incorrect|smicln|Correct|smicln|Incorrect|smicln|Incorrec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4"/>
  <p:tag name="FONTSIZE" val="32"/>
  <p:tag name="BULLETTYPE" val="ppBulletArabicPeriod"/>
  <p:tag name="ANSWERTEXT" val="Subduction &#10;Chemical weathering&#10;Mechanical weathering&#10;Erosion &#10;Deposition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02517E3DB114F568BA90B1E10266BD7"/>
  <p:tag name="SLIDEID" val="102517E3DB114F568BA90B1E10266BD7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Old tombstones are examples of ___ in Utah because the rock is dissolved over time."/>
  <p:tag name="ANSWERSALIAS" val="Subduction |smicln|Chemical weathering|smicln|Mechanical weathering|smicln|Erosion |smicln|Deposition "/>
  <p:tag name="RESPONSECOUNT" val="36"/>
  <p:tag name="SLICED" val="False"/>
  <p:tag name="RESPONSES" val="2;1;2;-;5;2;2;2;3;2;2;2;2;2;3;2;2;2;2;2;2;2;2;2;4;2;4;2;2;2;3;3;2;2;2;2;-;2;"/>
  <p:tag name="CHARTSTRINGSTD" val="1 28 4 2 1"/>
  <p:tag name="CHARTSTRINGREV" val="1 2 4 28 1"/>
  <p:tag name="CHARTSTRINGSTDPER" val="0.0277777777777778 0.777777777777778 0.111111111111111 0.0555555555555556 0.0277777777777778"/>
  <p:tag name="CHARTSTRINGREVPER" val="0.0277777777777778 0.0555555555555556 0.111111111111111 0.777777777777778 0.0277777777777778"/>
  <p:tag name="RESULTS" val="Old tombstones are examples of ___ in Utah because the rock is dissolved over time.&#10;35[;]42[;]35[;]False[;]7[;]&#10;2.34285714285714[;]2[;]0.673704349860091[;]0.453877551020408&#10;1[;]-1[;]Subduction  1[;]Subduction  [;]&#10;24[;]-1[;]Chemical weathering 2[;]Chemical weathering [;]&#10;7[;]1[;]Mechanical weathering 3[;]Mechanical weathering [;]&#10;3[;]-1[;]Erosion  4[;]Erosion  [;]&#10;0[;]-1[;]Deposition 5[;]Deposition 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302F3718836479BA9B12D4CCBC268E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F8609FDF0594B44AA97905AD37EED06&lt;/guid&gt;&#10;            &lt;repollguid&gt;A9476E4868A043B584A23881B45C4EAA&lt;/repollguid&gt;&#10;            &lt;sourceid&gt;041FE423AE444A80865D3CE6F7E2C19F&lt;/sourceid&gt;&#10;            &lt;questiontext&gt;Old tombstones are examples of ___ in Utah because the rock is dissolved over time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7B502E3BFBB4799A346EA6D79634FF3&lt;/guid&gt;&#10;                    &lt;answertext&gt;Subduction  &lt;/answertext&gt;&#10;                    &lt;valuetype&gt;-1&lt;/valuetype&gt;&#10;                &lt;/answer&gt;&#10;                &lt;answer&gt;&#10;                    &lt;guid&gt;053A4CAEA0FF47B08113C890EF82B6B4&lt;/guid&gt;&#10;                    &lt;answertext&gt;Chemical weathering &lt;/answertext&gt;&#10;                    &lt;valuetype&gt;-1&lt;/valuetype&gt;&#10;                &lt;/answer&gt;&#10;                &lt;answer&gt;&#10;                    &lt;guid&gt;15C0B80904A240A4A19EC42192A55596&lt;/guid&gt;&#10;                    &lt;answertext&gt;Mechanical weathering &lt;/answertext&gt;&#10;                    &lt;valuetype&gt;1&lt;/valuetype&gt;&#10;                &lt;/answer&gt;&#10;                &lt;answer&gt;&#10;                    &lt;guid&gt;41FB7E43EE2547489A98FD5D7261DD26&lt;/guid&gt;&#10;                    &lt;answertext&gt;Erosion  &lt;/answertext&gt;&#10;                    &lt;valuetype&gt;-1&lt;/valuetype&gt;&#10;                &lt;/answer&gt;&#10;                &lt;answer&gt;&#10;                    &lt;guid&gt;D0AA3720DD7940B3959DAE301FEFD34C&lt;/guid&gt;&#10;                    &lt;answertext&gt;Deposition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Incorrect|smicln|Correct|smicln|Incorrect|smicln|Incorrec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4"/>
  <p:tag name="FONTSIZE" val="32"/>
  <p:tag name="BULLETTYPE" val="ppBulletArabicPeriod"/>
  <p:tag name="ANSWERTEXT" val="Subduction &#10;Chemical weathering&#10;Mechanical weathering&#10;Erosion &#10;Deposition 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258827416014C329CC0BE07141B6E5C"/>
  <p:tag name="SLIDEID" val="3258827416014C329CC0BE07141B6E5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are “regions deep within the earth’s mantle that produce plumes of magma” which can lead to the creation of hot springs, volcanoes, or other thermal activity?"/>
  <p:tag name="TOTALRESPONSES" val="35"/>
  <p:tag name="RESPONSECOUNT" val="35"/>
  <p:tag name="SLICED" val="False"/>
  <p:tag name="RESPONSES" val="4;4;4;4;1;4;2;4;4;4;4;-;4;4;4;2;4;4;-;4;4;2;4;4;2;1;4;4;4;4;4;4;4;2;-;3;4;2;"/>
  <p:tag name="CHARTSTRINGSTD" val="2 6 1 26"/>
  <p:tag name="CHARTSTRINGREV" val="26 1 6 2"/>
  <p:tag name="CHARTSTRINGSTDPER" val="0.0571428571428571 0.171428571428571 0.0285714285714286 0.742857142857143"/>
  <p:tag name="CHARTSTRINGREVPER" val="0.742857142857143 0.0285714285714286 0.171428571428571 0.0571428571428571"/>
  <p:tag name="ANSWERSALIAS" val="Geysers |smicln|Lava |smicln|Convection |smicln|Hot spots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B8BDCE7F6AD4299AA8442AC4F307E2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11D94A306F40E3983659502734A9D3&lt;/guid&gt;&#10;            &lt;repollguid&gt;D2188AFBFDD44EDB93CD6325201C0281&lt;/repollguid&gt;&#10;            &lt;sourceid&gt;4D16D2DFAE0445D3914DE238A1BA2CB4&lt;/sourceid&gt;&#10;            &lt;questiontext&gt;What are “regions deep within the earth’s mantle that produce plumes of magma” which can lead to the creation of hot springs, volcanoes, or other thermal activity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252917AB4AD4854BD5C40C843A03A69&lt;/guid&gt;&#10;                    &lt;answertext&gt;Geysers  &lt;/answertext&gt;&#10;                    &lt;valuetype&gt;-1&lt;/valuetype&gt;&#10;                &lt;/answer&gt;&#10;                &lt;answer&gt;&#10;                    &lt;guid&gt;39206755D8304410B2E6377A52EF56E1&lt;/guid&gt;&#10;                    &lt;answertext&gt;Lava  &lt;/answertext&gt;&#10;                    &lt;valuetype&gt;-1&lt;/valuetype&gt;&#10;                &lt;/answer&gt;&#10;                &lt;answer&gt;&#10;                    &lt;guid&gt;F251FFF32CB74D48978D1AF885AC6DCD&lt;/guid&gt;&#10;                    &lt;answertext&gt;Convection  &lt;/answertext&gt;&#10;                    &lt;valuetype&gt;-1&lt;/valuetype&gt;&#10;                &lt;/answer&gt;&#10;                &lt;answer&gt;&#10;                    &lt;guid&gt;B727DDC3752043CCA99613C116DD8BB5&lt;/guid&gt;&#10;                    &lt;answertext&gt;Hot spot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Incorrect|smicln|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6"/>
  <p:tag name="FONTSIZE" val="32"/>
  <p:tag name="BULLETTYPE" val="ppBulletArabicPeriod"/>
  <p:tag name="ANSWERTEXT" val="Geysers &#10;Lava &#10;Convection &#10;Hot spot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258827416014C329CC0BE07141B6E5C"/>
  <p:tag name="SLIDEID" val="3258827416014C329CC0BE07141B6E5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are “regions deep within the earth’s mantle that produce plumes of magma” which can lead to the creation of hot springs, volcanoes, or other thermal activity?"/>
  <p:tag name="TOTALRESPONSES" val="35"/>
  <p:tag name="RESPONSECOUNT" val="35"/>
  <p:tag name="SLICED" val="False"/>
  <p:tag name="RESPONSES" val="4;4;4;4;1;4;2;4;4;4;4;-;4;4;4;2;4;4;-;4;4;2;4;4;2;1;4;4;4;4;4;4;4;2;-;3;4;2;"/>
  <p:tag name="CHARTSTRINGSTD" val="2 6 1 26"/>
  <p:tag name="CHARTSTRINGREV" val="26 1 6 2"/>
  <p:tag name="CHARTSTRINGSTDPER" val="0.0571428571428571 0.171428571428571 0.0285714285714286 0.742857142857143"/>
  <p:tag name="CHARTSTRINGREVPER" val="0.742857142857143 0.0285714285714286 0.171428571428571 0.0571428571428571"/>
  <p:tag name="ANSWERSALIAS" val="Geysers |smicln|Lava |smicln|Convection |smicln|Hot spots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B8BDCE7F6AD4299AA8442AC4F307E2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11D94A306F40E3983659502734A9D3&lt;/guid&gt;&#10;            &lt;repollguid&gt;D2188AFBFDD44EDB93CD6325201C0281&lt;/repollguid&gt;&#10;            &lt;sourceid&gt;4D16D2DFAE0445D3914DE238A1BA2CB4&lt;/sourceid&gt;&#10;            &lt;questiontext&gt;What are “regions deep within the earth’s mantle that produce plumes of magma” which can lead to the creation of hot springs, volcanoes, or other thermal activity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252917AB4AD4854BD5C40C843A03A69&lt;/guid&gt;&#10;                    &lt;answertext&gt;Geysers  &lt;/answertext&gt;&#10;                    &lt;valuetype&gt;-1&lt;/valuetype&gt;&#10;                &lt;/answer&gt;&#10;                &lt;answer&gt;&#10;                    &lt;guid&gt;39206755D8304410B2E6377A52EF56E1&lt;/guid&gt;&#10;                    &lt;answertext&gt;Lava  &lt;/answertext&gt;&#10;                    &lt;valuetype&gt;-1&lt;/valuetype&gt;&#10;                &lt;/answer&gt;&#10;                &lt;answer&gt;&#10;                    &lt;guid&gt;F251FFF32CB74D48978D1AF885AC6DCD&lt;/guid&gt;&#10;                    &lt;answertext&gt;Convection  &lt;/answertext&gt;&#10;                    &lt;valuetype&gt;-1&lt;/valuetype&gt;&#10;                &lt;/answer&gt;&#10;                &lt;answer&gt;&#10;                    &lt;guid&gt;B727DDC3752043CCA99613C116DD8BB5&lt;/guid&gt;&#10;                    &lt;answertext&gt;Hot spot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Incorrect|smicln|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6"/>
  <p:tag name="FONTSIZE" val="32"/>
  <p:tag name="BULLETTYPE" val="ppBulletArabicPeriod"/>
  <p:tag name="ANSWERTEXT" val="Geysers &#10;Lava &#10;Convection &#10;Hot spot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485BC466ED04DF18DF3348346EA95C8"/>
  <p:tag name="SLIDEID" val="2485BC466ED04DF18DF3348346EA95C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is picture best illustrates ..."/>
  <p:tag name="ANSWERSALIAS" val="Chemical weathering|smicln|Glacial erosion|smicln|Loess |smicln|Faulting "/>
  <p:tag name="TOTALRESPONSES" val="36"/>
  <p:tag name="RESPONSECOUNT" val="36"/>
  <p:tag name="SLICED" val="False"/>
  <p:tag name="RESPONSES" val="4;-;4;4;2;2;3;2;2;2;2;2;2;2;2;2;2;2;2;2;2;2;1;2;2;2;2;1;2;2;2;2;-;4;2;2;1;4;"/>
  <p:tag name="CHARTSTRINGSTD" val="3 27 1 5"/>
  <p:tag name="CHARTSTRINGREV" val="5 1 27 3"/>
  <p:tag name="CHARTSTRINGSTDPER" val="0.0833333333333333 0.75 0.0277777777777778 0.138888888888889"/>
  <p:tag name="CHARTSTRINGREVPER" val="0.138888888888889 0.0277777777777778 0.75 0.0833333333333333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64230587D02E418CBD637A701BB9BD1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92EBC8420C94EAE826B1AD086C251ED&lt;/guid&gt;&#10;            &lt;repollguid&gt;910E0A682BC147A3A261E1A24C433B36&lt;/repollguid&gt;&#10;            &lt;sourceid&gt;4B569513DAF8440194827D642A5CF22A&lt;/sourceid&gt;&#10;            &lt;questiontext&gt;This picture best illustrates 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08C30E8AEDD4202890E290F490BEBB4&lt;/guid&gt;&#10;                    &lt;answertext&gt;Chemical weathering &lt;/answertext&gt;&#10;                    &lt;valuetype&gt;-1&lt;/valuetype&gt;&#10;                &lt;/answer&gt;&#10;                &lt;answer&gt;&#10;                    &lt;guid&gt;1CB972C2659D401F9ED111FF34C15C99&lt;/guid&gt;&#10;                    &lt;answertext&gt;Glacial erosion &lt;/answertext&gt;&#10;                    &lt;valuetype&gt;1&lt;/valuetype&gt;&#10;                &lt;/answer&gt;&#10;                &lt;answer&gt;&#10;                    &lt;guid&gt;2909061B4A174AF1AD0EFBAF735E0E0F&lt;/guid&gt;&#10;                    &lt;answertext&gt;Loess  &lt;/answertext&gt;&#10;                    &lt;valuetype&gt;-1&lt;/valuetype&gt;&#10;                &lt;/answer&gt;&#10;                &lt;answer&gt;&#10;                    &lt;guid&gt;3978BB70A00F4E25BD5BE52DEDC42295&lt;/guid&gt;&#10;                    &lt;answertext&gt;Faulting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Correct|smicln|Incorrect|smicln|Incorrec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2"/>
  <p:tag name="FONTSIZE" val="32"/>
  <p:tag name="BULLETTYPE" val="ppBulletArabicPeriod"/>
  <p:tag name="ANSWERTEXT" val="Chemical weathering&#10;Glacial erosion&#10;Loess &#10;Faulting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B3F31EB3EC5443385AA0CC31926FDEB"/>
  <p:tag name="SLIDEID" val="8B3F31EB3EC5443385AA0CC31926FDE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is the name of feature “J”?"/>
  <p:tag name="ANSWERSALIAS" val="inlet|smicln|isthmus|smicln|strait|smicln|alluvial fan"/>
  <p:tag name="RESULTS" val="What is the name of feature “J”?&#10;35[;]42[;]35[;]False[;]30[;]&#10;1.14285714285714[;]1[;]0.349927106111883[;]0.122448979591837&#10;30[;]1[;]inlet 1[;]inlet [;]&#10;5[;]-1[;]isthmus 2[;]isthmus [;]&#10;0[;]-1[;]strait 3[;]strait [;]&#10;0[;]-1[;]alluvial fan4[;]alluvial fa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5EA526E468D499AA04CE26E46277B93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048BC9DA5BC43B081313886D2E3562B&lt;/guid&gt;&#10;            &lt;repollguid&gt;FA0182E8DAAB4887934FCBA8A5F91F96&lt;/repollguid&gt;&#10;            &lt;sourceid&gt;AC2922E167914EBCB087392102F2E232&lt;/sourceid&gt;&#10;            &lt;questiontext&gt;What is the name of feature “J”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0F5A2A7407849D492BEF454D519EB3A&lt;/guid&gt;&#10;                    &lt;answertext&gt;inlet &lt;/answertext&gt;&#10;                    &lt;valuetype&gt;1&lt;/valuetype&gt;&#10;                &lt;/answer&gt;&#10;                &lt;answer&gt;&#10;                    &lt;guid&gt;89037F491D4C4FD38439B85C9EBB0863&lt;/guid&gt;&#10;                    &lt;answertext&gt;isthmus &lt;/answertext&gt;&#10;                    &lt;valuetype&gt;-1&lt;/valuetype&gt;&#10;                &lt;/answer&gt;&#10;                &lt;answer&gt;&#10;                    &lt;guid&gt;A52822669DE04781BD78A9C1CFAED515&lt;/guid&gt;&#10;                    &lt;answertext&gt;strait &lt;/answertext&gt;&#10;                    &lt;valuetype&gt;-1&lt;/valuetype&gt;&#10;                &lt;/answer&gt;&#10;                &lt;answer&gt;&#10;                    &lt;guid&gt;5EA5301B438D4F98A1E4354F92F41B2B&lt;/guid&gt;&#10;                    &lt;answertext&gt;alluvial fa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1;1;1;1;1;1;1;1;1;1;1;1;1;1;2;2;1;1;1;1;1;1;1;1;1;1;1;1;1;1;1;1;1;"/>
  <p:tag name="CHARTSTRINGSTD" val="31 2 0 0"/>
  <p:tag name="CHARTSTRINGREV" val="0 0 2 31"/>
  <p:tag name="CHARTSTRINGSTDPER" val="0.939393939393939 0.0606060606060606 0 0"/>
  <p:tag name="CHARTSTRINGREVPER" val="0 0 0.0606060606060606 0.939393939393939"/>
  <p:tag name="RESPONSESGATHERED" val="False"/>
  <p:tag name="ANONYMOUSTEMP" val="False"/>
  <p:tag name="VALUES" val="Correct|smicln|Incorrect|smicln|Incorrect|smicln|Incorrec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485BC466ED04DF18DF3348346EA95C8"/>
  <p:tag name="SLIDEID" val="2485BC466ED04DF18DF3348346EA95C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is picture best illustrates ..."/>
  <p:tag name="ANSWERSALIAS" val="Chemical weathering|smicln|Glacial erosion|smicln|Loess |smicln|Faulting "/>
  <p:tag name="TOTALRESPONSES" val="36"/>
  <p:tag name="RESPONSECOUNT" val="36"/>
  <p:tag name="SLICED" val="False"/>
  <p:tag name="RESPONSES" val="4;-;4;4;2;2;3;2;2;2;2;2;2;2;2;2;2;2;2;2;2;2;1;2;2;2;2;1;2;2;2;2;-;4;2;2;1;4;"/>
  <p:tag name="CHARTSTRINGSTD" val="3 27 1 5"/>
  <p:tag name="CHARTSTRINGREV" val="5 1 27 3"/>
  <p:tag name="CHARTSTRINGSTDPER" val="0.0833333333333333 0.75 0.0277777777777778 0.138888888888889"/>
  <p:tag name="CHARTSTRINGREVPER" val="0.138888888888889 0.0277777777777778 0.75 0.0833333333333333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64230587D02E418CBD637A701BB9BD1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92EBC8420C94EAE826B1AD086C251ED&lt;/guid&gt;&#10;            &lt;repollguid&gt;910E0A682BC147A3A261E1A24C433B36&lt;/repollguid&gt;&#10;            &lt;sourceid&gt;4B569513DAF8440194827D642A5CF22A&lt;/sourceid&gt;&#10;            &lt;questiontext&gt;This picture best illustrates 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08C30E8AEDD4202890E290F490BEBB4&lt;/guid&gt;&#10;                    &lt;answertext&gt;Chemical weathering &lt;/answertext&gt;&#10;                    &lt;valuetype&gt;-1&lt;/valuetype&gt;&#10;                &lt;/answer&gt;&#10;                &lt;answer&gt;&#10;                    &lt;guid&gt;1CB972C2659D401F9ED111FF34C15C99&lt;/guid&gt;&#10;                    &lt;answertext&gt;Glacial erosion &lt;/answertext&gt;&#10;                    &lt;valuetype&gt;1&lt;/valuetype&gt;&#10;                &lt;/answer&gt;&#10;                &lt;answer&gt;&#10;                    &lt;guid&gt;2909061B4A174AF1AD0EFBAF735E0E0F&lt;/guid&gt;&#10;                    &lt;answertext&gt;Loess  &lt;/answertext&gt;&#10;                    &lt;valuetype&gt;-1&lt;/valuetype&gt;&#10;                &lt;/answer&gt;&#10;                &lt;answer&gt;&#10;                    &lt;guid&gt;3978BB70A00F4E25BD5BE52DEDC42295&lt;/guid&gt;&#10;                    &lt;answertext&gt;Faulting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Correct|smicln|Incorrect|smicln|Incorrec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2"/>
  <p:tag name="FONTSIZE" val="32"/>
  <p:tag name="BULLETTYPE" val="ppBulletArabicPeriod"/>
  <p:tag name="ANSWERTEXT" val="Chemical weathering&#10;Glacial erosion&#10;Loess &#10;Faulting 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ED303F5F56B4B438811DCE1D5CCC204"/>
  <p:tag name="SLIDEID" val="EED303F5F56B4B438811DCE1D5CCC20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process of water freezing in cracks of rocks which results in the cracking or splitting of rocks is ____"/>
  <p:tag name="TOTALRESPONSES" val="37"/>
  <p:tag name="RESPONSECOUNT" val="37"/>
  <p:tag name="SLICED" val="False"/>
  <p:tag name="RESPONSES" val="3;3;3;3;3;3;-;3;3;3;3;3;3;3;3;3;1;3;3;3;1;1;3;3;3;3;4;3;2;2;3;3;3;3;3;3;3;3;"/>
  <p:tag name="CHARTSTRINGSTD" val="3 2 31 1"/>
  <p:tag name="CHARTSTRINGREV" val="1 31 2 3"/>
  <p:tag name="CHARTSTRINGSTDPER" val="0.0810810810810811 0.0540540540540541 0.837837837837838 0.027027027027027"/>
  <p:tag name="CHARTSTRINGREVPER" val="0.027027027027027 0.837837837837838 0.0540540540540541 0.0810810810810811"/>
  <p:tag name="ANSWERSALIAS" val="Frost wedgies|smicln|Chemical weathering|smicln|Frost wedging|smicln|Frost freezing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B76994C6DFB4F7CB4B888EB77F2B66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35E5E3F6B064776BE7F0DABE6D45C42&lt;/guid&gt;&#10;            &lt;repollguid&gt;6A9F94E38CEE4F4AB8B32FA048634E5D&lt;/repollguid&gt;&#10;            &lt;sourceid&gt;736AB9DA0D8847E2B7E1DB8D5CA8F3D4&lt;/sourceid&gt;&#10;            &lt;questiontext&gt;The process of water freezing in cracks of rocks which results in the cracking or splitting of rocks is ____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40D605AE5DE424F86AFCCC98F303F16&lt;/guid&gt;&#10;                    &lt;answertext&gt;Frost wedgies &lt;/answertext&gt;&#10;                    &lt;valuetype&gt;-1&lt;/valuetype&gt;&#10;                &lt;/answer&gt;&#10;                &lt;answer&gt;&#10;                    &lt;guid&gt;AAAAC15338AC4DE39C02934602F8194A&lt;/guid&gt;&#10;                    &lt;answertext&gt;Chemical weathering &lt;/answertext&gt;&#10;                    &lt;valuetype&gt;-1&lt;/valuetype&gt;&#10;                &lt;/answer&gt;&#10;                &lt;answer&gt;&#10;                    &lt;guid&gt;A928A4CA22C74614888019DA53A20FC4&lt;/guid&gt;&#10;                    &lt;answertext&gt;Frost wedging &lt;/answertext&gt;&#10;                    &lt;valuetype&gt;1&lt;/valuetype&gt;&#10;                &lt;/answer&gt;&#10;                &lt;answer&gt;&#10;                    &lt;guid&gt;2DF16D7E283945D18B7CC8141370AFA1&lt;/guid&gt;&#10;                    &lt;answertext&gt;Frost freez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Correct|smicln|Incorrec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Frost wedgies&#10;Chemical weathering&#10;Frost wedging&#10;Frost freezin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ED303F5F56B4B438811DCE1D5CCC204"/>
  <p:tag name="SLIDEID" val="EED303F5F56B4B438811DCE1D5CCC20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process of water freezing in cracks of rocks which results in the cracking or splitting of rocks is ____"/>
  <p:tag name="TOTALRESPONSES" val="37"/>
  <p:tag name="RESPONSECOUNT" val="37"/>
  <p:tag name="SLICED" val="False"/>
  <p:tag name="RESPONSES" val="3;3;3;3;3;3;-;3;3;3;3;3;3;3;3;3;1;3;3;3;1;1;3;3;3;3;4;3;2;2;3;3;3;3;3;3;3;3;"/>
  <p:tag name="CHARTSTRINGSTD" val="3 2 31 1"/>
  <p:tag name="CHARTSTRINGREV" val="1 31 2 3"/>
  <p:tag name="CHARTSTRINGSTDPER" val="0.0810810810810811 0.0540540540540541 0.837837837837838 0.027027027027027"/>
  <p:tag name="CHARTSTRINGREVPER" val="0.027027027027027 0.837837837837838 0.0540540540540541 0.0810810810810811"/>
  <p:tag name="ANSWERSALIAS" val="Frost wedgies|smicln|Chemical weathering|smicln|Frost wedging|smicln|Frost freezing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B76994C6DFB4F7CB4B888EB77F2B66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35E5E3F6B064776BE7F0DABE6D45C42&lt;/guid&gt;&#10;            &lt;repollguid&gt;6A9F94E38CEE4F4AB8B32FA048634E5D&lt;/repollguid&gt;&#10;            &lt;sourceid&gt;736AB9DA0D8847E2B7E1DB8D5CA8F3D4&lt;/sourceid&gt;&#10;            &lt;questiontext&gt;The process of water freezing in cracks of rocks which results in the cracking or splitting of rocks is ____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40D605AE5DE424F86AFCCC98F303F16&lt;/guid&gt;&#10;                    &lt;answertext&gt;Frost wedgies &lt;/answertext&gt;&#10;                    &lt;valuetype&gt;-1&lt;/valuetype&gt;&#10;                &lt;/answer&gt;&#10;                &lt;answer&gt;&#10;                    &lt;guid&gt;AAAAC15338AC4DE39C02934602F8194A&lt;/guid&gt;&#10;                    &lt;answertext&gt;Chemical weathering &lt;/answertext&gt;&#10;                    &lt;valuetype&gt;-1&lt;/valuetype&gt;&#10;                &lt;/answer&gt;&#10;                &lt;answer&gt;&#10;                    &lt;guid&gt;A928A4CA22C74614888019DA53A20FC4&lt;/guid&gt;&#10;                    &lt;answertext&gt;Frost wedging &lt;/answertext&gt;&#10;                    &lt;valuetype&gt;1&lt;/valuetype&gt;&#10;                &lt;/answer&gt;&#10;                &lt;answer&gt;&#10;                    &lt;guid&gt;2DF16D7E283945D18B7CC8141370AFA1&lt;/guid&gt;&#10;                    &lt;answertext&gt;Frost freez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Correct|smicln|Incorrec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Frost wedgies&#10;Chemical weathering&#10;Frost wedging&#10;Frost freezin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ED303F5F56B4B438811DCE1D5CCC20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CBD0CAA5465F4C878D0B5D0961687595"/>
  <p:tag name="QUESTIONALIAS" val="Which of the following is not an example of mechanical weathering"/>
  <p:tag name="ANSWERSALIAS" val="Frost wedging|smicln|Grass and weeds growing through the sidewalk|smicln|Acid rain|smicln|Mr. Andersen’s driveway"/>
  <p:tag name="TOTALRESPONSES" val="36"/>
  <p:tag name="RESPONSECOUNT" val="36"/>
  <p:tag name="SLICED" val="False"/>
  <p:tag name="RESPONSES" val="3;1;3;3;4;3;3;4;4;3;4;-;3;3;3;3;4;3;3;3;3;2;4;3;4;3;3;2;4;3;3;4;3;3;3;1;-;4;"/>
  <p:tag name="CHARTSTRINGSTD" val="2 2 22 10"/>
  <p:tag name="CHARTSTRINGREV" val="10 22 2 2"/>
  <p:tag name="CHARTSTRINGSTDPER" val="0.0555555555555556 0.0555555555555556 0.611111111111111 0.277777777777778"/>
  <p:tag name="CHARTSTRINGREVPER" val="0.277777777777778 0.611111111111111 0.0555555555555556 0.0555555555555556"/>
  <p:tag name="RESULTS" val="Which of the following is not an example of mechanical weathering&#10;1[;]42[;]1[;]False[;]0[;]&#10;4[;]4[;]0[;]0&#10;0[;]-1[;]Frost wedging 1[;]Frost wedging [;]&#10;0[;]-1[;]Grass and weeds growing through the sidewalk 2[;]Grass and weeds growing through the sidewalk [;]&#10;0[;]1[;]Acid rain 3[;]Acid rain [;]&#10;1[;]-1[;]Mr. Andersen’s driveway4[;]Mr. Andersen’s driveway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D1BC95FBA7247CEB51E7E338FBA46C2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FC8044B9A8421380528F30F2655B12&lt;/guid&gt;&#10;            &lt;repollguid&gt;DB8EF0478B714F58AEF1720BDE88348B&lt;/repollguid&gt;&#10;            &lt;sourceid&gt;A596C0F1058F4111B6E12B2A669044A5&lt;/sourceid&gt;&#10;            &lt;questiontext&gt;Which of the following is not an example of mechanical weathering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E7169A9AB6941B8B1FBF8369362F5CF&lt;/guid&gt;&#10;                    &lt;answertext&gt;Frost wedging &lt;/answertext&gt;&#10;                    &lt;valuetype&gt;-1&lt;/valuetype&gt;&#10;                &lt;/answer&gt;&#10;                &lt;answer&gt;&#10;                    &lt;guid&gt;5F8A0928A1CA42B8B22EECF16A855BB7&lt;/guid&gt;&#10;                    &lt;answertext&gt;Grass and weeds growing through the sidewalk &lt;/answertext&gt;&#10;                    &lt;valuetype&gt;-1&lt;/valuetype&gt;&#10;                &lt;/answer&gt;&#10;                &lt;answer&gt;&#10;                    &lt;guid&gt;9BCA539290D94FB4B933A88ABFFF91E9&lt;/guid&gt;&#10;                    &lt;answertext&gt;Acid rain &lt;/answertext&gt;&#10;                    &lt;valuetype&gt;1&lt;/valuetype&gt;&#10;                &lt;/answer&gt;&#10;                &lt;answer&gt;&#10;                    &lt;guid&gt;F75D25BA98214958AE5BC871874FCD26&lt;/guid&gt;&#10;                    &lt;answertext&gt;Mr. Andersen’s driveway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Correct|smicln|Incorrec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2"/>
  <p:tag name="FONTSIZE" val="32"/>
  <p:tag name="BULLETTYPE" val="ppBulletArabicPeriod"/>
  <p:tag name="ANSWERTEXT" val="Frost wedging&#10;Grass and weeds growing through the sidewalk&#10;Acid rain&#10;Mr. Andersen’s drivewa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3"/>
  <p:tag name="FONTSIZE" val="32"/>
  <p:tag name="BULLETTYPE" val="ppBulletArabicPeriod"/>
  <p:tag name="ANSWERTEXT" val="inlet&#10;isthmus&#10;strait&#10;alluvial fa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ED303F5F56B4B438811DCE1D5CCC20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CBD0CAA5465F4C878D0B5D0961687595"/>
  <p:tag name="QUESTIONALIAS" val="Which of the following is not an example of mechanical weathering"/>
  <p:tag name="ANSWERSALIAS" val="Frost wedging|smicln|Grass and weeds growing through the sidewalk|smicln|Acid rain|smicln|Mr. Andersen’s driveway"/>
  <p:tag name="TOTALRESPONSES" val="36"/>
  <p:tag name="RESPONSECOUNT" val="36"/>
  <p:tag name="SLICED" val="False"/>
  <p:tag name="RESPONSES" val="3;1;3;3;4;3;3;4;4;3;4;-;3;3;3;3;4;3;3;3;3;2;4;3;4;3;3;2;4;3;3;4;3;3;3;1;-;4;"/>
  <p:tag name="CHARTSTRINGSTD" val="2 2 22 10"/>
  <p:tag name="CHARTSTRINGREV" val="10 22 2 2"/>
  <p:tag name="CHARTSTRINGSTDPER" val="0.0555555555555556 0.0555555555555556 0.611111111111111 0.277777777777778"/>
  <p:tag name="CHARTSTRINGREVPER" val="0.277777777777778 0.611111111111111 0.0555555555555556 0.0555555555555556"/>
  <p:tag name="RESULTS" val="Which of the following is not an example of mechanical weathering&#10;1[;]42[;]1[;]False[;]0[;]&#10;4[;]4[;]0[;]0&#10;0[;]-1[;]Frost wedging 1[;]Frost wedging [;]&#10;0[;]-1[;]Grass and weeds growing through the sidewalk 2[;]Grass and weeds growing through the sidewalk [;]&#10;0[;]1[;]Acid rain 3[;]Acid rain [;]&#10;1[;]-1[;]Mr. Andersen’s driveway4[;]Mr. Andersen’s driveway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D1BC95FBA7247CEB51E7E338FBA46C2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FC8044B9A8421380528F30F2655B12&lt;/guid&gt;&#10;            &lt;repollguid&gt;DB8EF0478B714F58AEF1720BDE88348B&lt;/repollguid&gt;&#10;            &lt;sourceid&gt;A596C0F1058F4111B6E12B2A669044A5&lt;/sourceid&gt;&#10;            &lt;questiontext&gt;Which of the following is not an example of mechanical weathering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E7169A9AB6941B8B1FBF8369362F5CF&lt;/guid&gt;&#10;                    &lt;answertext&gt;Frost wedging &lt;/answertext&gt;&#10;                    &lt;valuetype&gt;-1&lt;/valuetype&gt;&#10;                &lt;/answer&gt;&#10;                &lt;answer&gt;&#10;                    &lt;guid&gt;5F8A0928A1CA42B8B22EECF16A855BB7&lt;/guid&gt;&#10;                    &lt;answertext&gt;Grass and weeds growing through the sidewalk &lt;/answertext&gt;&#10;                    &lt;valuetype&gt;-1&lt;/valuetype&gt;&#10;                &lt;/answer&gt;&#10;                &lt;answer&gt;&#10;                    &lt;guid&gt;9BCA539290D94FB4B933A88ABFFF91E9&lt;/guid&gt;&#10;                    &lt;answertext&gt;Acid rain &lt;/answertext&gt;&#10;                    &lt;valuetype&gt;1&lt;/valuetype&gt;&#10;                &lt;/answer&gt;&#10;                &lt;answer&gt;&#10;                    &lt;guid&gt;F75D25BA98214958AE5BC871874FCD26&lt;/guid&gt;&#10;                    &lt;answertext&gt;Mr. Andersen’s driveway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Correct|smicln|In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2"/>
  <p:tag name="FONTSIZE" val="32"/>
  <p:tag name="BULLETTYPE" val="ppBulletArabicPeriod"/>
  <p:tag name="ANSWERTEXT" val="Frost wedging&#10;Grass and weeds growing through the sidewalk&#10;Acid rain&#10;Mr. Andersen’s driveway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63F4B9BEC3407EA6B0AD6D7A78F604"/>
  <p:tag name="SLIDEID" val="4463F4B9BEC3407EA6B0AD6D7A78F60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is picture best illustrates..."/>
  <p:tag name="ANSWERSALIAS" val="subduction|smicln|converging|smicln|hot spots|smicln|faulting"/>
  <p:tag name="TOTALRESPONSES" val="33"/>
  <p:tag name="RESPONSECOUNT" val="33"/>
  <p:tag name="SLICED" val="False"/>
  <p:tag name="RESPONSES" val="3;2;3;-;1;3;1;3;3;1;-;-;3;2;3;3;3;3;-;3;3;3;3;3;3;1;3;1;3;3;3;3;3;3;-;3;3;3;"/>
  <p:tag name="CHARTSTRINGSTD" val="5 2 26 0"/>
  <p:tag name="CHARTSTRINGREV" val="0 26 2 5"/>
  <p:tag name="CHARTSTRINGSTDPER" val="0.151515151515152 0.0606060606060606 0.787878787878788 0"/>
  <p:tag name="CHARTSTRINGREVPER" val="0 0.787878787878788 0.0606060606060606 0.151515151515152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FAD5E95D6F44B0EBDFD4F703792C39D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CF80335CD947648CC94B387E1A635B&lt;/guid&gt;&#10;            &lt;repollguid&gt;7DBE9EE36BCB45A9A08757FAF589E90D&lt;/repollguid&gt;&#10;            &lt;sourceid&gt;9574B583434F4362929EED190CB0955A&lt;/sourceid&gt;&#10;            &lt;questiontext&gt;This picture best illustrates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898BB8442644D10AAADBB0D79C11F10&lt;/guid&gt;&#10;                    &lt;answertext&gt;subduction &lt;/answertext&gt;&#10;                    &lt;valuetype&gt;-1&lt;/valuetype&gt;&#10;                &lt;/answer&gt;&#10;                &lt;answer&gt;&#10;                    &lt;guid&gt;100FFDB8115B43E3AD15336A241D8C1C&lt;/guid&gt;&#10;                    &lt;answertext&gt;converging &lt;/answertext&gt;&#10;                    &lt;valuetype&gt;-1&lt;/valuetype&gt;&#10;                &lt;/answer&gt;&#10;                &lt;answer&gt;&#10;                    &lt;guid&gt;1C114971120D43AB8ACCDE5E573D2DAC&lt;/guid&gt;&#10;                    &lt;answertext&gt;hot spots &lt;/answertext&gt;&#10;                    &lt;valuetype&gt;1&lt;/valuetype&gt;&#10;                &lt;/answer&gt;&#10;                &lt;answer&gt;&#10;                    &lt;guid&gt;3A4B72A316C64765AA61BC455FB7A5DB&lt;/guid&gt;&#10;                    &lt;answertext&gt;fault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Correct|smicln|Incorrec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0"/>
  <p:tag name="FONTSIZE" val="32"/>
  <p:tag name="BULLETTYPE" val="ppBulletArabicPeriod"/>
  <p:tag name="ANSWERTEXT" val="subduction&#10;converging&#10;hot spots&#10;faultin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63F4B9BEC3407EA6B0AD6D7A78F604"/>
  <p:tag name="SLIDEID" val="4463F4B9BEC3407EA6B0AD6D7A78F60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is picture best illustrates..."/>
  <p:tag name="ANSWERSALIAS" val="subduction|smicln|converging|smicln|hot spots|smicln|faulting"/>
  <p:tag name="TOTALRESPONSES" val="33"/>
  <p:tag name="RESPONSECOUNT" val="33"/>
  <p:tag name="SLICED" val="False"/>
  <p:tag name="RESPONSES" val="3;2;3;-;1;3;1;3;3;1;-;-;3;2;3;3;3;3;-;3;3;3;3;3;3;1;3;1;3;3;3;3;3;3;-;3;3;3;"/>
  <p:tag name="CHARTSTRINGSTD" val="5 2 26 0"/>
  <p:tag name="CHARTSTRINGREV" val="0 26 2 5"/>
  <p:tag name="CHARTSTRINGSTDPER" val="0.151515151515152 0.0606060606060606 0.787878787878788 0"/>
  <p:tag name="CHARTSTRINGREVPER" val="0 0.787878787878788 0.0606060606060606 0.151515151515152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FAD5E95D6F44B0EBDFD4F703792C39D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CF80335CD947648CC94B387E1A635B&lt;/guid&gt;&#10;            &lt;repollguid&gt;7DBE9EE36BCB45A9A08757FAF589E90D&lt;/repollguid&gt;&#10;            &lt;sourceid&gt;9574B583434F4362929EED190CB0955A&lt;/sourceid&gt;&#10;            &lt;questiontext&gt;This picture best illustrates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898BB8442644D10AAADBB0D79C11F10&lt;/guid&gt;&#10;                    &lt;answertext&gt;subduction &lt;/answertext&gt;&#10;                    &lt;valuetype&gt;-1&lt;/valuetype&gt;&#10;                &lt;/answer&gt;&#10;                &lt;answer&gt;&#10;                    &lt;guid&gt;100FFDB8115B43E3AD15336A241D8C1C&lt;/guid&gt;&#10;                    &lt;answertext&gt;converging &lt;/answertext&gt;&#10;                    &lt;valuetype&gt;-1&lt;/valuetype&gt;&#10;                &lt;/answer&gt;&#10;                &lt;answer&gt;&#10;                    &lt;guid&gt;1C114971120D43AB8ACCDE5E573D2DAC&lt;/guid&gt;&#10;                    &lt;answertext&gt;hot spots &lt;/answertext&gt;&#10;                    &lt;valuetype&gt;1&lt;/valuetype&gt;&#10;                &lt;/answer&gt;&#10;                &lt;answer&gt;&#10;                    &lt;guid&gt;3A4B72A316C64765AA61BC455FB7A5DB&lt;/guid&gt;&#10;                    &lt;answertext&gt;fault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Correct|smicln|Incorrec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0"/>
  <p:tag name="FONTSIZE" val="32"/>
  <p:tag name="BULLETTYPE" val="ppBulletArabicPeriod"/>
  <p:tag name="ANSWERTEXT" val="subduction&#10;converging&#10;hot spots&#10;faultin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BA3E11B45244BA692C5380DA3F562F3"/>
  <p:tag name="SLIDEID" val="5BA3E11B45244BA692C5380DA3F562F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kind of landform would most likely be found where two continental plates converge? "/>
  <p:tag name="ANSWERSALIAS" val="A trench|smicln|A rift valley|smicln|A mountain range|smicln|A mid-oceanic ridge"/>
  <p:tag name="TOTALRESPONSES" val="31"/>
  <p:tag name="RESPONSECOUNT" val="31"/>
  <p:tag name="SLICED" val="False"/>
  <p:tag name="RESPONSES" val="3;3;3;3;1;3;3;3;3;3;1;-;-;4;3;-;3;3;3;3;3;4;2;-;-;2;3;1;3;3;2;3;3;3;-;3;-;2;"/>
  <p:tag name="CHARTSTRINGSTD" val="3 4 22 2"/>
  <p:tag name="CHARTSTRINGREV" val="2 22 4 3"/>
  <p:tag name="CHARTSTRINGSTDPER" val="0.0967741935483871 0.129032258064516 0.709677419354839 0.0645161290322581"/>
  <p:tag name="CHARTSTRINGREVPER" val="0.0645161290322581 0.709677419354839 0.129032258064516 0.0967741935483871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93A28EB23704C34A7BF9EC8D3D8D661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8505D150D61454EB764D939DAEA1DF4&lt;/guid&gt;&#10;            &lt;repollguid&gt;9921785DE04D42FE8CB9F9CC3B14B8CE&lt;/repollguid&gt;&#10;            &lt;sourceid&gt;AB9C59FE83D042918C20C2D280136865&lt;/sourceid&gt;&#10;            &lt;questiontext&gt;What kind of landform would most likely be found where two continental plates converge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C989A4EBAEF4A55B5326CE45132E4EB&lt;/guid&gt;&#10;                    &lt;answertext&gt;A trench &lt;/answertext&gt;&#10;                    &lt;valuetype&gt;-1&lt;/valuetype&gt;&#10;                &lt;/answer&gt;&#10;                &lt;answer&gt;&#10;                    &lt;guid&gt;02388645455D43D5A3AB4A057E686667&lt;/guid&gt;&#10;                    &lt;answertext&gt;A rift valley &lt;/answertext&gt;&#10;                    &lt;valuetype&gt;-1&lt;/valuetype&gt;&#10;                &lt;/answer&gt;&#10;                &lt;answer&gt;&#10;                    &lt;guid&gt;3F632FFDC82645E6A0E6D33074F82481&lt;/guid&gt;&#10;                    &lt;answertext&gt;A mountain range &lt;/answertext&gt;&#10;                    &lt;valuetype&gt;1&lt;/valuetype&gt;&#10;                &lt;/answer&gt;&#10;                &lt;answer&gt;&#10;                    &lt;guid&gt;7EB0927177764E27BBB3EE9C352692F2&lt;/guid&gt;&#10;                    &lt;answertext&gt;A mid-oceanic ridg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Correct|smicln|Incorrec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9"/>
  <p:tag name="FONTSIZE" val="32"/>
  <p:tag name="BULLETTYPE" val="ppBulletArabicPeriod"/>
  <p:tag name="ANSWERTEXT" val="A trench&#10;A rift valley&#10;A mountain range&#10;A mid-oceanic ridg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B3F31EB3EC5443385AA0CC31926FDEB"/>
  <p:tag name="SLIDEID" val="8B3F31EB3EC5443385AA0CC31926FDE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is the name of feature “J”?"/>
  <p:tag name="ANSWERSALIAS" val="inlet|smicln|isthmus|smicln|strait|smicln|alluvial fan"/>
  <p:tag name="RESULTS" val="What is the name of feature “J”?&#10;35[;]42[;]35[;]False[;]30[;]&#10;1.14285714285714[;]1[;]0.349927106111883[;]0.122448979591837&#10;30[;]1[;]inlet 1[;]inlet [;]&#10;5[;]-1[;]isthmus 2[;]isthmus [;]&#10;0[;]-1[;]strait 3[;]strait [;]&#10;0[;]-1[;]alluvial fan4[;]alluvial fa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5EA526E468D499AA04CE26E46277B93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048BC9DA5BC43B081313886D2E3562B&lt;/guid&gt;&#10;            &lt;repollguid&gt;FA0182E8DAAB4887934FCBA8A5F91F96&lt;/repollguid&gt;&#10;            &lt;sourceid&gt;AC2922E167914EBCB087392102F2E232&lt;/sourceid&gt;&#10;            &lt;questiontext&gt;What is the name of feature “J”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0F5A2A7407849D492BEF454D519EB3A&lt;/guid&gt;&#10;                    &lt;answertext&gt;inlet &lt;/answertext&gt;&#10;                    &lt;valuetype&gt;1&lt;/valuetype&gt;&#10;                &lt;/answer&gt;&#10;                &lt;answer&gt;&#10;                    &lt;guid&gt;89037F491D4C4FD38439B85C9EBB0863&lt;/guid&gt;&#10;                    &lt;answertext&gt;isthmus &lt;/answertext&gt;&#10;                    &lt;valuetype&gt;-1&lt;/valuetype&gt;&#10;                &lt;/answer&gt;&#10;                &lt;answer&gt;&#10;                    &lt;guid&gt;A52822669DE04781BD78A9C1CFAED515&lt;/guid&gt;&#10;                    &lt;answertext&gt;strait &lt;/answertext&gt;&#10;                    &lt;valuetype&gt;-1&lt;/valuetype&gt;&#10;                &lt;/answer&gt;&#10;                &lt;answer&gt;&#10;                    &lt;guid&gt;5EA5301B438D4F98A1E4354F92F41B2B&lt;/guid&gt;&#10;                    &lt;answertext&gt;alluvial fa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1;1;1;1;1;1;1;1;1;1;1;1;1;1;2;2;1;1;1;1;1;1;1;1;1;1;1;1;1;1;1;1;1;"/>
  <p:tag name="CHARTSTRINGSTD" val="31 2 0 0"/>
  <p:tag name="CHARTSTRINGREV" val="0 0 2 31"/>
  <p:tag name="CHARTSTRINGSTDPER" val="0.939393939393939 0.0606060606060606 0 0"/>
  <p:tag name="CHARTSTRINGREVPER" val="0 0 0.0606060606060606 0.939393939393939"/>
  <p:tag name="RESPONSESGATHERED" val="False"/>
  <p:tag name="ANONYMOUSTEMP" val="False"/>
  <p:tag name="VALUES" val="Correct|smicln|Incorrect|smicln|Incorrect|smicln|Incorrec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BA3E11B45244BA692C5380DA3F562F3"/>
  <p:tag name="SLIDEID" val="5BA3E11B45244BA692C5380DA3F562F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kind of landform would most likely be found where two continental plates converge? "/>
  <p:tag name="ANSWERSALIAS" val="A trench|smicln|A rift valley|smicln|A mountain range|smicln|A mid-oceanic ridge"/>
  <p:tag name="TOTALRESPONSES" val="31"/>
  <p:tag name="RESPONSECOUNT" val="31"/>
  <p:tag name="SLICED" val="False"/>
  <p:tag name="RESPONSES" val="3;3;3;3;1;3;3;3;3;3;1;-;-;4;3;-;3;3;3;3;3;4;2;-;-;2;3;1;3;3;2;3;3;3;-;3;-;2;"/>
  <p:tag name="CHARTSTRINGSTD" val="3 4 22 2"/>
  <p:tag name="CHARTSTRINGREV" val="2 22 4 3"/>
  <p:tag name="CHARTSTRINGSTDPER" val="0.0967741935483871 0.129032258064516 0.709677419354839 0.0645161290322581"/>
  <p:tag name="CHARTSTRINGREVPER" val="0.0645161290322581 0.709677419354839 0.129032258064516 0.0967741935483871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93A28EB23704C34A7BF9EC8D3D8D661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8505D150D61454EB764D939DAEA1DF4&lt;/guid&gt;&#10;            &lt;repollguid&gt;9921785DE04D42FE8CB9F9CC3B14B8CE&lt;/repollguid&gt;&#10;            &lt;sourceid&gt;AB9C59FE83D042918C20C2D280136865&lt;/sourceid&gt;&#10;            &lt;questiontext&gt;What kind of landform would most likely be found where two continental plates converge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C989A4EBAEF4A55B5326CE45132E4EB&lt;/guid&gt;&#10;                    &lt;answertext&gt;A trench &lt;/answertext&gt;&#10;                    &lt;valuetype&gt;-1&lt;/valuetype&gt;&#10;                &lt;/answer&gt;&#10;                &lt;answer&gt;&#10;                    &lt;guid&gt;02388645455D43D5A3AB4A057E686667&lt;/guid&gt;&#10;                    &lt;answertext&gt;A rift valley &lt;/answertext&gt;&#10;                    &lt;valuetype&gt;-1&lt;/valuetype&gt;&#10;                &lt;/answer&gt;&#10;                &lt;answer&gt;&#10;                    &lt;guid&gt;3F632FFDC82645E6A0E6D33074F82481&lt;/guid&gt;&#10;                    &lt;answertext&gt;A mountain range &lt;/answertext&gt;&#10;                    &lt;valuetype&gt;1&lt;/valuetype&gt;&#10;                &lt;/answer&gt;&#10;                &lt;answer&gt;&#10;                    &lt;guid&gt;7EB0927177764E27BBB3EE9C352692F2&lt;/guid&gt;&#10;                    &lt;answertext&gt;A mid-oceanic ridg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Correct|smicln|Incorrec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9"/>
  <p:tag name="FONTSIZE" val="32"/>
  <p:tag name="BULLETTYPE" val="ppBulletArabicPeriod"/>
  <p:tag name="ANSWERTEXT" val="A trench&#10;A rift valley&#10;A mountain range&#10;A mid-oceanic ridg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ED303F5F56B4B438811DCE1D5CCC20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594807283F7F4E6D89456EC6A637D38C"/>
  <p:tag name="QUESTIONALIAS" val="Which of the following is NOT an evidence of deposition?"/>
  <p:tag name="ANSWERSALIAS" val="Loess |smicln|Chemical weathering|smicln|Alluvial fan|smicln|Moraines "/>
  <p:tag name="TOTALRESPONSES" val="34"/>
  <p:tag name="RESPONSECOUNT" val="34"/>
  <p:tag name="SLICED" val="False"/>
  <p:tag name="RESPONSES" val="1;3;2;-;1;2;3;3;3;2;3;-;2;2;3;2;2;-;2;4;2;1;3;2;3;3;4;3;3;3;3;2;2;3;3;2;-;3;"/>
  <p:tag name="CHARTSTRINGSTD" val="3 13 16 2"/>
  <p:tag name="CHARTSTRINGREV" val="2 16 13 3"/>
  <p:tag name="CHARTSTRINGSTDPER" val="0.0882352941176471 0.382352941176471 0.470588235294118 0.0588235294117647"/>
  <p:tag name="CHARTSTRINGREVPER" val="0.0588235294117647 0.470588235294118 0.382352941176471 0.0882352941176471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B7C5D25AF594C7492D0D92E19DE526E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4E0B5E02ED94A3B913B7B8C8F8AFF7B&lt;/guid&gt;&#10;            &lt;repollguid&gt;FD05678DED7E406CA404E64D2A2852E6&lt;/repollguid&gt;&#10;            &lt;sourceid&gt;4EE739FA92574BA2AB794B627FBAD056&lt;/sourceid&gt;&#10;            &lt;questiontext&gt;Which of the following is NOT an example of deposition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FC80FABC507441986933B9A6583E018&lt;/guid&gt;&#10;                    &lt;answertext&gt;Loess  &lt;/answertext&gt;&#10;                    &lt;valuetype&gt;-1&lt;/valuetype&gt;&#10;                &lt;/answer&gt;&#10;                &lt;answer&gt;&#10;                    &lt;guid&gt;0F983895A5C04DC2870BB11ECD215BE0&lt;/guid&gt;&#10;                    &lt;answertext&gt;Chemical weathering &lt;/answertext&gt;&#10;                    &lt;valuetype&gt;1&lt;/valuetype&gt;&#10;                &lt;/answer&gt;&#10;                &lt;answer&gt;&#10;                    &lt;guid&gt;520F837A43334F51B145A7D7E75423D9&lt;/guid&gt;&#10;                    &lt;answertext&gt;Alluvial fan &lt;/answertext&gt;&#10;                    &lt;valuetype&gt;-1&lt;/valuetype&gt;&#10;                &lt;/answer&gt;&#10;                &lt;answer&gt;&#10;                    &lt;guid&gt;361E91FF6EFA400DA9E921FE6A81743E&lt;/guid&gt;&#10;                    &lt;answertext&gt;Moraines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Correct|smicln|Incorrect|smicln|Incorrec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9"/>
  <p:tag name="FONTSIZE" val="32"/>
  <p:tag name="BULLETTYPE" val="ppBulletArabicPeriod"/>
  <p:tag name="ANSWERTEXT" val="Loess &#10;Chemical weathering&#10;Alluvial fan&#10;Moraines 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ED303F5F56B4B438811DCE1D5CCC20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594807283F7F4E6D89456EC6A637D38C"/>
  <p:tag name="QUESTIONALIAS" val="Which of the following is NOT an evidence of deposition?"/>
  <p:tag name="ANSWERSALIAS" val="Loess |smicln|Chemical weathering|smicln|Alluvial fan|smicln|Moraines "/>
  <p:tag name="TOTALRESPONSES" val="34"/>
  <p:tag name="RESPONSECOUNT" val="34"/>
  <p:tag name="SLICED" val="False"/>
  <p:tag name="RESPONSES" val="1;3;2;-;1;2;3;3;3;2;3;-;2;2;3;2;2;-;2;4;2;1;3;2;3;3;4;3;3;3;3;2;2;3;3;2;-;3;"/>
  <p:tag name="CHARTSTRINGSTD" val="3 13 16 2"/>
  <p:tag name="CHARTSTRINGREV" val="2 16 13 3"/>
  <p:tag name="CHARTSTRINGSTDPER" val="0.0882352941176471 0.382352941176471 0.470588235294118 0.0588235294117647"/>
  <p:tag name="CHARTSTRINGREVPER" val="0.0588235294117647 0.470588235294118 0.382352941176471 0.0882352941176471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B7C5D25AF594C7492D0D92E19DE526E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4E0B5E02ED94A3B913B7B8C8F8AFF7B&lt;/guid&gt;&#10;            &lt;repollguid&gt;FD05678DED7E406CA404E64D2A2852E6&lt;/repollguid&gt;&#10;            &lt;sourceid&gt;4EE739FA92574BA2AB794B627FBAD056&lt;/sourceid&gt;&#10;            &lt;questiontext&gt;Which of the following is NOT an example of deposition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FC80FABC507441986933B9A6583E018&lt;/guid&gt;&#10;                    &lt;answertext&gt;Loess  &lt;/answertext&gt;&#10;                    &lt;valuetype&gt;-1&lt;/valuetype&gt;&#10;                &lt;/answer&gt;&#10;                &lt;answer&gt;&#10;                    &lt;guid&gt;0F983895A5C04DC2870BB11ECD215BE0&lt;/guid&gt;&#10;                    &lt;answertext&gt;Chemical weathering &lt;/answertext&gt;&#10;                    &lt;valuetype&gt;1&lt;/valuetype&gt;&#10;                &lt;/answer&gt;&#10;                &lt;answer&gt;&#10;                    &lt;guid&gt;520F837A43334F51B145A7D7E75423D9&lt;/guid&gt;&#10;                    &lt;answertext&gt;Alluvial fan &lt;/answertext&gt;&#10;                    &lt;valuetype&gt;-1&lt;/valuetype&gt;&#10;                &lt;/answer&gt;&#10;                &lt;answer&gt;&#10;                    &lt;guid&gt;361E91FF6EFA400DA9E921FE6A81743E&lt;/guid&gt;&#10;                    &lt;answertext&gt;Moraines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Correct|smicln|Incorrect|smicln|Incorrec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9"/>
  <p:tag name="FONTSIZE" val="32"/>
  <p:tag name="BULLETTYPE" val="ppBulletArabicPeriod"/>
  <p:tag name="ANSWERTEXT" val="Loess &#10;Chemical weathering&#10;Alluvial fan&#10;Moraines 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09E6DD6F15B433C9874665C47E6339E"/>
  <p:tag name="SLIDEID" val="709E6DD6F15B433C9874665C47E6339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QUESTIONALIAS" val="What is your opinion?"/>
  <p:tag name="ANSWERSALIAS" val="True|smicln|False"/>
  <p:tag name="DELIMITERS" val="3.1"/>
  <p:tag name="VALUEFORMAT" val="0%"/>
  <p:tag name="TOTALRESPONSES" val="36"/>
  <p:tag name="RESPONSECOUNT" val="36"/>
  <p:tag name="SLICED" val="False"/>
  <p:tag name="RESPONSES" val="2;1;1;2;2;2;-;1;2;1;2;2;2;2;2;2;1;2;2;2;2;2;2;2;2;2;2;2;2;2;2;2;2;2;2;1;-;2;"/>
  <p:tag name="CHARTSTRINGSTD" val="6 30"/>
  <p:tag name="CHARTSTRINGREV" val="30 6"/>
  <p:tag name="CHARTSTRINGSTDPER" val="0.166666666666667 0.833333333333333"/>
  <p:tag name="CHARTSTRINGREVPER" val="0.833333333333333 0.166666666666667"/>
  <p:tag name="RESULTS" val="There are currently no glaciers in Utah.&#10;1[;]42[;]1[;]False[;]0[;]&#10;2[;]2[;]0[;]0&#10;0[;]1[;]True 1[;]True [;]&#10;1[;]-1[;]False2[;]Fals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8F590BA75DB4CAD8759A9ADFE6886BE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06BD1FA74B04B0FBED1D6BDE68EF09E&lt;/guid&gt;&#10;            &lt;repollguid&gt;606FA7D26D5A4B6384B2FC3BFE3456D7&lt;/repollguid&gt;&#10;            &lt;sourceid&gt;EC7B4C6E11154CC79DDA686E15B69EEE&lt;/sourceid&gt;&#10;            &lt;questiontext&gt;There are currently no glaciers in Utah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25A90DE48C8495A9BBA118501E13775&lt;/guid&gt;&#10;                    &lt;answertext&gt;True &lt;/answertext&gt;&#10;                    &lt;valuetype&gt;1&lt;/valuetype&gt;&#10;                &lt;/answer&gt;&#10;                &lt;answer&gt;&#10;                    &lt;guid&gt;D3F4174B92EF4611B8D48CF336F59CC9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Correct|smicln|Incorrec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3"/>
  <p:tag name="FONTSIZE" val="32"/>
  <p:tag name="BULLETTYPE" val="ppBulletArabicPeriod"/>
  <p:tag name="ANSWERTEXT" val="inlet&#10;isthmus&#10;strait&#10;alluvial fa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09E6DD6F15B433C9874665C47E6339E"/>
  <p:tag name="SLIDEID" val="709E6DD6F15B433C9874665C47E6339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QUESTIONALIAS" val="What is your opinion?"/>
  <p:tag name="ANSWERSALIAS" val="True|smicln|False"/>
  <p:tag name="DELIMITERS" val="3.1"/>
  <p:tag name="VALUEFORMAT" val="0%"/>
  <p:tag name="TOTALRESPONSES" val="36"/>
  <p:tag name="RESPONSECOUNT" val="36"/>
  <p:tag name="SLICED" val="False"/>
  <p:tag name="RESPONSES" val="2;1;1;2;2;2;-;1;2;1;2;2;2;2;2;2;1;2;2;2;2;2;2;2;2;2;2;2;2;2;2;2;2;2;2;1;-;2;"/>
  <p:tag name="CHARTSTRINGSTD" val="6 30"/>
  <p:tag name="CHARTSTRINGREV" val="30 6"/>
  <p:tag name="CHARTSTRINGSTDPER" val="0.166666666666667 0.833333333333333"/>
  <p:tag name="CHARTSTRINGREVPER" val="0.833333333333333 0.166666666666667"/>
  <p:tag name="RESULTS" val="There are currently no glaciers in Utah.&#10;1[;]42[;]1[;]False[;]0[;]&#10;2[;]2[;]0[;]0&#10;0[;]1[;]True 1[;]True [;]&#10;1[;]-1[;]False2[;]Fals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8F590BA75DB4CAD8759A9ADFE6886BE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06BD1FA74B04B0FBED1D6BDE68EF09E&lt;/guid&gt;&#10;            &lt;repollguid&gt;606FA7D26D5A4B6384B2FC3BFE3456D7&lt;/repollguid&gt;&#10;            &lt;sourceid&gt;EC7B4C6E11154CC79DDA686E15B69EEE&lt;/sourceid&gt;&#10;            &lt;questiontext&gt;There are currently no glaciers in Utah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25A90DE48C8495A9BBA118501E13775&lt;/guid&gt;&#10;                    &lt;answertext&gt;True &lt;/answertext&gt;&#10;                    &lt;valuetype&gt;1&lt;/valuetype&gt;&#10;                &lt;/answer&gt;&#10;                &lt;answer&gt;&#10;                    &lt;guid&gt;D3F4174B92EF4611B8D48CF336F59CC9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Correct|smicln|Incorrec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9FCB74573FD4A5E963A598C58BA2E16"/>
  <p:tag name="SLIDEID" val="29FCB74573FD4A5E963A598C58BA2E1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distinctive shape of this landform is caused by ..."/>
  <p:tag name="ANSWERSALIAS" val="Wind deposition|smicln|Glacial erosion|smicln|Water deposition|smicln|Water erosion"/>
  <p:tag name="TOTALRESPONSES" val="31"/>
  <p:tag name="RESPONSECOUNT" val="31"/>
  <p:tag name="SLICED" val="False"/>
  <p:tag name="RESPONSES" val="1;2;-;4;-;4;-;-;2;4;2;-;4;4;4;4;4;4;4;4;4;4;4;4;4;4;4;4;4;4;-;4;3;4;4;4;-;2;"/>
  <p:tag name="CHARTSTRINGSTD" val="1 4 1 25"/>
  <p:tag name="CHARTSTRINGREV" val="25 1 4 1"/>
  <p:tag name="CHARTSTRINGSTDPER" val="0.032258064516129 0.129032258064516 0.032258064516129 0.806451612903226"/>
  <p:tag name="CHARTSTRINGREVPER" val="0.806451612903226 0.032258064516129 0.129032258064516 0.032258064516129"/>
  <p:tag name="RESULTS" val="The distinctive shape of this landform is caused by ...&#10;2[;]42[;]2[;]False[;]0[;]&#10;1.5[;]1.5[;]0.5[;]0.25&#10;1[;]-1[;]Wind deposition 1[;]Wind deposition [;]&#10;1[;]-1[;]Glacial erosion 2[;]Glacial erosion [;]&#10;0[;]-1[;]Water deposition 3[;]Water deposition [;]&#10;0[;]1[;]Water erosion4[;]Water eros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D72B1BF6D7E4851A4A60310CDE5DE92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A3BD2C264547E8B11E5B6EAD1ACE12&lt;/guid&gt;&#10;            &lt;repollguid&gt;A9C7EFCD091B47E5B82DA4745CCADC40&lt;/repollguid&gt;&#10;            &lt;sourceid&gt;F7CB102E2CF3425BA7FB54A2A3C9E4FC&lt;/sourceid&gt;&#10;            &lt;questiontext&gt;The distinctive shape of this landform is caused by 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DB839D346024E1D80ABF7B164FDF086&lt;/guid&gt;&#10;                    &lt;answertext&gt;Wind deposition &lt;/answertext&gt;&#10;                    &lt;valuetype&gt;-1&lt;/valuetype&gt;&#10;                &lt;/answer&gt;&#10;                &lt;answer&gt;&#10;                    &lt;guid&gt;B65CE9DCBBCC487992633D0B5BFB9FC7&lt;/guid&gt;&#10;                    &lt;answertext&gt;Glacial erosion &lt;/answertext&gt;&#10;                    &lt;valuetype&gt;-1&lt;/valuetype&gt;&#10;                &lt;/answer&gt;&#10;                &lt;answer&gt;&#10;                    &lt;guid&gt;1170A1545BD54D45853BB165249C87C6&lt;/guid&gt;&#10;                    &lt;answertext&gt;Water deposition &lt;/answertext&gt;&#10;                    &lt;valuetype&gt;-1&lt;/valuetype&gt;&#10;                &lt;/answer&gt;&#10;                &lt;answer&gt;&#10;                    &lt;guid&gt;18E6D33A2AD64E038267BF94DC59627B&lt;/guid&gt;&#10;                    &lt;answertext&gt;Water erosion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Incorrect|smicln|Correc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Wind deposition&#10;Glacial erosion&#10;Water deposition&#10;Water eros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9FCB74573FD4A5E963A598C58BA2E16"/>
  <p:tag name="SLIDEID" val="29FCB74573FD4A5E963A598C58BA2E1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distinctive shape of this landform is caused by ..."/>
  <p:tag name="ANSWERSALIAS" val="Wind deposition|smicln|Glacial erosion|smicln|Water deposition|smicln|Water erosion"/>
  <p:tag name="TOTALRESPONSES" val="31"/>
  <p:tag name="RESPONSECOUNT" val="31"/>
  <p:tag name="SLICED" val="False"/>
  <p:tag name="RESPONSES" val="1;2;-;4;-;4;-;-;2;4;2;-;4;4;4;4;4;4;4;4;4;4;4;4;4;4;4;4;4;4;-;4;3;4;4;4;-;2;"/>
  <p:tag name="CHARTSTRINGSTD" val="1 4 1 25"/>
  <p:tag name="CHARTSTRINGREV" val="25 1 4 1"/>
  <p:tag name="CHARTSTRINGSTDPER" val="0.032258064516129 0.129032258064516 0.032258064516129 0.806451612903226"/>
  <p:tag name="CHARTSTRINGREVPER" val="0.806451612903226 0.032258064516129 0.129032258064516 0.032258064516129"/>
  <p:tag name="RESULTS" val="The distinctive shape of this landform is caused by ...&#10;2[;]42[;]2[;]False[;]0[;]&#10;1.5[;]1.5[;]0.5[;]0.25&#10;1[;]-1[;]Wind deposition 1[;]Wind deposition [;]&#10;1[;]-1[;]Glacial erosion 2[;]Glacial erosion [;]&#10;0[;]-1[;]Water deposition 3[;]Water deposition [;]&#10;0[;]1[;]Water erosion4[;]Water eros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D72B1BF6D7E4851A4A60310CDE5DE92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A3BD2C264547E8B11E5B6EAD1ACE12&lt;/guid&gt;&#10;            &lt;repollguid&gt;A9C7EFCD091B47E5B82DA4745CCADC40&lt;/repollguid&gt;&#10;            &lt;sourceid&gt;F7CB102E2CF3425BA7FB54A2A3C9E4FC&lt;/sourceid&gt;&#10;            &lt;questiontext&gt;The distinctive shape of this landform is caused by 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DB839D346024E1D80ABF7B164FDF086&lt;/guid&gt;&#10;                    &lt;answertext&gt;Wind deposition &lt;/answertext&gt;&#10;                    &lt;valuetype&gt;-1&lt;/valuetype&gt;&#10;                &lt;/answer&gt;&#10;                &lt;answer&gt;&#10;                    &lt;guid&gt;B65CE9DCBBCC487992633D0B5BFB9FC7&lt;/guid&gt;&#10;                    &lt;answertext&gt;Glacial erosion &lt;/answertext&gt;&#10;                    &lt;valuetype&gt;-1&lt;/valuetype&gt;&#10;                &lt;/answer&gt;&#10;                &lt;answer&gt;&#10;                    &lt;guid&gt;1170A1545BD54D45853BB165249C87C6&lt;/guid&gt;&#10;                    &lt;answertext&gt;Water deposition &lt;/answertext&gt;&#10;                    &lt;valuetype&gt;-1&lt;/valuetype&gt;&#10;                &lt;/answer&gt;&#10;                &lt;answer&gt;&#10;                    &lt;guid&gt;18E6D33A2AD64E038267BF94DC59627B&lt;/guid&gt;&#10;                    &lt;answertext&gt;Water erosion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Incorrect|smicln|Correc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Wind deposition&#10;Glacial erosion&#10;Water deposition&#10;Water erosi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09E6DD6F15B433C9874665C47E6339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True|smicln|False"/>
  <p:tag name="DELIMITERS" val="3.1"/>
  <p:tag name="VALUEFORMAT" val="0%"/>
  <p:tag name="SLIDEORDER" val="2"/>
  <p:tag name="SLIDEGUID" val="F0BB1D8A8E6C4BDBA9007379F36157A2"/>
  <p:tag name="QUESTIONALIAS" val="The layer of the earth just under the crust be above the mantle is called the lithosphere ?"/>
  <p:tag name="TOTALRESPONSES" val="31"/>
  <p:tag name="RESPONSECOUNT" val="31"/>
  <p:tag name="SLICED" val="False"/>
  <p:tag name="RESPONSES" val="-;2;2;-;2;2;1;1;2;1;2;-;2;-;1;1;1;1;2;2;-;2;2;1;1;1;2;1;2;1;2;1;1;2;-;1;-;2;"/>
  <p:tag name="CHARTSTRINGSTD" val="15 16"/>
  <p:tag name="CHARTSTRINGREV" val="16 15"/>
  <p:tag name="CHARTSTRINGSTDPER" val="0.483870967741936 0.516129032258065"/>
  <p:tag name="CHARTSTRINGREVPER" val="0.516129032258065 0.483870967741936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E04D69B78074516A7FFC1C5A3154027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6192686029E48D08F511D55D08E7DB6&lt;/guid&gt;&#10;            &lt;repollguid&gt;E20E1992A10E4BCF9F3B3FB7058394F2&lt;/repollguid&gt;&#10;            &lt;sourceid&gt;A7E90275E8294BB085CB253448581E6B&lt;/sourceid&gt;&#10;            &lt;questiontext&gt;The layer of the earth just under the crust but above the mantle is called the lithosphere 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9905AE2BF1642AA8D7AAEF309AC1E75&lt;/guid&gt;&#10;                    &lt;answertext&gt;True &lt;/answertext&gt;&#10;                    &lt;valuetype&gt;-1&lt;/valuetype&gt;&#10;                &lt;/answer&gt;&#10;                &lt;answer&gt;&#10;                    &lt;guid&gt;B41C84F2810A4FAF8055ABBA40F8E311&lt;/guid&gt;&#10;                    &lt;answertext&gt;Fals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Correc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09E6DD6F15B433C9874665C47E6339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True|smicln|False"/>
  <p:tag name="DELIMITERS" val="3.1"/>
  <p:tag name="VALUEFORMAT" val="0%"/>
  <p:tag name="SLIDEORDER" val="2"/>
  <p:tag name="SLIDEGUID" val="F0BB1D8A8E6C4BDBA9007379F36157A2"/>
  <p:tag name="QUESTIONALIAS" val="The layer of the earth just under the crust be above the mantle is called the lithosphere ?"/>
  <p:tag name="TOTALRESPONSES" val="31"/>
  <p:tag name="RESPONSECOUNT" val="31"/>
  <p:tag name="SLICED" val="False"/>
  <p:tag name="RESPONSES" val="-;2;2;-;2;2;1;1;2;1;2;-;2;-;1;1;1;1;2;2;-;2;2;1;1;1;2;1;2;1;2;1;1;2;-;1;-;2;"/>
  <p:tag name="CHARTSTRINGSTD" val="15 16"/>
  <p:tag name="CHARTSTRINGREV" val="16 15"/>
  <p:tag name="CHARTSTRINGSTDPER" val="0.483870967741936 0.516129032258065"/>
  <p:tag name="CHARTSTRINGREVPER" val="0.516129032258065 0.483870967741936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E04D69B78074516A7FFC1C5A3154027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6192686029E48D08F511D55D08E7DB6&lt;/guid&gt;&#10;            &lt;repollguid&gt;E20E1992A10E4BCF9F3B3FB7058394F2&lt;/repollguid&gt;&#10;            &lt;sourceid&gt;A7E90275E8294BB085CB253448581E6B&lt;/sourceid&gt;&#10;            &lt;questiontext&gt;The layer of the earth just under the crust but above the mantle is called the lithosphere 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9905AE2BF1642AA8D7AAEF309AC1E75&lt;/guid&gt;&#10;                    &lt;answertext&gt;True &lt;/answertext&gt;&#10;                    &lt;valuetype&gt;-1&lt;/valuetype&gt;&#10;                &lt;/answer&gt;&#10;                &lt;answer&gt;&#10;                    &lt;guid&gt;B41C84F2810A4FAF8055ABBA40F8E311&lt;/guid&gt;&#10;                    &lt;answertext&gt;Fals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Correc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BEE9ABAE4F84C74BFAC2F92521DC214"/>
  <p:tag name="SLIDEID" val="5BEE9ABAE4F84C74BFAC2F92521DC21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difference in elevation between the highest and lowest points in an area is known as ___."/>
  <p:tag name="ANSWERSALIAS" val="Relief |smicln|Latitude |smicln|Altitude "/>
  <p:tag name="TOTALRESPONSES" val="33"/>
  <p:tag name="RESPONSECOUNT" val="33"/>
  <p:tag name="SLICED" val="False"/>
  <p:tag name="RESPONSES" val="3;1;-;-;1;1;3;3;3;3;3;-;3;1;3;2;1;3;1;3;1;3;1;3;2;-;3;2;-;3;1;3;3;3;2;3;3;2;"/>
  <p:tag name="CHARTSTRINGSTD" val="9 5 19"/>
  <p:tag name="CHARTSTRINGREV" val="19 5 9"/>
  <p:tag name="CHARTSTRINGSTDPER" val="0.272727272727273 0.151515151515152 0.575757575757576"/>
  <p:tag name="CHARTSTRINGREVPER" val="0.575757575757576 0.151515151515152 0.272727272727273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85E7F892E2604C428ECCB82920B0593E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D4DBC5219F41049671AEADC44486E3&lt;/guid&gt;&#10;            &lt;repollguid&gt;F23FCB50E036407E967ACC6382F27D4A&lt;/repollguid&gt;&#10;            &lt;sourceid&gt;4EB81D18556F476EA377BBF750C38F02&lt;/sourceid&gt;&#10;            &lt;questiontext&gt;The difference in elevation between the highest and lowest points in an area is known as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A169930673549F4B131D8A3CEBAA4D0&lt;/guid&gt;&#10;                    &lt;answertext&gt;Relief  &lt;/answertext&gt;&#10;                    &lt;valuetype&gt;1&lt;/valuetype&gt;&#10;                &lt;/answer&gt;&#10;                &lt;answer&gt;&#10;                    &lt;guid&gt;4FFCA72E1D274009BAC22DED42E62381&lt;/guid&gt;&#10;                    &lt;answertext&gt;Latitude  &lt;/answertext&gt;&#10;                    &lt;valuetype&gt;-1&lt;/valuetype&gt;&#10;                &lt;/answer&gt;&#10;                &lt;answer&gt;&#10;                    &lt;guid&gt;9A04D7B4F46B4EB59E618D6046654476&lt;/guid&gt;&#10;                    &lt;answertext&gt;Altitude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Correct|smicln|Incorrect|smicln|Incorrec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7"/>
  <p:tag name="FONTSIZE" val="32"/>
  <p:tag name="BULLETTYPE" val="ppBulletArabicPeriod"/>
  <p:tag name="ANSWERTEXT" val="Relief &#10;Latitude &#10;Altitude 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BEE9ABAE4F84C74BFAC2F92521DC214"/>
  <p:tag name="SLIDEID" val="5BEE9ABAE4F84C74BFAC2F92521DC21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difference in elevation between the highest and lowest points in an area is known as ___."/>
  <p:tag name="ANSWERSALIAS" val="Relief |smicln|Latitude |smicln|Altitude "/>
  <p:tag name="TOTALRESPONSES" val="33"/>
  <p:tag name="RESPONSECOUNT" val="33"/>
  <p:tag name="SLICED" val="False"/>
  <p:tag name="RESPONSES" val="3;1;-;-;1;1;3;3;3;3;3;-;3;1;3;2;1;3;1;3;1;3;1;3;2;-;3;2;-;3;1;3;3;3;2;3;3;2;"/>
  <p:tag name="CHARTSTRINGSTD" val="9 5 19"/>
  <p:tag name="CHARTSTRINGREV" val="19 5 9"/>
  <p:tag name="CHARTSTRINGSTDPER" val="0.272727272727273 0.151515151515152 0.575757575757576"/>
  <p:tag name="CHARTSTRINGREVPER" val="0.575757575757576 0.151515151515152 0.272727272727273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85E7F892E2604C428ECCB82920B0593E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D4DBC5219F41049671AEADC44486E3&lt;/guid&gt;&#10;            &lt;repollguid&gt;F23FCB50E036407E967ACC6382F27D4A&lt;/repollguid&gt;&#10;            &lt;sourceid&gt;4EB81D18556F476EA377BBF750C38F02&lt;/sourceid&gt;&#10;            &lt;questiontext&gt;The difference in elevation between the highest and lowest points in an area is known as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A169930673549F4B131D8A3CEBAA4D0&lt;/guid&gt;&#10;                    &lt;answertext&gt;Relief  &lt;/answertext&gt;&#10;                    &lt;valuetype&gt;1&lt;/valuetype&gt;&#10;                &lt;/answer&gt;&#10;                &lt;answer&gt;&#10;                    &lt;guid&gt;4FFCA72E1D274009BAC22DED42E62381&lt;/guid&gt;&#10;                    &lt;answertext&gt;Latitude  &lt;/answertext&gt;&#10;                    &lt;valuetype&gt;-1&lt;/valuetype&gt;&#10;                &lt;/answer&gt;&#10;                &lt;answer&gt;&#10;                    &lt;guid&gt;9A04D7B4F46B4EB59E618D6046654476&lt;/guid&gt;&#10;                    &lt;answertext&gt;Altitude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Correct|smicln|Incorrect|smicln|Incorrec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7"/>
  <p:tag name="FONTSIZE" val="32"/>
  <p:tag name="BULLETTYPE" val="ppBulletArabicPeriod"/>
  <p:tag name="ANSWERTEXT" val="Relief &#10;Latitude &#10;Altitude 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0DB49BB82964F1989949E01E20F115B"/>
  <p:tag name="SLIDEID" val="C0DB49BB82964F1989949E01E20F115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True|smicln|False"/>
  <p:tag name="DELIMITERS" val="3.1"/>
  <p:tag name="VALUEFORMAT" val="0%"/>
  <p:tag name="QUESTIONALIAS" val="The main difference between lava and magma is whether it is found inside or outside of the earth’s surface?"/>
  <p:tag name="TOTALRESPONSES" val="31"/>
  <p:tag name="RESPONSECOUNT" val="31"/>
  <p:tag name="SLICED" val="False"/>
  <p:tag name="RESPONSES" val="-;1;1;-;1;-;-;1;1;1;2;-;2;1;1;1;1;1;2;1;1;1;1;1;1;1;1;1;1;1;-;1;1;2;1;1;-;1;"/>
  <p:tag name="CHARTSTRINGSTD" val="27 4"/>
  <p:tag name="CHARTSTRINGREV" val="4 27"/>
  <p:tag name="CHARTSTRINGSTDPER" val="0.870967741935484 0.129032258064516"/>
  <p:tag name="CHARTSTRINGREVPER" val="0.129032258064516 0.870967741935484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BAB0736B2884FF3B68854C214FFEA4A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077714DFA884948BC2ADED3E444B271&lt;/guid&gt;&#10;            &lt;repollguid&gt;347CCA3150344DDDABAA85ED0A64B67B&lt;/repollguid&gt;&#10;            &lt;sourceid&gt;66A9F901CD7042D59CD029AA1F6BCE13&lt;/sourceid&gt;&#10;            &lt;questiontext&gt;The main difference between lava and magma is whether it is found inside or outside of the earth’s surfac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0F484CFB40643EE8C3BD95CCF7AF16D&lt;/guid&gt;&#10;                    &lt;answertext&gt;True &lt;/answertext&gt;&#10;                    &lt;valuetype&gt;1&lt;/valuetype&gt;&#10;                &lt;/answer&gt;&#10;                &lt;answer&gt;&#10;                    &lt;guid&gt;D5C0A2E5C5D747A796EE5603B482F6B0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Correct|smicln|Incorrec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B3F31EB3EC5443385AA0CC31926FDEB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DA8EE353B53F45B58937E916071EE8D0"/>
  <p:tag name="QUESTIONALIAS" val="The ___ is close to the peninsula on the diagram"/>
  <p:tag name="ANSWERSALIAS" val="Plateau|smicln|strait|smicln|isthmus|smicln|volcano"/>
  <p:tag name="RESULTS" val="The ___ is close to the peninsula on the diagram&#10;34[;]42[;]34[;]False[;]18[;]&#10;2.55882352941176[;]3[;]0.735294117647059[;]0.540657439446367&#10;3[;]-1[;]Plateau 1[;]Plateau [;]&#10;11[;]-1[;]strait 2[;]strait [;]&#10;18[;]1[;]isthmus 3[;]isthmus [;]&#10;2[;]-1[;]volcano4[;]volcano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839EE60C1A44AFB9B11FEEFFB91C02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7B595C06ACF4CB0B6D620A8D1937734&lt;/guid&gt;&#10;            &lt;repollguid&gt;8DEED35EA8014A1E8F8E03EEAC35D188&lt;/repollguid&gt;&#10;            &lt;sourceid&gt;8FA08B3E179D4A6B884CD2983B5D9945&lt;/sourceid&gt;&#10;            &lt;questiontext&gt;The ___ is close to the peninsula on the diagram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EE62C07ED38458986DEC27C2EA20E7D&lt;/guid&gt;&#10;                    &lt;answertext&gt;Plateau &lt;/answertext&gt;&#10;                    &lt;valuetype&gt;-1&lt;/valuetype&gt;&#10;                &lt;/answer&gt;&#10;                &lt;answer&gt;&#10;                    &lt;guid&gt;D5E073EF5EB2415C8103A97DA98D05FA&lt;/guid&gt;&#10;                    &lt;answertext&gt;strait &lt;/answertext&gt;&#10;                    &lt;valuetype&gt;-1&lt;/valuetype&gt;&#10;                &lt;/answer&gt;&#10;                &lt;answer&gt;&#10;                    &lt;guid&gt;49C44E12FF81480F9CAF40E260480B21&lt;/guid&gt;&#10;                    &lt;answertext&gt;isthmus &lt;/answertext&gt;&#10;                    &lt;valuetype&gt;1&lt;/valuetype&gt;&#10;                &lt;/answer&gt;&#10;                &lt;answer&gt;&#10;                    &lt;guid&gt;8EE881D4E456440A8A2EEB82BB6EB453&lt;/guid&gt;&#10;                    &lt;answertext&gt;volcano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3;3;3;3;2;1;3;3;3;3;3;3;3;3;3;2;3;3;3;3;3;3;3;4;3;2;3;2;3;3;1;3;3;"/>
  <p:tag name="CHARTSTRINGSTD" val="2 4 26 1"/>
  <p:tag name="CHARTSTRINGREV" val="1 26 4 2"/>
  <p:tag name="CHARTSTRINGSTDPER" val="0.0606060606060606 0.121212121212121 0.787878787878788 0.0303030303030303"/>
  <p:tag name="CHARTSTRINGREVPER" val="0.0303030303030303 0.787878787878788 0.121212121212121 0.0606060606060606"/>
  <p:tag name="RESPONSESGATHERED" val="False"/>
  <p:tag name="ANONYMOUSTEMP" val="False"/>
  <p:tag name="VALUES" val="Incorrect|smicln|Incorrect|smicln|Correct|smicln|Incorrect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0DB49BB82964F1989949E01E20F115B"/>
  <p:tag name="SLIDEID" val="C0DB49BB82964F1989949E01E20F115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True|smicln|False"/>
  <p:tag name="DELIMITERS" val="3.1"/>
  <p:tag name="VALUEFORMAT" val="0%"/>
  <p:tag name="QUESTIONALIAS" val="The main difference between lava and magma is whether it is found inside or outside of the earth’s surface?"/>
  <p:tag name="TOTALRESPONSES" val="31"/>
  <p:tag name="RESPONSECOUNT" val="31"/>
  <p:tag name="SLICED" val="False"/>
  <p:tag name="RESPONSES" val="-;1;1;-;1;-;-;1;1;1;2;-;2;1;1;1;1;1;2;1;1;1;1;1;1;1;1;1;1;1;-;1;1;2;1;1;-;1;"/>
  <p:tag name="CHARTSTRINGSTD" val="27 4"/>
  <p:tag name="CHARTSTRINGREV" val="4 27"/>
  <p:tag name="CHARTSTRINGSTDPER" val="0.870967741935484 0.129032258064516"/>
  <p:tag name="CHARTSTRINGREVPER" val="0.129032258064516 0.870967741935484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BAB0736B2884FF3B68854C214FFEA4A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077714DFA884948BC2ADED3E444B271&lt;/guid&gt;&#10;            &lt;repollguid&gt;347CCA3150344DDDABAA85ED0A64B67B&lt;/repollguid&gt;&#10;            &lt;sourceid&gt;66A9F901CD7042D59CD029AA1F6BCE13&lt;/sourceid&gt;&#10;            &lt;questiontext&gt;The main difference between lava and magma is whether it is found inside or outside of the earth’s surfac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0F484CFB40643EE8C3BD95CCF7AF16D&lt;/guid&gt;&#10;                    &lt;answertext&gt;True &lt;/answertext&gt;&#10;                    &lt;valuetype&gt;1&lt;/valuetype&gt;&#10;                &lt;/answer&gt;&#10;                &lt;answer&gt;&#10;                    &lt;guid&gt;D5C0A2E5C5D747A796EE5603B482F6B0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Correct|smicln|Incorrec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BA8F4A4AF754AA5810FA19ADB4635A6"/>
  <p:tag name="SLIDEID" val="4BA8F4A4AF754AA5810FA19ADB4635A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landform in this picture was creating by ..."/>
  <p:tag name="ANSWERSALIAS" val="Seafloor spreading|smicln|Volcanic eruptions|smicln|A meteor shower|smicln|Converging plates"/>
  <p:tag name="TOTALRESPONSES" val="36"/>
  <p:tag name="RESPONSECOUNT" val="36"/>
  <p:tag name="SLICED" val="False"/>
  <p:tag name="RESPONSES" val="3;1;4;4;4;4;2;2;4;4;2;-;4;4;4;4;3;4;4;4;-;1;4;4;4;4;4;4;4;4;4;4;4;2;1;4;3;4;"/>
  <p:tag name="CHARTSTRINGSTD" val="3 4 3 26"/>
  <p:tag name="CHARTSTRINGREV" val="26 3 4 3"/>
  <p:tag name="CHARTSTRINGSTDPER" val="0.0833333333333333 0.111111111111111 0.0833333333333333 0.722222222222222"/>
  <p:tag name="CHARTSTRINGREVPER" val="0.722222222222222 0.0833333333333333 0.111111111111111 0.0833333333333333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AD17C4C4C9242CB96F3DA7624F30988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199881CBC8546249B296F2E4C8ADCBB&lt;/guid&gt;&#10;            &lt;repollguid&gt;EE21936DD0874220BE7ECCA49E5A9F8D&lt;/repollguid&gt;&#10;            &lt;sourceid&gt;9D7F60527FA146319B5077C0ADFB5970&lt;/sourceid&gt;&#10;            &lt;questiontext&gt;The landform in this picture was creating by 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869EA3AF98648AD901B27C36BF3895E&lt;/guid&gt;&#10;                    &lt;answertext&gt;Seafloor spreading &lt;/answertext&gt;&#10;                    &lt;valuetype&gt;-1&lt;/valuetype&gt;&#10;                &lt;/answer&gt;&#10;                &lt;answer&gt;&#10;                    &lt;guid&gt;47155A9E2F64434CB9B39CA749C57A20&lt;/guid&gt;&#10;                    &lt;answertext&gt;Volcanic eruptions &lt;/answertext&gt;&#10;                    &lt;valuetype&gt;-1&lt;/valuetype&gt;&#10;                &lt;/answer&gt;&#10;                &lt;answer&gt;&#10;                    &lt;guid&gt;5BE1FA4EE2DC4980896493283D0E20A8&lt;/guid&gt;&#10;                    &lt;answertext&gt;A meteor shower &lt;/answertext&gt;&#10;                    &lt;valuetype&gt;-1&lt;/valuetype&gt;&#10;                &lt;/answer&gt;&#10;                &lt;answer&gt;&#10;                    &lt;guid&gt;94BB64DDC98C4654A4F9D0945AF63C36&lt;/guid&gt;&#10;                    &lt;answertext&gt;Converging plate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Incorrect|smicln|Correc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1"/>
  <p:tag name="FONTSIZE" val="32"/>
  <p:tag name="BULLETTYPE" val="ppBulletArabicPeriod"/>
  <p:tag name="ANSWERTEXT" val="Seafloor spreading&#10;Volcanic eruptions&#10;A meteor shower&#10;Converging plat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BA8F4A4AF754AA5810FA19ADB4635A6"/>
  <p:tag name="SLIDEID" val="4BA8F4A4AF754AA5810FA19ADB4635A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landform in this picture was creating by ..."/>
  <p:tag name="ANSWERSALIAS" val="Seafloor spreading|smicln|Volcanic eruptions|smicln|A meteor shower|smicln|Converging plates"/>
  <p:tag name="TOTALRESPONSES" val="36"/>
  <p:tag name="RESPONSECOUNT" val="36"/>
  <p:tag name="SLICED" val="False"/>
  <p:tag name="RESPONSES" val="3;1;4;4;4;4;2;2;4;4;2;-;4;4;4;4;3;4;4;4;-;1;4;4;4;4;4;4;4;4;4;4;4;2;1;4;3;4;"/>
  <p:tag name="CHARTSTRINGSTD" val="3 4 3 26"/>
  <p:tag name="CHARTSTRINGREV" val="26 3 4 3"/>
  <p:tag name="CHARTSTRINGSTDPER" val="0.0833333333333333 0.111111111111111 0.0833333333333333 0.722222222222222"/>
  <p:tag name="CHARTSTRINGREVPER" val="0.722222222222222 0.0833333333333333 0.111111111111111 0.0833333333333333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AD17C4C4C9242CB96F3DA7624F30988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199881CBC8546249B296F2E4C8ADCBB&lt;/guid&gt;&#10;            &lt;repollguid&gt;EE21936DD0874220BE7ECCA49E5A9F8D&lt;/repollguid&gt;&#10;            &lt;sourceid&gt;9D7F60527FA146319B5077C0ADFB5970&lt;/sourceid&gt;&#10;            &lt;questiontext&gt;The landform in this picture was creating by 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869EA3AF98648AD901B27C36BF3895E&lt;/guid&gt;&#10;                    &lt;answertext&gt;Seafloor spreading &lt;/answertext&gt;&#10;                    &lt;valuetype&gt;-1&lt;/valuetype&gt;&#10;                &lt;/answer&gt;&#10;                &lt;answer&gt;&#10;                    &lt;guid&gt;47155A9E2F64434CB9B39CA749C57A20&lt;/guid&gt;&#10;                    &lt;answertext&gt;Volcanic eruptions &lt;/answertext&gt;&#10;                    &lt;valuetype&gt;-1&lt;/valuetype&gt;&#10;                &lt;/answer&gt;&#10;                &lt;answer&gt;&#10;                    &lt;guid&gt;5BE1FA4EE2DC4980896493283D0E20A8&lt;/guid&gt;&#10;                    &lt;answertext&gt;A meteor shower &lt;/answertext&gt;&#10;                    &lt;valuetype&gt;-1&lt;/valuetype&gt;&#10;                &lt;/answer&gt;&#10;                &lt;answer&gt;&#10;                    &lt;guid&gt;94BB64DDC98C4654A4F9D0945AF63C36&lt;/guid&gt;&#10;                    &lt;answertext&gt;Converging plate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Incorrect|smicln|Incorrect|smicln|Correc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1"/>
  <p:tag name="FONTSIZE" val="32"/>
  <p:tag name="BULLETTYPE" val="ppBulletArabicPeriod"/>
  <p:tag name="ANSWERTEXT" val="Seafloor spreading&#10;Volcanic eruptions&#10;A meteor shower&#10;Converging plat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4BFFF73A5AA4DBE96008357608B0E9F"/>
  <p:tag name="SLIDEID" val="E4BFFF73A5AA4DBE96008357608B0E9F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process of changing a rock’s makeup or turning one kind of rock into a completely different kind is called ___."/>
  <p:tag name="ANSWERSALIAS" val="Mechanical weathering|smicln|Chemical weathering"/>
  <p:tag name="TOTALRESPONSES" val="3"/>
  <p:tag name="RESPONSECOUNT" val="3"/>
  <p:tag name="SLICED" val="False"/>
  <p:tag name="RESPONSES" val="-;-;-;-;-;-;-;-;-;-;-;-;-;2;-;-;-;-;-;-;-;-;-;-;-;-;-;-;-;-;-;-;-;-;-;2;2;-;"/>
  <p:tag name="CHARTSTRINGSTD" val="0 3"/>
  <p:tag name="CHARTSTRINGREV" val="3 0"/>
  <p:tag name="CHARTSTRINGSTDPER" val="0 1"/>
  <p:tag name="CHARTSTRINGREVPER" val="1 0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CDD6C201A414871B082D3E76BBBE207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98E769E683C45E88EE491204C6E8D20&lt;/guid&gt;&#10;            &lt;repollguid&gt;5133CA52F02943BABF2C31728F9FEDF5&lt;/repollguid&gt;&#10;            &lt;sourceid&gt;D68DE5E84B1D49348859F8A475607DCD&lt;/sourceid&gt;&#10;            &lt;questiontext&gt;The process of changing a rock’s makeup or turning one kind of rock into a completely different kind is called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5013E9838F14AAAA49026D2CDD1ABE5&lt;/guid&gt;&#10;                    &lt;answertext&gt;Mechanical weathering &lt;/answertext&gt;&#10;                    &lt;valuetype&gt;-1&lt;/valuetype&gt;&#10;                &lt;/answer&gt;&#10;                &lt;answer&gt;&#10;                    &lt;guid&gt;E3C812637BE44CF2809961AFC115EEFF&lt;/guid&gt;&#10;                    &lt;answertext&gt;Chemical weathering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Correc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41"/>
  <p:tag name="FONTSIZE" val="32"/>
  <p:tag name="BULLETTYPE" val="ppBulletArabicPeriod"/>
  <p:tag name="ANSWERTEXT" val="Mechanical weathering&#10;Chemical weatheri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0"/>
  <p:tag name="FONTSIZE" val="32"/>
  <p:tag name="BULLETTYPE" val="ppBulletArabicPeriod"/>
  <p:tag name="ANSWERTEXT" val="Plateau&#10;strait&#10;isthmus&#10;volcano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4BFFF73A5AA4DBE96008357608B0E9F"/>
  <p:tag name="SLIDEID" val="E4BFFF73A5AA4DBE96008357608B0E9F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process of changing a rock’s makeup or turning one kind of rock into a completely different kind is called ___."/>
  <p:tag name="ANSWERSALIAS" val="Mechanical weathering|smicln|Chemical weathering"/>
  <p:tag name="TOTALRESPONSES" val="3"/>
  <p:tag name="RESPONSECOUNT" val="3"/>
  <p:tag name="SLICED" val="False"/>
  <p:tag name="RESPONSES" val="-;-;-;-;-;-;-;-;-;-;-;-;-;2;-;-;-;-;-;-;-;-;-;-;-;-;-;-;-;-;-;-;-;-;-;2;2;-;"/>
  <p:tag name="CHARTSTRINGSTD" val="0 3"/>
  <p:tag name="CHARTSTRINGREV" val="3 0"/>
  <p:tag name="CHARTSTRINGSTDPER" val="0 1"/>
  <p:tag name="CHARTSTRINGREVPER" val="1 0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CDD6C201A414871B082D3E76BBBE207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98E769E683C45E88EE491204C6E8D20&lt;/guid&gt;&#10;            &lt;repollguid&gt;5133CA52F02943BABF2C31728F9FEDF5&lt;/repollguid&gt;&#10;            &lt;sourceid&gt;D68DE5E84B1D49348859F8A475607DCD&lt;/sourceid&gt;&#10;            &lt;questiontext&gt;The process of changing a rock’s makeup or turning one kind of rock into a completely different kind is called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5013E9838F14AAAA49026D2CDD1ABE5&lt;/guid&gt;&#10;                    &lt;answertext&gt;Mechanical weathering &lt;/answertext&gt;&#10;                    &lt;valuetype&gt;-1&lt;/valuetype&gt;&#10;                &lt;/answer&gt;&#10;                &lt;answer&gt;&#10;                    &lt;guid&gt;E3C812637BE44CF2809961AFC115EEFF&lt;/guid&gt;&#10;                    &lt;answertext&gt;Chemical weathering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Incorrect|smicln|Correc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41"/>
  <p:tag name="FONTSIZE" val="32"/>
  <p:tag name="BULLETTYPE" val="ppBulletArabicPeriod"/>
  <p:tag name="ANSWERTEXT" val="Mechanical weathering&#10;Chemical weatherin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EAA908A69C84D82A6A956C5F551F513"/>
  <p:tag name="SLIDEID" val="0EAA908A69C84D82A6A956C5F551F51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kind of landform would most likely be found where two oceanic plates diverge?"/>
  <p:tag name="ANSWERSALIAS" val="A mid-oceanic ridge|smicln|A trench|smicln|A mountain range|smicln|A rift valley"/>
  <p:tag name="TOTALRESPONSES" val="29"/>
  <p:tag name="RESPONSECOUNT" val="29"/>
  <p:tag name="SLICED" val="False"/>
  <p:tag name="RESPONSES" val="3;1;3;4;1;4;1;2;1;4;2;-;1;1;1;1;3;1;-;1;1;4;1;2;-;4;-;3;1;4;1;1;-;1;"/>
  <p:tag name="CHARTSTRINGSTD" val="16 3 4 6"/>
  <p:tag name="CHARTSTRINGREV" val="6 4 3 16"/>
  <p:tag name="CHARTSTRINGSTDPER" val="0.551724137931034 0.103448275862069 0.137931034482759 0.206896551724138"/>
  <p:tag name="CHARTSTRINGREVPER" val="0.206896551724138 0.137931034482759 0.103448275862069 0.551724137931034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BF6DB7D309A40B9B4DD15C44AC22A9C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CDB214E28CE4712A3E8BF49AC5AAFB1&lt;/guid&gt;&#10;            &lt;repollguid&gt;81745E40A2B24EA094A6A4ABB653483F&lt;/repollguid&gt;&#10;            &lt;sourceid&gt;5970D22058904D01B4606089385093DE&lt;/sourceid&gt;&#10;            &lt;questiontext&gt;What kind of landform would most likely be found where two oceanic plates diverg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B0255FB13B441B8A7E2AE948EFC93A0&lt;/guid&gt;&#10;                    &lt;answertext&gt;A mid-oceanic ridge &lt;/answertext&gt;&#10;                    &lt;valuetype&gt;1&lt;/valuetype&gt;&#10;                &lt;/answer&gt;&#10;                &lt;answer&gt;&#10;                    &lt;guid&gt;3A9E471EED094A429BF2B72D0AA05080&lt;/guid&gt;&#10;                    &lt;answertext&gt;A trench &lt;/answertext&gt;&#10;                    &lt;valuetype&gt;-1&lt;/valuetype&gt;&#10;                &lt;/answer&gt;&#10;                &lt;answer&gt;&#10;                    &lt;guid&gt;C29E1A80DE5A4043924B953C0361AA2E&lt;/guid&gt;&#10;                    &lt;answertext&gt;A mountain range &lt;/answertext&gt;&#10;                    &lt;valuetype&gt;-1&lt;/valuetype&gt;&#10;                &lt;/answer&gt;&#10;                &lt;answer&gt;&#10;                    &lt;guid&gt;BE2E2E981327498F97BA979839C3E650&lt;/guid&gt;&#10;                    &lt;answertext&gt;A rift valley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Correct|smicln|Incorrect|smicln|Incorrect|smicln|Incorrec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9"/>
  <p:tag name="FONTSIZE" val="32"/>
  <p:tag name="BULLETTYPE" val="ppBulletArabicPeriod"/>
  <p:tag name="ANSWERTEXT" val="A mid-oceanic ridge&#10;A trench&#10;A mountain range&#10;A rift valley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EAA908A69C84D82A6A956C5F551F513"/>
  <p:tag name="SLIDEID" val="0EAA908A69C84D82A6A956C5F551F51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kind of landform would most likely be found where two oceanic plates diverge?"/>
  <p:tag name="ANSWERSALIAS" val="A mid-oceanic ridge|smicln|A trench|smicln|A mountain range|smicln|A rift valley"/>
  <p:tag name="TOTALRESPONSES" val="29"/>
  <p:tag name="RESPONSECOUNT" val="29"/>
  <p:tag name="SLICED" val="False"/>
  <p:tag name="RESPONSES" val="3;1;3;4;1;4;1;2;1;4;2;-;1;1;1;1;3;1;-;1;1;4;1;2;-;4;-;3;1;4;1;1;-;1;"/>
  <p:tag name="CHARTSTRINGSTD" val="16 3 4 6"/>
  <p:tag name="CHARTSTRINGREV" val="6 4 3 16"/>
  <p:tag name="CHARTSTRINGSTDPER" val="0.551724137931034 0.103448275862069 0.137931034482759 0.206896551724138"/>
  <p:tag name="CHARTSTRINGREVPER" val="0.206896551724138 0.137931034482759 0.103448275862069 0.551724137931034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BF6DB7D309A40B9B4DD15C44AC22A9C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CDB214E28CE4712A3E8BF49AC5AAFB1&lt;/guid&gt;&#10;            &lt;repollguid&gt;81745E40A2B24EA094A6A4ABB653483F&lt;/repollguid&gt;&#10;            &lt;sourceid&gt;5970D22058904D01B4606089385093DE&lt;/sourceid&gt;&#10;            &lt;questiontext&gt;What kind of landform would most likely be found where two oceanic plates diverg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B0255FB13B441B8A7E2AE948EFC93A0&lt;/guid&gt;&#10;                    &lt;answertext&gt;A mid-oceanic ridge &lt;/answertext&gt;&#10;                    &lt;valuetype&gt;1&lt;/valuetype&gt;&#10;                &lt;/answer&gt;&#10;                &lt;answer&gt;&#10;                    &lt;guid&gt;3A9E471EED094A429BF2B72D0AA05080&lt;/guid&gt;&#10;                    &lt;answertext&gt;A trench &lt;/answertext&gt;&#10;                    &lt;valuetype&gt;-1&lt;/valuetype&gt;&#10;                &lt;/answer&gt;&#10;                &lt;answer&gt;&#10;                    &lt;guid&gt;C29E1A80DE5A4043924B953C0361AA2E&lt;/guid&gt;&#10;                    &lt;answertext&gt;A mountain range &lt;/answertext&gt;&#10;                    &lt;valuetype&gt;-1&lt;/valuetype&gt;&#10;                &lt;/answer&gt;&#10;                &lt;answer&gt;&#10;                    &lt;guid&gt;BE2E2E981327498F97BA979839C3E650&lt;/guid&gt;&#10;                    &lt;answertext&gt;A rift valley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Correct|smicln|Incorrect|smicln|Incorrect|smicln|Incorrec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9"/>
  <p:tag name="FONTSIZE" val="32"/>
  <p:tag name="BULLETTYPE" val="ppBulletArabicPeriod"/>
  <p:tag name="ANSWERTEXT" val="A mid-oceanic ridge&#10;A trench&#10;A mountain range&#10;A rift valley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B3F31EB3EC5443385AA0CC31926FDEB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F83D1C183BE149B3AB148CD5E25D0AF9"/>
  <p:tag name="QUESTIONALIAS" val="Letter “F” on the diagram was most likely formed by ____."/>
  <p:tag name="ANSWERSALIAS" val="faulting|smicln|Water deposition|smicln|Glacial deposition|smicln|Mechanical weathering"/>
  <p:tag name="RESULTS" val="Letter “F” on the diagram was most likely formed by ____.&#10;35[;]42[;]35[;]False[;]28[;]&#10;2.22857142857143[;]2[;]0.759161728890653[;]0.576326530612245&#10;2[;]-1[;]faulting 1[;]faulting [;]&#10;28[;]1[;]Water deposition 2[;]Water deposition [;]&#10;0[;]-1[;]Glacial deposition 3[;]Glacial deposition [;]&#10;5[;]-1[;]Mechanical weathering4[;]Mechanical weathering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9FE646F74BF4ADC8CB0217EF31EEC56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4C7F9182DC4600AC3CC0A2739CB1DC&lt;/guid&gt;&#10;            &lt;repollguid&gt;8A6DB39C3C304DC89AAC872F1A57AFEF&lt;/repollguid&gt;&#10;            &lt;sourceid&gt;B0764642FA1A40B6A7A1C0D109583791&lt;/sourceid&gt;&#10;            &lt;questiontext&gt;Letter “F” on the diagram was most likely form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7264A8E5B2440FC84FB7D6A1B7D0908&lt;/guid&gt;&#10;                    &lt;answertext&gt;faulting &lt;/answertext&gt;&#10;                    &lt;valuetype&gt;-1&lt;/valuetype&gt;&#10;                &lt;/answer&gt;&#10;                &lt;answer&gt;&#10;                    &lt;guid&gt;E9634B423A474E4EB8FBFB022A4DE6B6&lt;/guid&gt;&#10;                    &lt;answertext&gt;Water deposition &lt;/answertext&gt;&#10;                    &lt;valuetype&gt;1&lt;/valuetype&gt;&#10;                &lt;/answer&gt;&#10;                &lt;answer&gt;&#10;                    &lt;guid&gt;ACBE8E6F89C145EE9A2BE3C159CEF4DB&lt;/guid&gt;&#10;                    &lt;answertext&gt;Glacial deposition &lt;/answertext&gt;&#10;                    &lt;valuetype&gt;-1&lt;/valuetype&gt;&#10;                &lt;/answer&gt;&#10;                &lt;answer&gt;&#10;                    &lt;guid&gt;87399B707C324EB2BE6791CCD895257A&lt;/guid&gt;&#10;                    &lt;answertext&gt;Mechanical weather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3;2;2;4;4;1;2;2;4;2;2;2;3;2;4;2;4;2;2;2;2;2;"/>
  <p:tag name="CHARTSTRINGSTD" val="1 25 2 5"/>
  <p:tag name="CHARTSTRINGREV" val="5 2 25 1"/>
  <p:tag name="CHARTSTRINGSTDPER" val="0.0303030303030303 0.757575757575758 0.0606060606060606 0.151515151515152"/>
  <p:tag name="CHARTSTRINGREVPER" val="0.151515151515152 0.0606060606060606 0.757575757575758 0.0303030303030303"/>
  <p:tag name="RESPONSESGATHERED" val="False"/>
  <p:tag name="ANONYMOUSTEMP" val="False"/>
  <p:tag name="VALUES" val="Incorrect|smicln|Correct|smicln|Incorrect|smicln|Incorrec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B3F31EB3EC5443385AA0CC31926FDEB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F83D1C183BE149B3AB148CD5E25D0AF9"/>
  <p:tag name="QUESTIONALIAS" val="Letter “F” on the diagram was most likely formed by ____."/>
  <p:tag name="ANSWERSALIAS" val="faulting|smicln|Water deposition|smicln|Glacial deposition|smicln|Mechanical weathering"/>
  <p:tag name="RESULTS" val="Letter “F” on the diagram was most likely formed by ____.&#10;35[;]42[;]35[;]False[;]28[;]&#10;2.22857142857143[;]2[;]0.759161728890653[;]0.576326530612245&#10;2[;]-1[;]faulting 1[;]faulting [;]&#10;28[;]1[;]Water deposition 2[;]Water deposition [;]&#10;0[;]-1[;]Glacial deposition 3[;]Glacial deposition [;]&#10;5[;]-1[;]Mechanical weathering4[;]Mechanical weathering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9FE646F74BF4ADC8CB0217EF31EEC56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4C7F9182DC4600AC3CC0A2739CB1DC&lt;/guid&gt;&#10;            &lt;repollguid&gt;8A6DB39C3C304DC89AAC872F1A57AFEF&lt;/repollguid&gt;&#10;            &lt;sourceid&gt;B0764642FA1A40B6A7A1C0D109583791&lt;/sourceid&gt;&#10;            &lt;questiontext&gt;Letter “F” on the diagram was most likely form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7264A8E5B2440FC84FB7D6A1B7D0908&lt;/guid&gt;&#10;                    &lt;answertext&gt;faulting &lt;/answertext&gt;&#10;                    &lt;valuetype&gt;-1&lt;/valuetype&gt;&#10;                &lt;/answer&gt;&#10;                &lt;answer&gt;&#10;                    &lt;guid&gt;E9634B423A474E4EB8FBFB022A4DE6B6&lt;/guid&gt;&#10;                    &lt;answertext&gt;Water deposition &lt;/answertext&gt;&#10;                    &lt;valuetype&gt;1&lt;/valuetype&gt;&#10;                &lt;/answer&gt;&#10;                &lt;answer&gt;&#10;                    &lt;guid&gt;ACBE8E6F89C145EE9A2BE3C159CEF4DB&lt;/guid&gt;&#10;                    &lt;answertext&gt;Glacial deposition &lt;/answertext&gt;&#10;                    &lt;valuetype&gt;-1&lt;/valuetype&gt;&#10;                &lt;/answer&gt;&#10;                &lt;answer&gt;&#10;                    &lt;guid&gt;87399B707C324EB2BE6791CCD895257A&lt;/guid&gt;&#10;                    &lt;answertext&gt;Mechanical weather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3;2;2;4;4;1;2;2;4;2;2;2;3;2;4;2;4;2;2;2;2;2;"/>
  <p:tag name="CHARTSTRINGSTD" val="1 25 2 5"/>
  <p:tag name="CHARTSTRINGREV" val="5 2 25 1"/>
  <p:tag name="CHARTSTRINGSTDPER" val="0.0303030303030303 0.757575757575758 0.0606060606060606 0.151515151515152"/>
  <p:tag name="CHARTSTRINGREVPER" val="0.151515151515152 0.0606060606060606 0.757575757575758 0.0303030303030303"/>
  <p:tag name="RESPONSESGATHERED" val="False"/>
  <p:tag name="ANONYMOUSTEMP" val="False"/>
  <p:tag name="VALUES" val="Incorrect|smicln|Correct|smicln|Incorrect|smicln|In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B3F31EB3EC5443385AA0CC31926FDEB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DA8EE353B53F45B58937E916071EE8D0"/>
  <p:tag name="QUESTIONALIAS" val="The ___ is close to the peninsula on the diagram"/>
  <p:tag name="ANSWERSALIAS" val="Plateau|smicln|strait|smicln|isthmus|smicln|volcano"/>
  <p:tag name="RESULTS" val="The ___ is close to the peninsula on the diagram&#10;34[;]42[;]34[;]False[;]18[;]&#10;2.55882352941176[;]3[;]0.735294117647059[;]0.540657439446367&#10;3[;]-1[;]Plateau 1[;]Plateau [;]&#10;11[;]-1[;]strait 2[;]strait [;]&#10;18[;]1[;]isthmus 3[;]isthmus [;]&#10;2[;]-1[;]volcano4[;]volcano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839EE60C1A44AFB9B11FEEFFB91C02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7B595C06ACF4CB0B6D620A8D1937734&lt;/guid&gt;&#10;            &lt;repollguid&gt;8DEED35EA8014A1E8F8E03EEAC35D188&lt;/repollguid&gt;&#10;            &lt;sourceid&gt;8FA08B3E179D4A6B884CD2983B5D9945&lt;/sourceid&gt;&#10;            &lt;questiontext&gt;The ___ is close to the peninsula on the diagram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EE62C07ED38458986DEC27C2EA20E7D&lt;/guid&gt;&#10;                    &lt;answertext&gt;Plateau &lt;/answertext&gt;&#10;                    &lt;valuetype&gt;-1&lt;/valuetype&gt;&#10;                &lt;/answer&gt;&#10;                &lt;answer&gt;&#10;                    &lt;guid&gt;D5E073EF5EB2415C8103A97DA98D05FA&lt;/guid&gt;&#10;                    &lt;answertext&gt;strait &lt;/answertext&gt;&#10;                    &lt;valuetype&gt;-1&lt;/valuetype&gt;&#10;                &lt;/answer&gt;&#10;                &lt;answer&gt;&#10;                    &lt;guid&gt;49C44E12FF81480F9CAF40E260480B21&lt;/guid&gt;&#10;                    &lt;answertext&gt;isthmus &lt;/answertext&gt;&#10;                    &lt;valuetype&gt;1&lt;/valuetype&gt;&#10;                &lt;/answer&gt;&#10;                &lt;answer&gt;&#10;                    &lt;guid&gt;8EE881D4E456440A8A2EEB82BB6EB453&lt;/guid&gt;&#10;                    &lt;answertext&gt;volcano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3;3;3;3;2;1;3;3;3;3;3;3;3;3;3;2;3;3;3;3;3;3;3;4;3;2;3;2;3;3;1;3;3;"/>
  <p:tag name="CHARTSTRINGSTD" val="2 4 26 1"/>
  <p:tag name="CHARTSTRINGREV" val="1 26 4 2"/>
  <p:tag name="CHARTSTRINGSTDPER" val="0.0606060606060606 0.121212121212121 0.787878787878788 0.0303030303030303"/>
  <p:tag name="CHARTSTRINGREVPER" val="0.0303030303030303 0.787878787878788 0.121212121212121 0.0606060606060606"/>
  <p:tag name="RESPONSESGATHERED" val="False"/>
  <p:tag name="ANONYMOUSTEMP" val="False"/>
  <p:tag name="VALUES" val="Incorrect|smicln|Incorrect|smicln|Correct|smicln|Incorrect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6"/>
  <p:tag name="FONTSIZE" val="32"/>
  <p:tag name="BULLETTYPE" val="ppBulletArabicPeriod"/>
  <p:tag name="ANSWERTEXT" val="faulting&#10;Water deposition&#10;Glacial deposition&#10;Mechanical weatherin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B3F31EB3EC5443385AA0CC31926FDEB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F83D1C183BE149B3AB148CD5E25D0AF9"/>
  <p:tag name="QUESTIONALIAS" val="Letter “F” on the diagram was most likely formed by ____."/>
  <p:tag name="ANSWERSALIAS" val="faulting|smicln|Water deposition|smicln|Glacial deposition|smicln|Mechanical weathering"/>
  <p:tag name="RESULTS" val="Letter “F” on the diagram was most likely formed by ____.&#10;35[;]42[;]35[;]False[;]28[;]&#10;2.22857142857143[;]2[;]0.759161728890653[;]0.576326530612245&#10;2[;]-1[;]faulting 1[;]faulting [;]&#10;28[;]1[;]Water deposition 2[;]Water deposition [;]&#10;0[;]-1[;]Glacial deposition 3[;]Glacial deposition [;]&#10;5[;]-1[;]Mechanical weathering4[;]Mechanical weathering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9FE646F74BF4ADC8CB0217EF31EEC56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4C7F9182DC4600AC3CC0A2739CB1DC&lt;/guid&gt;&#10;            &lt;repollguid&gt;8A6DB39C3C304DC89AAC872F1A57AFEF&lt;/repollguid&gt;&#10;            &lt;sourceid&gt;B0764642FA1A40B6A7A1C0D109583791&lt;/sourceid&gt;&#10;            &lt;questiontext&gt;Letter “F” on the diagram was most likely form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7264A8E5B2440FC84FB7D6A1B7D0908&lt;/guid&gt;&#10;                    &lt;answertext&gt;faulting &lt;/answertext&gt;&#10;                    &lt;valuetype&gt;-1&lt;/valuetype&gt;&#10;                &lt;/answer&gt;&#10;                &lt;answer&gt;&#10;                    &lt;guid&gt;E9634B423A474E4EB8FBFB022A4DE6B6&lt;/guid&gt;&#10;                    &lt;answertext&gt;Water deposition &lt;/answertext&gt;&#10;                    &lt;valuetype&gt;1&lt;/valuetype&gt;&#10;                &lt;/answer&gt;&#10;                &lt;answer&gt;&#10;                    &lt;guid&gt;ACBE8E6F89C145EE9A2BE3C159CEF4DB&lt;/guid&gt;&#10;                    &lt;answertext&gt;Glacial deposition &lt;/answertext&gt;&#10;                    &lt;valuetype&gt;-1&lt;/valuetype&gt;&#10;                &lt;/answer&gt;&#10;                &lt;answer&gt;&#10;                    &lt;guid&gt;87399B707C324EB2BE6791CCD895257A&lt;/guid&gt;&#10;                    &lt;answertext&gt;Mechanical weather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3;2;2;4;4;1;2;2;4;2;2;2;3;2;4;2;4;2;2;2;2;2;"/>
  <p:tag name="CHARTSTRINGSTD" val="1 25 2 5"/>
  <p:tag name="CHARTSTRINGREV" val="5 2 25 1"/>
  <p:tag name="CHARTSTRINGSTDPER" val="0.0303030303030303 0.757575757575758 0.0606060606060606 0.151515151515152"/>
  <p:tag name="CHARTSTRINGREVPER" val="0.151515151515152 0.0606060606060606 0.757575757575758 0.0303030303030303"/>
  <p:tag name="RESPONSESGATHERED" val="False"/>
  <p:tag name="ANONYMOUSTEMP" val="False"/>
  <p:tag name="VALUES" val="Incorrect|smicln|Correct|smicln|Incorrect|smicln|Incorrec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6"/>
  <p:tag name="FONTSIZE" val="32"/>
  <p:tag name="BULLETTYPE" val="ppBulletArabicPeriod"/>
  <p:tag name="ANSWERTEXT" val="faulting&#10;Water deposition&#10;Glacial deposition&#10;Mechanical weatherin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17BB40CE95046F0B57F9AA9F453E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4778726BE7C9450A96574C21F070A00E"/>
  <p:tag name="QUESTIONALIAS" val="After this review, how well do you think you will do on the test?"/>
  <p:tag name="ANSWERSALIAS" val="ACE|smicln|Better than last test|smicln|I need to study more.|smicln|I really need to study more!"/>
  <p:tag name="TOTALRESPONSES" val="33"/>
  <p:tag name="RESPONSECOUNT" val="33"/>
  <p:tag name="SLICED" val="False"/>
  <p:tag name="RESPONSES" val="3;4;1;1;2;1;4;1;2;3;4;4;1;1;3;2;1;1;2;2;3;4;1;3;3;1;-;3;2;1;4;3;1;2;"/>
  <p:tag name="CHARTSTRINGSTD" val="12 7 8 6"/>
  <p:tag name="CHARTSTRINGREV" val="6 8 7 12"/>
  <p:tag name="CHARTSTRINGSTDPER" val="0.363636363636364 0.212121212121212 0.242424242424242 0.181818181818182"/>
  <p:tag name="CHARTSTRINGREVPER" val="0.181818181818182 0.242424242424242 0.212121212121212 0.363636363636364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8D63E9D6095D48CBA25E4BEEE3B79899&lt;/guid&gt;&#10;        &lt;description /&gt;&#10;        &lt;date&gt;9/24/2013 7:41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8A8E2BC6354FBFA5EF0AC16B71B412&lt;/guid&gt;&#10;            &lt;repollguid&gt;579F6E8F14364153BDAB01B77CD539D6&lt;/repollguid&gt;&#10;            &lt;sourceid&gt;F3868136B027447BA07E158EDD200ABC&lt;/sourceid&gt;&#10;            &lt;questiontext&gt;After this review, how well do you think you will do on the tes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DC6C7A76E2D49D1A632C355A084054D&lt;/guid&gt;&#10;                    &lt;answertext&gt;ACE &lt;/answertext&gt;&#10;                    &lt;valuetype&gt;0&lt;/valuetype&gt;&#10;                &lt;/answer&gt;&#10;                &lt;answer&gt;&#10;                    &lt;guid&gt;A67FE734A94F40268DF2D8A104F2BE07&lt;/guid&gt;&#10;                    &lt;answertext&gt;Better than last test &lt;/answertext&gt;&#10;                    &lt;valuetype&gt;0&lt;/valuetype&gt;&#10;                &lt;/answer&gt;&#10;                &lt;answer&gt;&#10;                    &lt;guid&gt;3F9FEE43E1D8436B901F3EF03496F158&lt;/guid&gt;&#10;                    &lt;answertext&gt;I need to study more. &lt;/answertext&gt;&#10;                    &lt;valuetype&gt;0&lt;/valuetype&gt;&#10;                &lt;/answer&gt;&#10;                &lt;answer&gt;&#10;                    &lt;guid&gt;142F6FC95BBA450E95839B20545963ED&lt;/guid&gt;&#10;                    &lt;answertext&gt;I really need to study more!&lt;/answertext&gt;&#10;                    &lt;valuetype&gt;0&lt;/valuetype&gt;&#10;                &lt;/answer&gt;&#10;            &lt;/answers&gt;&#10;        &lt;/multichoice&gt;&#10;    &lt;/questions&gt;&#10;&lt;/questionlist&gt;"/>
  <p:tag name="HASRESULTS" val="False"/>
  <p:tag name="RESPONSESGATHERED" val="False"/>
  <p:tag name="ANONYMOUSTEMP" val="False"/>
  <p:tag name="VALUES" val="No Value|smicln|No Value|smicln|No Value|smicln|No Val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6"/>
  <p:tag name="FONTSIZE" val="32"/>
  <p:tag name="BULLETTYPE" val="ppBulletArabicPeriod"/>
  <p:tag name="ANSWERTEXT" val="ACE&#10;Better than last test&#10;I need to study more.&#10;I really need to study more!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0"/>
  <p:tag name="FONTSIZE" val="32"/>
  <p:tag name="BULLETTYPE" val="ppBulletArabicPeriod"/>
  <p:tag name="ANSWERTEXT" val="Plateau&#10;strait&#10;isthmus&#10;volca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B3F31EB3EC5443385AA0CC31926FDEB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F83D1C183BE149B3AB148CD5E25D0AF9"/>
  <p:tag name="QUESTIONALIAS" val="Letter “F” on the diagram was most likely formed by ____."/>
  <p:tag name="ANSWERSALIAS" val="faulting|smicln|Water deposition|smicln|Glacial deposition|smicln|Mechanical weathering"/>
  <p:tag name="RESULTS" val="Letter “F” on the diagram was most likely formed by ____.&#10;35[;]42[;]35[;]False[;]28[;]&#10;2.22857142857143[;]2[;]0.759161728890653[;]0.576326530612245&#10;2[;]-1[;]faulting 1[;]faulting [;]&#10;28[;]1[;]Water deposition 2[;]Water deposition [;]&#10;0[;]-1[;]Glacial deposition 3[;]Glacial deposition [;]&#10;5[;]-1[;]Mechanical weathering4[;]Mechanical weathering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9FE646F74BF4ADC8CB0217EF31EEC56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4C7F9182DC4600AC3CC0A2739CB1DC&lt;/guid&gt;&#10;            &lt;repollguid&gt;8A6DB39C3C304DC89AAC872F1A57AFEF&lt;/repollguid&gt;&#10;            &lt;sourceid&gt;B0764642FA1A40B6A7A1C0D109583791&lt;/sourceid&gt;&#10;            &lt;questiontext&gt;Letter “F” on the diagram was most likely form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7264A8E5B2440FC84FB7D6A1B7D0908&lt;/guid&gt;&#10;                    &lt;answertext&gt;faulting &lt;/answertext&gt;&#10;                    &lt;valuetype&gt;-1&lt;/valuetype&gt;&#10;                &lt;/answer&gt;&#10;                &lt;answer&gt;&#10;                    &lt;guid&gt;E9634B423A474E4EB8FBFB022A4DE6B6&lt;/guid&gt;&#10;                    &lt;answertext&gt;Water deposition &lt;/answertext&gt;&#10;                    &lt;valuetype&gt;1&lt;/valuetype&gt;&#10;                &lt;/answer&gt;&#10;                &lt;answer&gt;&#10;                    &lt;guid&gt;ACBE8E6F89C145EE9A2BE3C159CEF4DB&lt;/guid&gt;&#10;                    &lt;answertext&gt;Glacial deposition &lt;/answertext&gt;&#10;                    &lt;valuetype&gt;-1&lt;/valuetype&gt;&#10;                &lt;/answer&gt;&#10;                &lt;answer&gt;&#10;                    &lt;guid&gt;87399B707C324EB2BE6791CCD895257A&lt;/guid&gt;&#10;                    &lt;answertext&gt;Mechanical weather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3;2;2;4;4;1;2;2;4;2;2;2;3;2;4;2;4;2;2;2;2;2;"/>
  <p:tag name="CHARTSTRINGSTD" val="1 25 2 5"/>
  <p:tag name="CHARTSTRINGREV" val="5 2 25 1"/>
  <p:tag name="CHARTSTRINGSTDPER" val="0.0303030303030303 0.757575757575758 0.0606060606060606 0.151515151515152"/>
  <p:tag name="CHARTSTRINGREVPER" val="0.151515151515152 0.0606060606060606 0.757575757575758 0.0303030303030303"/>
  <p:tag name="RESPONSESGATHERED" val="False"/>
  <p:tag name="ANONYMOUSTEMP" val="False"/>
  <p:tag name="VALUES" val="Incorrect|smicln|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6"/>
  <p:tag name="FONTSIZE" val="32"/>
  <p:tag name="BULLETTYPE" val="ppBulletArabicPeriod"/>
  <p:tag name="ANSWERTEXT" val="faulting&#10;Water deposition&#10;Glacial deposition&#10;Mechanical weatheri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B3F31EB3EC5443385AA0CC31926FDEB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F83D1C183BE149B3AB148CD5E25D0AF9"/>
  <p:tag name="QUESTIONALIAS" val="Letter “F” on the diagram was most likely formed by ____."/>
  <p:tag name="ANSWERSALIAS" val="faulting|smicln|Water deposition|smicln|Glacial deposition|smicln|Mechanical weathering"/>
  <p:tag name="RESULTS" val="Letter “F” on the diagram was most likely formed by ____.&#10;35[;]42[;]35[;]False[;]28[;]&#10;2.22857142857143[;]2[;]0.759161728890653[;]0.576326530612245&#10;2[;]-1[;]faulting 1[;]faulting [;]&#10;28[;]1[;]Water deposition 2[;]Water deposition [;]&#10;0[;]-1[;]Glacial deposition 3[;]Glacial deposition [;]&#10;5[;]-1[;]Mechanical weathering4[;]Mechanical weathering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9FE646F74BF4ADC8CB0217EF31EEC56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4C7F9182DC4600AC3CC0A2739CB1DC&lt;/guid&gt;&#10;            &lt;repollguid&gt;8A6DB39C3C304DC89AAC872F1A57AFEF&lt;/repollguid&gt;&#10;            &lt;sourceid&gt;B0764642FA1A40B6A7A1C0D109583791&lt;/sourceid&gt;&#10;            &lt;questiontext&gt;Letter “F” on the diagram was most likely form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7264A8E5B2440FC84FB7D6A1B7D0908&lt;/guid&gt;&#10;                    &lt;answertext&gt;faulting &lt;/answertext&gt;&#10;                    &lt;valuetype&gt;-1&lt;/valuetype&gt;&#10;                &lt;/answer&gt;&#10;                &lt;answer&gt;&#10;                    &lt;guid&gt;E9634B423A474E4EB8FBFB022A4DE6B6&lt;/guid&gt;&#10;                    &lt;answertext&gt;Water deposition &lt;/answertext&gt;&#10;                    &lt;valuetype&gt;1&lt;/valuetype&gt;&#10;                &lt;/answer&gt;&#10;                &lt;answer&gt;&#10;                    &lt;guid&gt;ACBE8E6F89C145EE9A2BE3C159CEF4DB&lt;/guid&gt;&#10;                    &lt;answertext&gt;Glacial deposition &lt;/answertext&gt;&#10;                    &lt;valuetype&gt;-1&lt;/valuetype&gt;&#10;                &lt;/answer&gt;&#10;                &lt;answer&gt;&#10;                    &lt;guid&gt;87399B707C324EB2BE6791CCD895257A&lt;/guid&gt;&#10;                    &lt;answertext&gt;Mechanical weather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3;2;2;4;4;1;2;2;4;2;2;2;3;2;4;2;4;2;2;2;2;2;"/>
  <p:tag name="CHARTSTRINGSTD" val="1 25 2 5"/>
  <p:tag name="CHARTSTRINGREV" val="5 2 25 1"/>
  <p:tag name="CHARTSTRINGSTDPER" val="0.0303030303030303 0.757575757575758 0.0606060606060606 0.151515151515152"/>
  <p:tag name="CHARTSTRINGREVPER" val="0.151515151515152 0.0606060606060606 0.757575757575758 0.0303030303030303"/>
  <p:tag name="RESPONSESGATHERED" val="False"/>
  <p:tag name="ANONYMOUSTEMP" val="False"/>
  <p:tag name="VALUES" val="Incorrect|smicln|Correct|smicln|Incorrect|smicln|In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6"/>
  <p:tag name="FONTSIZE" val="32"/>
  <p:tag name="BULLETTYPE" val="ppBulletArabicPeriod"/>
  <p:tag name="ANSWERTEXT" val="faulting&#10;Water deposition&#10;Glacial deposition&#10;Mechanical weatheri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50A05D7035D47CC9DEAFAE67159FF16"/>
  <p:tag name="SLIDEID" val="050A05D7035D47CC9DEAFAE67159FF1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landform in this picture was created by ____."/>
  <p:tag name="ANSWERSALIAS" val="Seafloor spreading|smicln|Volcanic eruptions|smicln|A meteor shower|smicln|Converging plates"/>
  <p:tag name="RESULTS" val="The landform in this picture was created by ____.&#10;35[;]42[;]35[;]False[;]34[;]&#10;3.97142857142857[;]4[;]0.166598625567009[;]0.0277551020408163&#10;0[;]-1[;]Seafloor spreading 1[;]Seafloor spreading [;]&#10;0[;]-1[;]Volcanic eruptions 2[;]Volcanic eruptions [;]&#10;1[;]-1[;]A meteor shower 3[;]A meteor shower [;]&#10;34[;]1[;]Converging plates4[;]Converging plate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EF8F6D0F91974588970184E428A7D40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0DA9CB8747A48958D02A18343D46400&lt;/guid&gt;&#10;            &lt;repollguid&gt;61BA73C757FD4D32874AFB0B8FD56400&lt;/repollguid&gt;&#10;            &lt;sourceid&gt;9EA116D6531841948C8CDF7079CA23E8&lt;/sourceid&gt;&#10;            &lt;questiontext&gt;The landform in this picture was creat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E8CC8EA8C784674BA5CAD00692357E8&lt;/guid&gt;&#10;                    &lt;answertext&gt;Seafloor spreading &lt;/answertext&gt;&#10;                    &lt;valuetype&gt;-1&lt;/valuetype&gt;&#10;                &lt;/answer&gt;&#10;                &lt;answer&gt;&#10;                    &lt;guid&gt;203CA6DC04CE42539729E34A75ACD4B6&lt;/guid&gt;&#10;                    &lt;answertext&gt;Volcanic eruptions &lt;/answertext&gt;&#10;                    &lt;valuetype&gt;-1&lt;/valuetype&gt;&#10;                &lt;/answer&gt;&#10;                &lt;answer&gt;&#10;                    &lt;guid&gt;53D359534551476A818C416DD5C858F9&lt;/guid&gt;&#10;                    &lt;answertext&gt;A meteor shower &lt;/answertext&gt;&#10;                    &lt;valuetype&gt;-1&lt;/valuetype&gt;&#10;                &lt;/answer&gt;&#10;                &lt;answer&gt;&#10;                    &lt;guid&gt;FBC03F028B564D3099831E59D38F5D28&lt;/guid&gt;&#10;                    &lt;answertext&gt;Converging plate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4;4;4;4;4;4;4;4;4;4;4;4;4;4;4;4;4;4;4;1;4;4;4;4;4;4;4;1;4;4;4;1;4;"/>
  <p:tag name="CHARTSTRINGSTD" val="3 0 0 30"/>
  <p:tag name="CHARTSTRINGREV" val="30 0 0 3"/>
  <p:tag name="CHARTSTRINGSTDPER" val="0.0909090909090909 0 0 0.909090909090909"/>
  <p:tag name="CHARTSTRINGREVPER" val="0.909090909090909 0 0 0.0909090909090909"/>
  <p:tag name="RESPONSESGATHERED" val="False"/>
  <p:tag name="ANONYMOUSTEMP" val="False"/>
  <p:tag name="VALUES" val="Incorrect|smicln|Incorrect|smicln|Incorrect|smicln|Correc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1"/>
  <p:tag name="FONTSIZE" val="32"/>
  <p:tag name="BULLETTYPE" val="ppBulletArabicPeriod"/>
  <p:tag name="ANSWERTEXT" val="Seafloor spreading&#10;Volcanic eruptions&#10;A meteor shower&#10;Converging plat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50D0E71AE8C4A3F8F57A3924CFD36F8"/>
  <p:tag name="SLIDEID" val="A50D0E71AE8C4A3F8F57A3924CFD36F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 circular motion created by heating and cooling is called ___."/>
  <p:tag name="ANSWERSALIAS" val="Magma |smicln|Convection |smicln|Slab pull|smicln|Converging "/>
  <p:tag name="RESULTS" val="A circular motion created by heating and cooling is called ___.&#10;35[;]42[;]35[;]False[;]35[;]&#10;2[;]2[;]0[;]0&#10;0[;]-1[;]Magma  1[;]Magma  [;]&#10;35[;]1[;]Convection  2[;]Convection  [;]&#10;0[;]-1[;]Slab pull 3[;]Slab pull [;]&#10;0[;]-1[;]Converging 4[;]Converging 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1D2A7A3975CA47D7B227067896362BE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5E7A0691AC47A484B31B1DF51DB31C&lt;/guid&gt;&#10;            &lt;repollguid&gt;8B297299395842C29FAC19D9A60F73C9&lt;/repollguid&gt;&#10;            &lt;sourceid&gt;D400846DCCB64E0EB9B37115AD70B9B6&lt;/sourceid&gt;&#10;            &lt;questiontext&gt;A circular motion created by heating and cooling is called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1B8B411D2604A51B779618DB8EF75E7&lt;/guid&gt;&#10;                    &lt;answertext&gt;Magma  &lt;/answertext&gt;&#10;                    &lt;valuetype&gt;-1&lt;/valuetype&gt;&#10;                &lt;/answer&gt;&#10;                &lt;answer&gt;&#10;                    &lt;guid&gt;118B6554C441441CAC5FA8B37DC45835&lt;/guid&gt;&#10;                    &lt;answertext&gt;Convection  &lt;/answertext&gt;&#10;                    &lt;valuetype&gt;1&lt;/valuetype&gt;&#10;                &lt;/answer&gt;&#10;                &lt;answer&gt;&#10;                    &lt;guid&gt;69919F7E1F7E47AF9110C1B2565B6EF1&lt;/guid&gt;&#10;                    &lt;answertext&gt;Slab pull &lt;/answertext&gt;&#10;                    &lt;valuetype&gt;-1&lt;/valuetype&gt;&#10;                &lt;/answer&gt;&#10;                &lt;answer&gt;&#10;                    &lt;guid&gt;81BCD6F7AD8044449DB47D07414505A4&lt;/guid&gt;&#10;                    &lt;answertext&gt;Converging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2;2;2;2;2;2;2;2;2;2;2;2;2;2;2;2;2;2;2;2;2;2;"/>
  <p:tag name="CHARTSTRINGSTD" val="0 33 0 0"/>
  <p:tag name="CHARTSTRINGREV" val="0 0 33 0"/>
  <p:tag name="CHARTSTRINGSTDPER" val="0 1 0 0"/>
  <p:tag name="CHARTSTRINGREVPER" val="0 0 1 0"/>
  <p:tag name="RESPONSESGATHERED" val="False"/>
  <p:tag name="ANONYMOUSTEMP" val="False"/>
  <p:tag name="VALUES" val="Incorrect|smicln|Correct|smicln|In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50A05D7035D47CC9DEAFAE67159FF16"/>
  <p:tag name="SLIDEID" val="050A05D7035D47CC9DEAFAE67159FF1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landform in this picture was created by ____."/>
  <p:tag name="ANSWERSALIAS" val="Seafloor spreading|smicln|Volcanic eruptions|smicln|A meteor shower|smicln|Converging plates"/>
  <p:tag name="RESULTS" val="The landform in this picture was created by ____.&#10;35[;]42[;]35[;]False[;]34[;]&#10;3.97142857142857[;]4[;]0.166598625567009[;]0.0277551020408163&#10;0[;]-1[;]Seafloor spreading 1[;]Seafloor spreading [;]&#10;0[;]-1[;]Volcanic eruptions 2[;]Volcanic eruptions [;]&#10;1[;]-1[;]A meteor shower 3[;]A meteor shower [;]&#10;34[;]1[;]Converging plates4[;]Converging plate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EF8F6D0F91974588970184E428A7D40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0DA9CB8747A48958D02A18343D46400&lt;/guid&gt;&#10;            &lt;repollguid&gt;61BA73C757FD4D32874AFB0B8FD56400&lt;/repollguid&gt;&#10;            &lt;sourceid&gt;9EA116D6531841948C8CDF7079CA23E8&lt;/sourceid&gt;&#10;            &lt;questiontext&gt;The landform in this picture was creat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E8CC8EA8C784674BA5CAD00692357E8&lt;/guid&gt;&#10;                    &lt;answertext&gt;Seafloor spreading &lt;/answertext&gt;&#10;                    &lt;valuetype&gt;-1&lt;/valuetype&gt;&#10;                &lt;/answer&gt;&#10;                &lt;answer&gt;&#10;                    &lt;guid&gt;203CA6DC04CE42539729E34A75ACD4B6&lt;/guid&gt;&#10;                    &lt;answertext&gt;Volcanic eruptions &lt;/answertext&gt;&#10;                    &lt;valuetype&gt;-1&lt;/valuetype&gt;&#10;                &lt;/answer&gt;&#10;                &lt;answer&gt;&#10;                    &lt;guid&gt;53D359534551476A818C416DD5C858F9&lt;/guid&gt;&#10;                    &lt;answertext&gt;A meteor shower &lt;/answertext&gt;&#10;                    &lt;valuetype&gt;-1&lt;/valuetype&gt;&#10;                &lt;/answer&gt;&#10;                &lt;answer&gt;&#10;                    &lt;guid&gt;FBC03F028B564D3099831E59D38F5D28&lt;/guid&gt;&#10;                    &lt;answertext&gt;Converging plate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4;4;4;4;4;4;4;4;4;4;4;4;4;4;4;4;4;4;4;1;4;4;4;4;4;4;4;1;4;4;4;1;4;"/>
  <p:tag name="CHARTSTRINGSTD" val="3 0 0 30"/>
  <p:tag name="CHARTSTRINGREV" val="30 0 0 3"/>
  <p:tag name="CHARTSTRINGSTDPER" val="0.0909090909090909 0 0 0.909090909090909"/>
  <p:tag name="CHARTSTRINGREVPER" val="0.909090909090909 0 0 0.0909090909090909"/>
  <p:tag name="RESPONSESGATHERED" val="False"/>
  <p:tag name="ANONYMOUSTEMP" val="False"/>
  <p:tag name="VALUES" val="Incorrect|smicln|Incorrect|smicln|Incorrect|smicln|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1"/>
  <p:tag name="FONTSIZE" val="32"/>
  <p:tag name="BULLETTYPE" val="ppBulletArabicPeriod"/>
  <p:tag name="ANSWERTEXT" val="Seafloor spreading&#10;Volcanic eruptions&#10;A meteor shower&#10;Converging plat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C8188151B1B461D8B1C756C7F17C0C0"/>
  <p:tag name="SLIDEID" val="0C8188151B1B461D8B1C756C7F17C0C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kind of landform would most likely be found where two oceanic plates meet?"/>
  <p:tag name="ANSWERSALIAS" val="A mountain range|smicln|A mid-oceanic ridge |smicln|A rift valley|smicln|A trench"/>
  <p:tag name="RESULTS" val="What kind of landform would most likely be found where two oceanic plates converge?&#10;35[;]42[;]35[;]False[;]3[;]&#10;2.14285714285714[;]2[;]0.797956573929654[;]0.636734693877551&#10;6[;]-1[;]A mountain range 1[;]A mountain range [;]&#10;21[;]-1[;]A mid-oceanic ridge  2[;]A mid-oceanic ridge  [;]&#10;5[;]-1[;]A rift valley 3[;]A rift valley [;]&#10;3[;]1[;]A trench4[;]A trench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B5ED87AA3094673850A2C66C5DB0F68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72D9A48176400FB11F9FAAE61E4E99&lt;/guid&gt;&#10;            &lt;repollguid&gt;5802B26DDC0E468C9F9978CB82776794&lt;/repollguid&gt;&#10;            &lt;sourceid&gt;B1017B3207504E17A12D1C3D96C9A6AB&lt;/sourceid&gt;&#10;            &lt;questiontext&gt;What kind of landform would most likely be found where two oceanic plates converg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10A7296365A42D7B9D0BC859BC8883A&lt;/guid&gt;&#10;                    &lt;answertext&gt;A mountain range &lt;/answertext&gt;&#10;                    &lt;valuetype&gt;-1&lt;/valuetype&gt;&#10;                &lt;/answer&gt;&#10;                &lt;answer&gt;&#10;                    &lt;guid&gt;AE192CEB030945ACB865107236816A3D&lt;/guid&gt;&#10;                    &lt;answertext&gt;A mid-oceanic ridge  &lt;/answertext&gt;&#10;                    &lt;valuetype&gt;-1&lt;/valuetype&gt;&#10;                &lt;/answer&gt;&#10;                &lt;answer&gt;&#10;                    &lt;guid&gt;A461CD00148145018F2A3542CF5AB0E9&lt;/guid&gt;&#10;                    &lt;answertext&gt;A rift valley &lt;/answertext&gt;&#10;                    &lt;valuetype&gt;-1&lt;/valuetype&gt;&#10;                &lt;/answer&gt;&#10;                &lt;answer&gt;&#10;                    &lt;guid&gt;BD10BB580D644CA9BB73FF5BA385F41C&lt;/guid&gt;&#10;                    &lt;answertext&gt;A trench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2"/>
  <p:tag name="RESPONSECOUNT" val="32"/>
  <p:tag name="SLICED" val="False"/>
  <p:tag name="RESPONSES" val="3;2;2;3;3;4;2;4;2;4;4;2;1;4;3;2;-;2;1;3;4;2;4;2;2;2;2;3;1;2;3;3;1;"/>
  <p:tag name="CHARTSTRINGSTD" val="4 13 8 7"/>
  <p:tag name="CHARTSTRINGREV" val="7 8 13 4"/>
  <p:tag name="CHARTSTRINGSTDPER" val="0.125 0.40625 0.25 0.21875"/>
  <p:tag name="CHARTSTRINGREVPER" val="0.21875 0.25 0.40625 0.125"/>
  <p:tag name="RESPONSESGATHERED" val="False"/>
  <p:tag name="ANONYMOUSTEMP" val="False"/>
  <p:tag name="VALUES" val="Incorrect|smicln|Incorrect|smicln|Incorrect|smicln|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A mountain range&#10;A mid-oceanic ridge &#10;A rift valley&#10;A trenc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C8188151B1B461D8B1C756C7F17C0C0"/>
  <p:tag name="SLIDEID" val="0C8188151B1B461D8B1C756C7F17C0C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kind of landform would most likely be found where two oceanic plates meet?"/>
  <p:tag name="ANSWERSALIAS" val="A mountain range|smicln|A mid-oceanic ridge |smicln|A rift valley|smicln|A trench"/>
  <p:tag name="RESULTS" val="What kind of landform would most likely be found where two oceanic plates converge?&#10;35[;]42[;]35[;]False[;]3[;]&#10;2.14285714285714[;]2[;]0.797956573929654[;]0.636734693877551&#10;6[;]-1[;]A mountain range 1[;]A mountain range [;]&#10;21[;]-1[;]A mid-oceanic ridge  2[;]A mid-oceanic ridge  [;]&#10;5[;]-1[;]A rift valley 3[;]A rift valley [;]&#10;3[;]1[;]A trench4[;]A trench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B5ED87AA3094673850A2C66C5DB0F68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72D9A48176400FB11F9FAAE61E4E99&lt;/guid&gt;&#10;            &lt;repollguid&gt;5802B26DDC0E468C9F9978CB82776794&lt;/repollguid&gt;&#10;            &lt;sourceid&gt;B1017B3207504E17A12D1C3D96C9A6AB&lt;/sourceid&gt;&#10;            &lt;questiontext&gt;What kind of landform would most likely be found where two oceanic plates converg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10A7296365A42D7B9D0BC859BC8883A&lt;/guid&gt;&#10;                    &lt;answertext&gt;A mountain range &lt;/answertext&gt;&#10;                    &lt;valuetype&gt;-1&lt;/valuetype&gt;&#10;                &lt;/answer&gt;&#10;                &lt;answer&gt;&#10;                    &lt;guid&gt;AE192CEB030945ACB865107236816A3D&lt;/guid&gt;&#10;                    &lt;answertext&gt;A mid-oceanic ridge  &lt;/answertext&gt;&#10;                    &lt;valuetype&gt;-1&lt;/valuetype&gt;&#10;                &lt;/answer&gt;&#10;                &lt;answer&gt;&#10;                    &lt;guid&gt;A461CD00148145018F2A3542CF5AB0E9&lt;/guid&gt;&#10;                    &lt;answertext&gt;A rift valley &lt;/answertext&gt;&#10;                    &lt;valuetype&gt;-1&lt;/valuetype&gt;&#10;                &lt;/answer&gt;&#10;                &lt;answer&gt;&#10;                    &lt;guid&gt;BD10BB580D644CA9BB73FF5BA385F41C&lt;/guid&gt;&#10;                    &lt;answertext&gt;A trench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2"/>
  <p:tag name="RESPONSECOUNT" val="32"/>
  <p:tag name="SLICED" val="False"/>
  <p:tag name="RESPONSES" val="3;2;2;3;3;4;2;4;2;4;4;2;1;4;3;2;-;2;1;3;4;2;4;2;2;2;2;3;1;2;3;3;1;"/>
  <p:tag name="CHARTSTRINGSTD" val="4 13 8 7"/>
  <p:tag name="CHARTSTRINGREV" val="7 8 13 4"/>
  <p:tag name="CHARTSTRINGSTDPER" val="0.125 0.40625 0.25 0.21875"/>
  <p:tag name="CHARTSTRINGREVPER" val="0.21875 0.25 0.40625 0.125"/>
  <p:tag name="RESPONSESGATHERED" val="False"/>
  <p:tag name="ANONYMOUSTEMP" val="False"/>
  <p:tag name="VALUES" val="Incorrect|smicln|Incorrect|smicln|Incorrect|smicln|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A mountain range&#10;A mid-oceanic ridge &#10;A rift valley&#10;A trenc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C8B8DE4C74A4190AD7C2E8C2E81A68A"/>
  <p:tag name="SLIDEID" val="2C8B8DE4C74A4190AD7C2E8C2E81A68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earth’s major landforms were first shaped by"/>
  <p:tag name="ANSWERSALIAS" val="The breaking up of Pangaea|smicln|Forces within the earth’s interior|smicln|Weathering |smicln|Glaciers during the ice age"/>
  <p:tag name="RESULTS" val="The earth’s major landforms were first shaped by&#10;34[;]42[;]34[;]False[;]22[;]&#10;1.73529411764706[;]2[;]0.609185740506117[;]0.371107266435986&#10;11[;]-1[;]The breaking up of Pangaea 1[;]The breaking up of Pangaea [;]&#10;22[;]1[;]Forces within the earth’s interior 2[;]Forces within the earth’s interior [;]&#10;0[;]-1[;]Weathering  3[;]Weathering  [;]&#10;1[;]-1[;]Glaciers during the ice age4[;]Glaciers during the ice ag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7334553994B441AB435E498830CBFBF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337E79350E247729DA0E071D3FF39CE&lt;/guid&gt;&#10;            &lt;repollguid&gt;45087C213423414395BE925F79E99CA0&lt;/repollguid&gt;&#10;            &lt;sourceid&gt;AFFE0816E65C4EFD80DE05D7EB551A65&lt;/sourceid&gt;&#10;            &lt;questiontext&gt;The earth’s major landforms were first shaped by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2D4F902C363F4807810852E9178C2B58&lt;/guid&gt;&#10;                    &lt;answertext&gt;The breaking up of Pangaea &lt;/answertext&gt;&#10;                    &lt;valuetype&gt;-1&lt;/valuetype&gt;&#10;                &lt;/answer&gt;&#10;                &lt;answer&gt;&#10;                    &lt;guid&gt;5248D7F4D3AE45C6BA1FE88089C7ECE8&lt;/guid&gt;&#10;                    &lt;answertext&gt;Forces within the earth’s interior &lt;/answertext&gt;&#10;                    &lt;valuetype&gt;1&lt;/valuetype&gt;&#10;                &lt;/answer&gt;&#10;                &lt;answer&gt;&#10;                    &lt;guid&gt;75C4C4EC8A14425F9C20E4CB127153C7&lt;/guid&gt;&#10;                    &lt;answertext&gt;Weathering  &lt;/answertext&gt;&#10;                    &lt;valuetype&gt;-1&lt;/valuetype&gt;&#10;                &lt;/answer&gt;&#10;                &lt;answer&gt;&#10;                    &lt;guid&gt;2AD8C2074C9D411AA5F355C1524461E0&lt;/guid&gt;&#10;                    &lt;answertext&gt;Glaciers during the ice ag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1;2;2;2;2;2;2;2;2;2;2;1;2;2;1;3;2;2;3;2;1;2;1;2;2;2;2;2;2;2;1;2;"/>
  <p:tag name="CHARTSTRINGSTD" val="6 25 2 0"/>
  <p:tag name="CHARTSTRINGREV" val="0 2 25 6"/>
  <p:tag name="CHARTSTRINGSTDPER" val="0.181818181818182 0.757575757575758 0.0606060606060606 0"/>
  <p:tag name="CHARTSTRINGREVPER" val="0 0.0606060606060606 0.757575757575758 0.181818181818182"/>
  <p:tag name="RESPONSESGATHERED" val="False"/>
  <p:tag name="ANONYMOUSTEMP" val="False"/>
  <p:tag name="VALUES" val="Incorrect|smicln|Correct|smicln|Incorrect|smicln|Incorrec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01"/>
  <p:tag name="FONTSIZE" val="32"/>
  <p:tag name="BULLETTYPE" val="ppBulletArabicPeriod"/>
  <p:tag name="ANSWERTEXT" val="The breaking up of Pangaea&#10;Forces within the earth’s interior&#10;Weathering &#10;Glaciers during the ice a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0"/>
  <p:tag name="FONTSIZE" val="32"/>
  <p:tag name="BULLETTYPE" val="ppBulletArabicPeriod"/>
  <p:tag name="ANSWERTEXT" val="Magma &#10;Convection &#10;Slab pull&#10;Converging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C8B8DE4C74A4190AD7C2E8C2E81A68A"/>
  <p:tag name="SLIDEID" val="2C8B8DE4C74A4190AD7C2E8C2E81A68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earth’s major landforms were first shaped by"/>
  <p:tag name="ANSWERSALIAS" val="The breaking up of Pangaea|smicln|Forces within the earth’s interior|smicln|Weathering |smicln|Glaciers during the ice age"/>
  <p:tag name="RESULTS" val="The earth’s major landforms were first shaped by&#10;34[;]42[;]34[;]False[;]22[;]&#10;1.73529411764706[;]2[;]0.609185740506117[;]0.371107266435986&#10;11[;]-1[;]The breaking up of Pangaea 1[;]The breaking up of Pangaea [;]&#10;22[;]1[;]Forces within the earth’s interior 2[;]Forces within the earth’s interior [;]&#10;0[;]-1[;]Weathering  3[;]Weathering  [;]&#10;1[;]-1[;]Glaciers during the ice age4[;]Glaciers during the ice ag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7334553994B441AB435E498830CBFBF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337E79350E247729DA0E071D3FF39CE&lt;/guid&gt;&#10;            &lt;repollguid&gt;45087C213423414395BE925F79E99CA0&lt;/repollguid&gt;&#10;            &lt;sourceid&gt;AFFE0816E65C4EFD80DE05D7EB551A65&lt;/sourceid&gt;&#10;            &lt;questiontext&gt;The earth’s major landforms were first shaped by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2D4F902C363F4807810852E9178C2B58&lt;/guid&gt;&#10;                    &lt;answertext&gt;The breaking up of Pangaea &lt;/answertext&gt;&#10;                    &lt;valuetype&gt;-1&lt;/valuetype&gt;&#10;                &lt;/answer&gt;&#10;                &lt;answer&gt;&#10;                    &lt;guid&gt;5248D7F4D3AE45C6BA1FE88089C7ECE8&lt;/guid&gt;&#10;                    &lt;answertext&gt;Forces within the earth’s interior &lt;/answertext&gt;&#10;                    &lt;valuetype&gt;1&lt;/valuetype&gt;&#10;                &lt;/answer&gt;&#10;                &lt;answer&gt;&#10;                    &lt;guid&gt;75C4C4EC8A14425F9C20E4CB127153C7&lt;/guid&gt;&#10;                    &lt;answertext&gt;Weathering  &lt;/answertext&gt;&#10;                    &lt;valuetype&gt;-1&lt;/valuetype&gt;&#10;                &lt;/answer&gt;&#10;                &lt;answer&gt;&#10;                    &lt;guid&gt;2AD8C2074C9D411AA5F355C1524461E0&lt;/guid&gt;&#10;                    &lt;answertext&gt;Glaciers during the ice ag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1;2;2;2;2;2;2;2;2;2;2;1;2;2;1;3;2;2;3;2;1;2;1;2;2;2;2;2;2;2;1;2;"/>
  <p:tag name="CHARTSTRINGSTD" val="6 25 2 0"/>
  <p:tag name="CHARTSTRINGREV" val="0 2 25 6"/>
  <p:tag name="CHARTSTRINGSTDPER" val="0.181818181818182 0.757575757575758 0.0606060606060606 0"/>
  <p:tag name="CHARTSTRINGREVPER" val="0 0.0606060606060606 0.757575757575758 0.181818181818182"/>
  <p:tag name="RESPONSESGATHERED" val="False"/>
  <p:tag name="ANONYMOUSTEMP" val="False"/>
  <p:tag name="VALUES" val="Incorrect|smicln|Correct|smicln|Incorrect|smicln|In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01"/>
  <p:tag name="FONTSIZE" val="32"/>
  <p:tag name="BULLETTYPE" val="ppBulletArabicPeriod"/>
  <p:tag name="ANSWERTEXT" val="The breaking up of Pangaea&#10;Forces within the earth’s interior&#10;Weathering &#10;Glaciers during the ice ag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D4F4957AA12417DAD3D065022638901"/>
  <p:tag name="SLIDEID" val="4D4F4957AA12417DAD3D065022638901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landform in this picture is a good example of a landform created by __."/>
  <p:tag name="ANSWERSALIAS" val="Glacial erosion|smicln|Wind deposition|smicln|Water erosion|smicln|Water deposition"/>
  <p:tag name="RESULTS" val="The landform in this picture is a good example of a landform created by __.&#10;35[;]42[;]35[;]False[;]14[;]&#10;2.82857142857143[;]3[;]1.05521058929254[;]1.1134693877551&#10;3[;]-1[;]Glacial erosion 1[;]Glacial erosion [;]&#10;14[;]-1[;]Wind deposition 2[;]Wind deposition [;]&#10;4[;]-1[;]Water erosion 3[;]Water erosion [;]&#10;14[;]1[;]Water deposition4[;]Water deposit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8F98F6DD10F4D08AAB007BF1AD8DF5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988E215D0F749CD8CDC0F0A387D9CD4&lt;/guid&gt;&#10;            &lt;repollguid&gt;A35A0FF548614AE789DAA73FD0B20B55&lt;/repollguid&gt;&#10;            &lt;sourceid&gt;6C1C1F1DFDF74A36B870715BFEA4BE7E&lt;/sourceid&gt;&#10;            &lt;questiontext&gt;The landform in this picture is a good example of a landform created by 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1B71B638C9743858E1EDDE793C141D7&lt;/guid&gt;&#10;                    &lt;answertext&gt;Glacial erosion &lt;/answertext&gt;&#10;                    &lt;valuetype&gt;-1&lt;/valuetype&gt;&#10;                &lt;/answer&gt;&#10;                &lt;answer&gt;&#10;                    &lt;guid&gt;73C0CFC164D441FF9A167CB666ADFC1D&lt;/guid&gt;&#10;                    &lt;answertext&gt;Wind deposition &lt;/answertext&gt;&#10;                    &lt;valuetype&gt;-1&lt;/valuetype&gt;&#10;                &lt;/answer&gt;&#10;                &lt;answer&gt;&#10;                    &lt;guid&gt;26A9C7DA6F1942FCA45A38A285B65A4A&lt;/guid&gt;&#10;                    &lt;answertext&gt;Water erosion &lt;/answertext&gt;&#10;                    &lt;valuetype&gt;-1&lt;/valuetype&gt;&#10;                &lt;/answer&gt;&#10;                &lt;answer&gt;&#10;                    &lt;guid&gt;03A697B6228942EEB4FB1A51E0A0DD31&lt;/guid&gt;&#10;                    &lt;answertext&gt;Water deposition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2"/>
  <p:tag name="RESPONSECOUNT" val="32"/>
  <p:tag name="SLICED" val="False"/>
  <p:tag name="RESPONSES" val="1;2;2;2;4;4;1;2;4;4;4;4;2;4;3;3;4;4;1;-;4;4;4;2;4;1;4;2;4;4;2;3;1;"/>
  <p:tag name="CHARTSTRINGSTD" val="5 8 3 16"/>
  <p:tag name="CHARTSTRINGREV" val="16 3 8 5"/>
  <p:tag name="CHARTSTRINGSTDPER" val="0.15625 0.25 0.09375 0.5"/>
  <p:tag name="CHARTSTRINGREVPER" val="0.5 0.09375 0.25 0.15625"/>
  <p:tag name="RESPONSESGATHERED" val="False"/>
  <p:tag name="ANONYMOUSTEMP" val="False"/>
  <p:tag name="VALUES" val="Incorrect|smicln|Incorrect|smicln|Incorrect|smicln|Correc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Glacial erosion&#10;Wind deposition&#10;Water erosion&#10;Water deposi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D4F4957AA12417DAD3D065022638901"/>
  <p:tag name="SLIDEID" val="4D4F4957AA12417DAD3D065022638901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landform in this picture is a good example of a landform created by __."/>
  <p:tag name="ANSWERSALIAS" val="Glacial erosion|smicln|Wind deposition|smicln|Water erosion|smicln|Water deposition"/>
  <p:tag name="RESULTS" val="The landform in this picture is a good example of a landform created by __.&#10;35[;]42[;]35[;]False[;]14[;]&#10;2.82857142857143[;]3[;]1.05521058929254[;]1.1134693877551&#10;3[;]-1[;]Glacial erosion 1[;]Glacial erosion [;]&#10;14[;]-1[;]Wind deposition 2[;]Wind deposition [;]&#10;4[;]-1[;]Water erosion 3[;]Water erosion [;]&#10;14[;]1[;]Water deposition4[;]Water deposit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8F98F6DD10F4D08AAB007BF1AD8DF5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988E215D0F749CD8CDC0F0A387D9CD4&lt;/guid&gt;&#10;            &lt;repollguid&gt;A35A0FF548614AE789DAA73FD0B20B55&lt;/repollguid&gt;&#10;            &lt;sourceid&gt;6C1C1F1DFDF74A36B870715BFEA4BE7E&lt;/sourceid&gt;&#10;            &lt;questiontext&gt;The landform in this picture is a good example of a landform created by 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1B71B638C9743858E1EDDE793C141D7&lt;/guid&gt;&#10;                    &lt;answertext&gt;Glacial erosion &lt;/answertext&gt;&#10;                    &lt;valuetype&gt;-1&lt;/valuetype&gt;&#10;                &lt;/answer&gt;&#10;                &lt;answer&gt;&#10;                    &lt;guid&gt;73C0CFC164D441FF9A167CB666ADFC1D&lt;/guid&gt;&#10;                    &lt;answertext&gt;Wind deposition &lt;/answertext&gt;&#10;                    &lt;valuetype&gt;-1&lt;/valuetype&gt;&#10;                &lt;/answer&gt;&#10;                &lt;answer&gt;&#10;                    &lt;guid&gt;26A9C7DA6F1942FCA45A38A285B65A4A&lt;/guid&gt;&#10;                    &lt;answertext&gt;Water erosion &lt;/answertext&gt;&#10;                    &lt;valuetype&gt;-1&lt;/valuetype&gt;&#10;                &lt;/answer&gt;&#10;                &lt;answer&gt;&#10;                    &lt;guid&gt;03A697B6228942EEB4FB1A51E0A0DD31&lt;/guid&gt;&#10;                    &lt;answertext&gt;Water deposition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2"/>
  <p:tag name="RESPONSECOUNT" val="32"/>
  <p:tag name="SLICED" val="False"/>
  <p:tag name="RESPONSES" val="1;2;2;2;4;4;1;2;4;4;4;4;2;4;3;3;4;4;1;-;4;4;4;2;4;1;4;2;4;4;2;3;1;"/>
  <p:tag name="CHARTSTRINGSTD" val="5 8 3 16"/>
  <p:tag name="CHARTSTRINGREV" val="16 3 8 5"/>
  <p:tag name="CHARTSTRINGSTDPER" val="0.15625 0.25 0.09375 0.5"/>
  <p:tag name="CHARTSTRINGREVPER" val="0.5 0.09375 0.25 0.15625"/>
  <p:tag name="RESPONSESGATHERED" val="False"/>
  <p:tag name="ANONYMOUSTEMP" val="False"/>
  <p:tag name="VALUES" val="Incorrect|smicln|Incorrect|smicln|Incorrect|smicln|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Glacial erosion&#10;Wind deposition&#10;Water erosion&#10;Water deposi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7A7C059E38B4BB3BBA26E1B2352590A"/>
  <p:tag name="SLIDEID" val="97A7C059E38B4BB3BBA26E1B2352590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is is a picture of a ____. "/>
  <p:tag name="ANSWERSALIAS" val="butte|smicln|volcano|smicln|foothill|smicln|Fault line"/>
  <p:tag name="RESULTS" val="This is a picture of a ____. &#10;35[;]42[;]35[;]False[;]32[;]&#10;1.97142857142857[;]2[;]0.291372543633873[;]0.0848979591836735&#10;2[;]-1[;]butte 1[;]butte [;]&#10;32[;]1[;]volcano 2[;]volcano [;]&#10;1[;]-1[;]foothill 3[;]foothill [;]&#10;0[;]-1[;]Fault line4[;]Fault lin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DA88B5277AE49759A60CCE077A05C16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CBB57BEF2FA479E95BAFAAA1D0E6548&lt;/guid&gt;&#10;            &lt;repollguid&gt;93BD421A36554F68A98E18CC793AF3F8&lt;/repollguid&gt;&#10;            &lt;sourceid&gt;10CDFD0D7791460D9FDC69B36DE22B75&lt;/sourceid&gt;&#10;            &lt;questiontext&gt;This is a picture of a ____.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31A2270BD5B4F19A61060B7502B86BC&lt;/guid&gt;&#10;                    &lt;answertext&gt;butte &lt;/answertext&gt;&#10;                    &lt;valuetype&gt;-1&lt;/valuetype&gt;&#10;                &lt;/answer&gt;&#10;                &lt;answer&gt;&#10;                    &lt;guid&gt;9E998959BA9A4BC78A09C445F408C1DE&lt;/guid&gt;&#10;                    &lt;answertext&gt;volcano &lt;/answertext&gt;&#10;                    &lt;valuetype&gt;1&lt;/valuetype&gt;&#10;                &lt;/answer&gt;&#10;                &lt;answer&gt;&#10;                    &lt;guid&gt;5015A721423D42A8B8E9E66C9C16C456&lt;/guid&gt;&#10;                    &lt;answertext&gt;foothill &lt;/answertext&gt;&#10;                    &lt;valuetype&gt;-1&lt;/valuetype&gt;&#10;                &lt;/answer&gt;&#10;                &lt;answer&gt;&#10;                    &lt;guid&gt;AE6A97CFFA9746E787E0D0CB02173799&lt;/guid&gt;&#10;                    &lt;answertext&gt;Fault lin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1;2;2;2;2;1;2;2;2;2;2;2;2;2;2;2;2;2;2;2;1;2;2;1;2;2;"/>
  <p:tag name="CHARTSTRINGSTD" val="4 29 0 0"/>
  <p:tag name="CHARTSTRINGREV" val="0 0 29 4"/>
  <p:tag name="CHARTSTRINGSTDPER" val="0.121212121212121 0.878787878787879 0 0"/>
  <p:tag name="CHARTSTRINGREVPER" val="0 0 0.878787878787879 0.121212121212121"/>
  <p:tag name="RESPONSESGATHERED" val="False"/>
  <p:tag name="ANONYMOUSTEMP" val="False"/>
  <p:tag name="VALUES" val="Incorrect|smicln|Correct|smicln|In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3"/>
  <p:tag name="FONTSIZE" val="32"/>
  <p:tag name="BULLETTYPE" val="ppBulletArabicPeriod"/>
  <p:tag name="ANSWERTEXT" val="butte&#10;volcano&#10;foothill&#10;Fault 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50D0E71AE8C4A3F8F57A3924CFD36F8"/>
  <p:tag name="SLIDEID" val="A50D0E71AE8C4A3F8F57A3924CFD36F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 circular motion created by heating and cooling is called ___."/>
  <p:tag name="ANSWERSALIAS" val="Magma |smicln|Convection |smicln|Slab pull|smicln|Converging "/>
  <p:tag name="RESULTS" val="A circular motion created by heating and cooling is called ___.&#10;35[;]42[;]35[;]False[;]35[;]&#10;2[;]2[;]0[;]0&#10;0[;]-1[;]Magma  1[;]Magma  [;]&#10;35[;]1[;]Convection  2[;]Convection  [;]&#10;0[;]-1[;]Slab pull 3[;]Slab pull [;]&#10;0[;]-1[;]Converging 4[;]Converging 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1D2A7A3975CA47D7B227067896362BE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5E7A0691AC47A484B31B1DF51DB31C&lt;/guid&gt;&#10;            &lt;repollguid&gt;8B297299395842C29FAC19D9A60F73C9&lt;/repollguid&gt;&#10;            &lt;sourceid&gt;D400846DCCB64E0EB9B37115AD70B9B6&lt;/sourceid&gt;&#10;            &lt;questiontext&gt;A circular motion created by heating and cooling is called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1B8B411D2604A51B779618DB8EF75E7&lt;/guid&gt;&#10;                    &lt;answertext&gt;Magma  &lt;/answertext&gt;&#10;                    &lt;valuetype&gt;-1&lt;/valuetype&gt;&#10;                &lt;/answer&gt;&#10;                &lt;answer&gt;&#10;                    &lt;guid&gt;118B6554C441441CAC5FA8B37DC45835&lt;/guid&gt;&#10;                    &lt;answertext&gt;Convection  &lt;/answertext&gt;&#10;                    &lt;valuetype&gt;1&lt;/valuetype&gt;&#10;                &lt;/answer&gt;&#10;                &lt;answer&gt;&#10;                    &lt;guid&gt;69919F7E1F7E47AF9110C1B2565B6EF1&lt;/guid&gt;&#10;                    &lt;answertext&gt;Slab pull &lt;/answertext&gt;&#10;                    &lt;valuetype&gt;-1&lt;/valuetype&gt;&#10;                &lt;/answer&gt;&#10;                &lt;answer&gt;&#10;                    &lt;guid&gt;81BCD6F7AD8044449DB47D07414505A4&lt;/guid&gt;&#10;                    &lt;answertext&gt;Converging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2;2;2;2;2;2;2;2;2;2;2;2;2;2;2;2;2;2;2;2;2;2;"/>
  <p:tag name="CHARTSTRINGSTD" val="0 33 0 0"/>
  <p:tag name="CHARTSTRINGREV" val="0 0 33 0"/>
  <p:tag name="CHARTSTRINGSTDPER" val="0 1 0 0"/>
  <p:tag name="CHARTSTRINGREVPER" val="0 0 1 0"/>
  <p:tag name="RESPONSESGATHERED" val="False"/>
  <p:tag name="ANONYMOUSTEMP" val="False"/>
  <p:tag name="VALUES" val="Incorrect|smicln|Correct|smicln|Incorrect|smicln|Incorrec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7A7C059E38B4BB3BBA26E1B2352590A"/>
  <p:tag name="SLIDEID" val="97A7C059E38B4BB3BBA26E1B2352590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is is a picture of a ____. "/>
  <p:tag name="ANSWERSALIAS" val="butte|smicln|volcano|smicln|foothill|smicln|Fault line"/>
  <p:tag name="RESULTS" val="This is a picture of a ____. &#10;35[;]42[;]35[;]False[;]32[;]&#10;1.97142857142857[;]2[;]0.291372543633873[;]0.0848979591836735&#10;2[;]-1[;]butte 1[;]butte [;]&#10;32[;]1[;]volcano 2[;]volcano [;]&#10;1[;]-1[;]foothill 3[;]foothill [;]&#10;0[;]-1[;]Fault line4[;]Fault line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DA88B5277AE49759A60CCE077A05C16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CBB57BEF2FA479E95BAFAAA1D0E6548&lt;/guid&gt;&#10;            &lt;repollguid&gt;93BD421A36554F68A98E18CC793AF3F8&lt;/repollguid&gt;&#10;            &lt;sourceid&gt;10CDFD0D7791460D9FDC69B36DE22B75&lt;/sourceid&gt;&#10;            &lt;questiontext&gt;This is a picture of a ____.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31A2270BD5B4F19A61060B7502B86BC&lt;/guid&gt;&#10;                    &lt;answertext&gt;butte &lt;/answertext&gt;&#10;                    &lt;valuetype&gt;-1&lt;/valuetype&gt;&#10;                &lt;/answer&gt;&#10;                &lt;answer&gt;&#10;                    &lt;guid&gt;9E998959BA9A4BC78A09C445F408C1DE&lt;/guid&gt;&#10;                    &lt;answertext&gt;volcano &lt;/answertext&gt;&#10;                    &lt;valuetype&gt;1&lt;/valuetype&gt;&#10;                &lt;/answer&gt;&#10;                &lt;answer&gt;&#10;                    &lt;guid&gt;5015A721423D42A8B8E9E66C9C16C456&lt;/guid&gt;&#10;                    &lt;answertext&gt;foothill &lt;/answertext&gt;&#10;                    &lt;valuetype&gt;-1&lt;/valuetype&gt;&#10;                &lt;/answer&gt;&#10;                &lt;answer&gt;&#10;                    &lt;guid&gt;AE6A97CFFA9746E787E0D0CB02173799&lt;/guid&gt;&#10;                    &lt;answertext&gt;Fault lin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1;2;2;2;2;1;2;2;2;2;2;2;2;2;2;2;2;2;2;2;1;2;2;1;2;2;"/>
  <p:tag name="CHARTSTRINGSTD" val="4 29 0 0"/>
  <p:tag name="CHARTSTRINGREV" val="0 0 29 4"/>
  <p:tag name="CHARTSTRINGSTDPER" val="0.121212121212121 0.878787878787879 0 0"/>
  <p:tag name="CHARTSTRINGREVPER" val="0 0 0.878787878787879 0.121212121212121"/>
  <p:tag name="RESPONSESGATHERED" val="False"/>
  <p:tag name="ANONYMOUSTEMP" val="False"/>
  <p:tag name="VALUES" val="Incorrect|smicln|Correct|smicln|Incorrect|smicln|Incorrec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3"/>
  <p:tag name="FONTSIZE" val="32"/>
  <p:tag name="BULLETTYPE" val="ppBulletArabicPeriod"/>
  <p:tag name="ANSWERTEXT" val="butte&#10;volcano&#10;foothill&#10;Fault 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2A5B9C77D104BA1B1865D72F85D41EC"/>
  <p:tag name="SLIDEID" val="02A5B9C77D104BA1B1865D72F85D41E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Cracks in this landform were most likely caused by ____."/>
  <p:tag name="ANSWERSALIAS" val="Mechanical weathering|smicln|Sedimentation |smicln|Moraines |smicln|Glacial erosion"/>
  <p:tag name="RESULTS" val="Cracks in this landform were most likely caused by ____.&#10;34[;]42[;]34[;]False[;]27[;]&#10;1.47058823529412[;]1[;]0.977249866225656[;]0.955017301038062&#10;27[;]1[;]Mechanical weathering 1[;]Mechanical weathering [;]&#10;1[;]-1[;]Sedimentation  2[;]Sedimentation  [;]&#10;3[;]-1[;]Moraines  3[;]Moraines  [;]&#10;3[;]-1[;]Glacial erosion4[;]Glacial eros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01BC105528D4A168830BD93A6CB4CE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F982DFA2F44B92AC3C013FA4E000E7&lt;/guid&gt;&#10;            &lt;repollguid&gt;F25B4B69AD0E49C5BBF4ADDA4020B3C5&lt;/repollguid&gt;&#10;            &lt;sourceid&gt;5C6C9BDF58164C1EAF6FCBFDE0B5D38F&lt;/sourceid&gt;&#10;            &lt;questiontext&gt;Cracks in this landform were most likely caus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28BACB1824547C3A930A953ACE394EB&lt;/guid&gt;&#10;                    &lt;answertext&gt;Mechanical weathering &lt;/answertext&gt;&#10;                    &lt;valuetype&gt;1&lt;/valuetype&gt;&#10;                &lt;/answer&gt;&#10;                &lt;answer&gt;&#10;                    &lt;guid&gt;11C159CA305140B8B80A9A0C94C83E77&lt;/guid&gt;&#10;                    &lt;answertext&gt;Sedimentation  &lt;/answertext&gt;&#10;                    &lt;valuetype&gt;-1&lt;/valuetype&gt;&#10;                &lt;/answer&gt;&#10;                &lt;answer&gt;&#10;                    &lt;guid&gt;2737C3CC825A430FA41EC52BCBB52AA7&lt;/guid&gt;&#10;                    &lt;answertext&gt;Moraines  &lt;/answertext&gt;&#10;                    &lt;valuetype&gt;-1&lt;/valuetype&gt;&#10;                &lt;/answer&gt;&#10;                &lt;answer&gt;&#10;                    &lt;guid&gt;34E19641C3894CB7A45495CA285ACF12&lt;/guid&gt;&#10;                    &lt;answertext&gt;Glacial erosio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1;1;1;1;1;1;1;1;4;1;1;1;1;1;1;1;4;2;1;1;1;4;1;1;1;1;1;2;1;1;2;3;1;"/>
  <p:tag name="CHARTSTRINGSTD" val="26 3 1 3"/>
  <p:tag name="CHARTSTRINGREV" val="3 1 3 26"/>
  <p:tag name="CHARTSTRINGSTDPER" val="0.787878787878788 0.0909090909090909 0.0303030303030303 0.0909090909090909"/>
  <p:tag name="CHARTSTRINGREVPER" val="0.0909090909090909 0.0303030303030303 0.0909090909090909 0.787878787878788"/>
  <p:tag name="RESPONSESGATHERED" val="False"/>
  <p:tag name="ANONYMOUSTEMP" val="False"/>
  <p:tag name="VALUES" val="Correct|smicln|Incorrect|smicln|Incorrect|smicln|Incorrec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Mechanical weathering&#10;Sedimentation &#10;Moraines &#10;Glacial eros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2A5B9C77D104BA1B1865D72F85D41EC"/>
  <p:tag name="SLIDEID" val="02A5B9C77D104BA1B1865D72F85D41E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Cracks in this landform were most likely caused by ____."/>
  <p:tag name="ANSWERSALIAS" val="Mechanical weathering|smicln|Sedimentation |smicln|Moraines |smicln|Glacial erosion"/>
  <p:tag name="RESULTS" val="Cracks in this landform were most likely caused by ____.&#10;34[;]42[;]34[;]False[;]27[;]&#10;1.47058823529412[;]1[;]0.977249866225656[;]0.955017301038062&#10;27[;]1[;]Mechanical weathering 1[;]Mechanical weathering [;]&#10;1[;]-1[;]Sedimentation  2[;]Sedimentation  [;]&#10;3[;]-1[;]Moraines  3[;]Moraines  [;]&#10;3[;]-1[;]Glacial erosion4[;]Glacial eros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01BC105528D4A168830BD93A6CB4CE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F982DFA2F44B92AC3C013FA4E000E7&lt;/guid&gt;&#10;            &lt;repollguid&gt;F25B4B69AD0E49C5BBF4ADDA4020B3C5&lt;/repollguid&gt;&#10;            &lt;sourceid&gt;5C6C9BDF58164C1EAF6FCBFDE0B5D38F&lt;/sourceid&gt;&#10;            &lt;questiontext&gt;Cracks in this landform were most likely caused by _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28BACB1824547C3A930A953ACE394EB&lt;/guid&gt;&#10;                    &lt;answertext&gt;Mechanical weathering &lt;/answertext&gt;&#10;                    &lt;valuetype&gt;1&lt;/valuetype&gt;&#10;                &lt;/answer&gt;&#10;                &lt;answer&gt;&#10;                    &lt;guid&gt;11C159CA305140B8B80A9A0C94C83E77&lt;/guid&gt;&#10;                    &lt;answertext&gt;Sedimentation  &lt;/answertext&gt;&#10;                    &lt;valuetype&gt;-1&lt;/valuetype&gt;&#10;                &lt;/answer&gt;&#10;                &lt;answer&gt;&#10;                    &lt;guid&gt;2737C3CC825A430FA41EC52BCBB52AA7&lt;/guid&gt;&#10;                    &lt;answertext&gt;Moraines  &lt;/answertext&gt;&#10;                    &lt;valuetype&gt;-1&lt;/valuetype&gt;&#10;                &lt;/answer&gt;&#10;                &lt;answer&gt;&#10;                    &lt;guid&gt;34E19641C3894CB7A45495CA285ACF12&lt;/guid&gt;&#10;                    &lt;answertext&gt;Glacial erosio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1;1;1;1;1;1;1;1;4;1;1;1;1;1;1;1;4;2;1;1;1;4;1;1;1;1;1;2;1;1;2;3;1;"/>
  <p:tag name="CHARTSTRINGSTD" val="26 3 1 3"/>
  <p:tag name="CHARTSTRINGREV" val="3 1 3 26"/>
  <p:tag name="CHARTSTRINGSTDPER" val="0.787878787878788 0.0909090909090909 0.0303030303030303 0.0909090909090909"/>
  <p:tag name="CHARTSTRINGREVPER" val="0.0909090909090909 0.0303030303030303 0.0909090909090909 0.787878787878788"/>
  <p:tag name="RESPONSESGATHERED" val="False"/>
  <p:tag name="ANONYMOUSTEMP" val="False"/>
  <p:tag name="VALUES" val="Correct|smicln|In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Mechanical weathering&#10;Sedimentation &#10;Moraines &#10;Glacial eros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DA28A51870D4A80A7C775836955DDAA"/>
  <p:tag name="SLIDEID" val="1DA28A51870D4A80A7C775836955DDA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Scientists believe ____ moves the various plates across the earth’s surface."/>
  <p:tag name="ANSWERSALIAS" val="Subduction|smicln|Chemical weathering|smicln|Continental drift|smicln|Convection"/>
  <p:tag name="RESULTS" val="Scientists believe ____ moves the various plates across the earth’s surface.&#10;35[;]42[;]35[;]False[;]19[;]&#10;3.48571428571429[;]4[;]0.603391773769796[;]0.364081632653061&#10;0[;]-1[;]Subduction 1[;]Subduction [;]&#10;2[;]-1[;]Chemical weathering 2[;]Chemical weathering [;]&#10;14[;]-1[;]Continental drift 3[;]Continental drift [;]&#10;19[;]1[;]Convection4[;]Convect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A7A1C8E92E4416DA1432FCFBF66A8DD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0D385F40A814445A7AE79D800EB4F21&lt;/guid&gt;&#10;            &lt;repollguid&gt;94B33D7EA32A43948A0676E1DAAE90B7&lt;/repollguid&gt;&#10;            &lt;sourceid&gt;A4FDB873DC3D44E0A43387BD2A27714D&lt;/sourceid&gt;&#10;            &lt;questiontext&gt;Scientists believe ____ moves the various plates across the earth’s surface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740B7D18BC2443A954A0E5F09E9799C&lt;/guid&gt;&#10;                    &lt;answertext&gt;Subduction &lt;/answertext&gt;&#10;                    &lt;valuetype&gt;-1&lt;/valuetype&gt;&#10;                &lt;/answer&gt;&#10;                &lt;answer&gt;&#10;                    &lt;guid&gt;01E556BFD0A14858AF49D5E50672AA0B&lt;/guid&gt;&#10;                    &lt;answertext&gt;Chemical weathering &lt;/answertext&gt;&#10;                    &lt;valuetype&gt;-1&lt;/valuetype&gt;&#10;                &lt;/answer&gt;&#10;                &lt;answer&gt;&#10;                    &lt;guid&gt;31BCDDC308A64DA6BBF80DCEF7F723B2&lt;/guid&gt;&#10;                    &lt;answertext&gt;Continental drift &lt;/answertext&gt;&#10;                    &lt;valuetype&gt;-1&lt;/valuetype&gt;&#10;                &lt;/answer&gt;&#10;                &lt;answer&gt;&#10;                    &lt;guid&gt;53E47AD708E84702983EA6F8CCDD3670&lt;/guid&gt;&#10;                    &lt;answertext&gt;Convection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4;4;4;4;4;4;4;4;4;4;4;4;3;3;4;4;3;4;4;4;4;3;3;4;4;4;4;3;4;4;4;3;4;"/>
  <p:tag name="CHARTSTRINGSTD" val="0 0 7 26"/>
  <p:tag name="CHARTSTRINGREV" val="26 7 0 0"/>
  <p:tag name="CHARTSTRINGSTDPER" val="0 0 0.212121212121212 0.787878787878788"/>
  <p:tag name="CHARTSTRINGREVPER" val="0.787878787878788 0.212121212121212 0 0"/>
  <p:tag name="RESPONSESGATHERED" val="False"/>
  <p:tag name="ANONYMOUSTEMP" val="False"/>
  <p:tag name="VALUES" val="Incorrect|smicln|Incorrect|smicln|Incorrect|smicln|Correc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9"/>
  <p:tag name="FONTSIZE" val="32"/>
  <p:tag name="BULLETTYPE" val="ppBulletArabicPeriod"/>
  <p:tag name="ANSWERTEXT" val="Subduction&#10;Chemical weathering&#10;Continental drift&#10;Conve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0"/>
  <p:tag name="FONTSIZE" val="32"/>
  <p:tag name="BULLETTYPE" val="ppBulletArabicPeriod"/>
  <p:tag name="ANSWERTEXT" val="Magma &#10;Convection &#10;Slab pull&#10;Converging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DA28A51870D4A80A7C775836955DDAA"/>
  <p:tag name="SLIDEID" val="1DA28A51870D4A80A7C775836955DDA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Scientists believe ____ moves the various plates across the earth’s surface."/>
  <p:tag name="ANSWERSALIAS" val="Subduction|smicln|Chemical weathering|smicln|Continental drift|smicln|Convection"/>
  <p:tag name="RESULTS" val="Scientists believe ____ moves the various plates across the earth’s surface.&#10;35[;]42[;]35[;]False[;]19[;]&#10;3.48571428571429[;]4[;]0.603391773769796[;]0.364081632653061&#10;0[;]-1[;]Subduction 1[;]Subduction [;]&#10;2[;]-1[;]Chemical weathering 2[;]Chemical weathering [;]&#10;14[;]-1[;]Continental drift 3[;]Continental drift [;]&#10;19[;]1[;]Convection4[;]Convect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A7A1C8E92E4416DA1432FCFBF66A8DD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0D385F40A814445A7AE79D800EB4F21&lt;/guid&gt;&#10;            &lt;repollguid&gt;94B33D7EA32A43948A0676E1DAAE90B7&lt;/repollguid&gt;&#10;            &lt;sourceid&gt;A4FDB873DC3D44E0A43387BD2A27714D&lt;/sourceid&gt;&#10;            &lt;questiontext&gt;Scientists believe ____ moves the various plates across the earth’s surface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740B7D18BC2443A954A0E5F09E9799C&lt;/guid&gt;&#10;                    &lt;answertext&gt;Subduction &lt;/answertext&gt;&#10;                    &lt;valuetype&gt;-1&lt;/valuetype&gt;&#10;                &lt;/answer&gt;&#10;                &lt;answer&gt;&#10;                    &lt;guid&gt;01E556BFD0A14858AF49D5E50672AA0B&lt;/guid&gt;&#10;                    &lt;answertext&gt;Chemical weathering &lt;/answertext&gt;&#10;                    &lt;valuetype&gt;-1&lt;/valuetype&gt;&#10;                &lt;/answer&gt;&#10;                &lt;answer&gt;&#10;                    &lt;guid&gt;31BCDDC308A64DA6BBF80DCEF7F723B2&lt;/guid&gt;&#10;                    &lt;answertext&gt;Continental drift &lt;/answertext&gt;&#10;                    &lt;valuetype&gt;-1&lt;/valuetype&gt;&#10;                &lt;/answer&gt;&#10;                &lt;answer&gt;&#10;                    &lt;guid&gt;53E47AD708E84702983EA6F8CCDD3670&lt;/guid&gt;&#10;                    &lt;answertext&gt;Convection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4;4;4;4;4;4;4;4;4;4;4;4;3;3;4;4;3;4;4;4;4;3;3;4;4;4;4;3;4;4;4;3;4;"/>
  <p:tag name="CHARTSTRINGSTD" val="0 0 7 26"/>
  <p:tag name="CHARTSTRINGREV" val="26 7 0 0"/>
  <p:tag name="CHARTSTRINGSTDPER" val="0 0 0.212121212121212 0.787878787878788"/>
  <p:tag name="CHARTSTRINGREVPER" val="0.787878787878788 0.212121212121212 0 0"/>
  <p:tag name="RESPONSESGATHERED" val="False"/>
  <p:tag name="ANONYMOUSTEMP" val="False"/>
  <p:tag name="VALUES" val="Incorrect|smicln|Incorrect|smicln|Incorrect|smicln|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9"/>
  <p:tag name="FONTSIZE" val="32"/>
  <p:tag name="BULLETTYPE" val="ppBulletArabicPeriod"/>
  <p:tag name="ANSWERTEXT" val="Subduction&#10;Chemical weathering&#10;Continental drift&#10;Convecti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D5E3F369B1E4A6BAA8FE8BBE8441AF0"/>
  <p:tag name="SLIDEID" val="ED5E3F369B1E4A6BAA8FE8BBE8441AF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In this picture, we can see all of the following EXCEPT ..."/>
  <p:tag name="ANSWERSALIAS" val="Glacial erosion|smicln|Deposition|smicln|Magma|smicln|Moraines "/>
  <p:tag name="RESULTS" val="In this picture, we can see all of the following EXCEPT ...&#10;35[;]42[;]35[;]False[;]29[;]&#10;3.02857142857143[;]3[;]0.506287004190553[;]0.256326530612245&#10;1[;]-1[;]Glacial erosion 1[;]Glacial erosion [;]&#10;1[;]-1[;]Deposition 2[;]Deposition [;]&#10;29[;]1[;]Magma 3[;]Magma [;]&#10;4[;]-1[;]Moraines 4[;]Moraines 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CB7033408354B689638B8BD13A354D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D624D3D9454888B7BD3A6D0A1C98C0&lt;/guid&gt;&#10;            &lt;repollguid&gt;41502CD2987C4FFAA41D5B775A23D435&lt;/repollguid&gt;&#10;            &lt;sourceid&gt;5DD7A5BD2FBF48ECBA5C3038C4A9733D&lt;/sourceid&gt;&#10;            &lt;questiontext&gt;In this picture, we can see all of the following EXCEPT 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46E57F05BE34C639C55B72CC8F79A12&lt;/guid&gt;&#10;                    &lt;answertext&gt;Glacial erosion &lt;/answertext&gt;&#10;                    &lt;valuetype&gt;-1&lt;/valuetype&gt;&#10;                &lt;/answer&gt;&#10;                &lt;answer&gt;&#10;                    &lt;guid&gt;5B578667645041B998DAC469B71454E6&lt;/guid&gt;&#10;                    &lt;answertext&gt;Deposition &lt;/answertext&gt;&#10;                    &lt;valuetype&gt;-1&lt;/valuetype&gt;&#10;                &lt;/answer&gt;&#10;                &lt;answer&gt;&#10;                    &lt;guid&gt;8E95603EA9744048AF38A0A17731F189&lt;/guid&gt;&#10;                    &lt;answertext&gt;Magma &lt;/answertext&gt;&#10;                    &lt;valuetype&gt;1&lt;/valuetype&gt;&#10;                &lt;/answer&gt;&#10;                &lt;answer&gt;&#10;                    &lt;guid&gt;CF4B241A53354DB18B9264EDE1143AEE&lt;/guid&gt;&#10;                    &lt;answertext&gt;Moraines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3;4;3;3;3;3;3;3;3;3;3;3;3;3;3;3;3;3;3;3;3;3;3;3;3;3;3;1;3;3;4;3;3;"/>
  <p:tag name="CHARTSTRINGSTD" val="1 0 30 2"/>
  <p:tag name="CHARTSTRINGREV" val="2 30 0 1"/>
  <p:tag name="CHARTSTRINGSTDPER" val="0.0303030303030303 0 0.909090909090909 0.0606060606060606"/>
  <p:tag name="CHARTSTRINGREVPER" val="0.0606060606060606 0.909090909090909 0 0.0303030303030303"/>
  <p:tag name="RESPONSESGATHERED" val="False"/>
  <p:tag name="ANONYMOUSTEMP" val="False"/>
  <p:tag name="VALUES" val="Incorrect|smicln|Incorrect|smicln|Correct|smicln|Incorrec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2"/>
  <p:tag name="FONTSIZE" val="32"/>
  <p:tag name="BULLETTYPE" val="ppBulletArabicPeriod"/>
  <p:tag name="ANSWERTEXT" val="Glacial erosion&#10;Deposition&#10;Magma&#10;Moraines 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D5E3F369B1E4A6BAA8FE8BBE8441AF0"/>
  <p:tag name="SLIDEID" val="ED5E3F369B1E4A6BAA8FE8BBE8441AF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In this picture, we can see all of the following EXCEPT ..."/>
  <p:tag name="ANSWERSALIAS" val="Glacial erosion|smicln|Deposition|smicln|Magma|smicln|Moraines "/>
  <p:tag name="RESULTS" val="In this picture, we can see all of the following EXCEPT ...&#10;35[;]42[;]35[;]False[;]29[;]&#10;3.02857142857143[;]3[;]0.506287004190553[;]0.256326530612245&#10;1[;]-1[;]Glacial erosion 1[;]Glacial erosion [;]&#10;1[;]-1[;]Deposition 2[;]Deposition [;]&#10;29[;]1[;]Magma 3[;]Magma [;]&#10;4[;]-1[;]Moraines 4[;]Moraines 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CB7033408354B689638B8BD13A354D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D624D3D9454888B7BD3A6D0A1C98C0&lt;/guid&gt;&#10;            &lt;repollguid&gt;41502CD2987C4FFAA41D5B775A23D435&lt;/repollguid&gt;&#10;            &lt;sourceid&gt;5DD7A5BD2FBF48ECBA5C3038C4A9733D&lt;/sourceid&gt;&#10;            &lt;questiontext&gt;In this picture, we can see all of the following EXCEPT ..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46E57F05BE34C639C55B72CC8F79A12&lt;/guid&gt;&#10;                    &lt;answertext&gt;Glacial erosion &lt;/answertext&gt;&#10;                    &lt;valuetype&gt;-1&lt;/valuetype&gt;&#10;                &lt;/answer&gt;&#10;                &lt;answer&gt;&#10;                    &lt;guid&gt;5B578667645041B998DAC469B71454E6&lt;/guid&gt;&#10;                    &lt;answertext&gt;Deposition &lt;/answertext&gt;&#10;                    &lt;valuetype&gt;-1&lt;/valuetype&gt;&#10;                &lt;/answer&gt;&#10;                &lt;answer&gt;&#10;                    &lt;guid&gt;8E95603EA9744048AF38A0A17731F189&lt;/guid&gt;&#10;                    &lt;answertext&gt;Magma &lt;/answertext&gt;&#10;                    &lt;valuetype&gt;1&lt;/valuetype&gt;&#10;                &lt;/answer&gt;&#10;                &lt;answer&gt;&#10;                    &lt;guid&gt;CF4B241A53354DB18B9264EDE1143AEE&lt;/guid&gt;&#10;                    &lt;answertext&gt;Moraines 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3;4;3;3;3;3;3;3;3;3;3;3;3;3;3;3;3;3;3;3;3;3;3;3;3;3;3;1;3;3;4;3;3;"/>
  <p:tag name="CHARTSTRINGSTD" val="1 0 30 2"/>
  <p:tag name="CHARTSTRINGREV" val="2 30 0 1"/>
  <p:tag name="CHARTSTRINGSTDPER" val="0.0303030303030303 0 0.909090909090909 0.0606060606060606"/>
  <p:tag name="CHARTSTRINGREVPER" val="0.0606060606060606 0.909090909090909 0 0.0303030303030303"/>
  <p:tag name="RESPONSESGATHERED" val="False"/>
  <p:tag name="ANONYMOUSTEMP" val="False"/>
  <p:tag name="VALUES" val="Incorrect|smicln|Incorrect|smicln|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2"/>
  <p:tag name="FONTSIZE" val="32"/>
  <p:tag name="BULLETTYPE" val="ppBulletArabicPeriod"/>
  <p:tag name="ANSWERTEXT" val="Glacial erosion&#10;Deposition&#10;Magma&#10;Moraines 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9110CF436A204E37AB5E3EB6EF25E6E7"/>
  <p:tag name="ANSWERSALIAS" val="Crash, push, &amp; pull|smicln|Erosion, deposition, &amp; weathering|smicln|Collide, slide, &amp; divide|smicln|Faulting, convection, &amp; loess"/>
  <p:tag name="QUESTIONALIAS" val="Mr. Miyagi explains plate tectonics with the terms ___, ___, &amp; ___."/>
  <p:tag name="RESULTS" val="Mr. Miyagi explains plate tectonics with the terms ___, ___, &amp; ___.&#10;35[;]42[;]35[;]False[;]31[;]&#10;2.8[;]3[;]0.57569833370314[;]0.331428571428571&#10;3[;]-1[;]Crash, push, &amp; pull 1[;]Crash, push, &amp; pull [;]&#10;1[;]-1[;]Erosion, deposition, &amp; weathering 2[;]Erosion, deposition, &amp; weathering [;]&#10;31[;]1[;]Collide, slide, &amp; divide 3[;]Collide, slide, &amp; divide [;]&#10;0[;]-1[;]Faulting, convection, &amp; loess4[;]Faulting, convection, &amp; loes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50A7451049B479CBEBD4849F29A52B9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863722E938341618A363B5AAAFC5F27&lt;/guid&gt;&#10;            &lt;repollguid&gt;9563CA2784EE4D438E0E4F3E6FB7BB3F&lt;/repollguid&gt;&#10;            &lt;sourceid&gt;810E7C448F714A69AB02D8D6DAC82A86&lt;/sourceid&gt;&#10;            &lt;questiontext&gt;Mr. Miyagi explains plate tectonics with the terms ___, ___, &amp;amp;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5F888293F0442A3A9076E4BD9FBAE8E&lt;/guid&gt;&#10;                    &lt;answertext&gt;Crash, push, &amp;amp; pull &lt;/answertext&gt;&#10;                    &lt;valuetype&gt;-1&lt;/valuetype&gt;&#10;                &lt;/answer&gt;&#10;                &lt;answer&gt;&#10;                    &lt;guid&gt;1F358892BC0D4B19A92697317DCCF017&lt;/guid&gt;&#10;                    &lt;answertext&gt;Erosion, deposition, &amp;amp; weathering &lt;/answertext&gt;&#10;                    &lt;valuetype&gt;-1&lt;/valuetype&gt;&#10;                &lt;/answer&gt;&#10;                &lt;answer&gt;&#10;                    &lt;guid&gt;698A5A4057D44A69B03ED9BB63558C22&lt;/guid&gt;&#10;                    &lt;answertext&gt;Collide, slide, &amp;amp; divide &lt;/answertext&gt;&#10;                    &lt;valuetype&gt;1&lt;/valuetype&gt;&#10;                &lt;/answer&gt;&#10;                &lt;answer&gt;&#10;                    &lt;guid&gt;CB33DCDC57134E738CDE54102454A772&lt;/guid&gt;&#10;                    &lt;answertext&gt;Faulting, convection, &amp;amp; loess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3;3;3;3;3;3;3;3;3;3;3;2;3;3;3;3;3;3;1;2;3;2;3;3;3;3;3;3;3;3;3;4;2;"/>
  <p:tag name="CHARTSTRINGSTD" val="1 4 27 1"/>
  <p:tag name="CHARTSTRINGREV" val="1 27 4 1"/>
  <p:tag name="CHARTSTRINGSTDPER" val="0.0303030303030303 0.121212121212121 0.818181818181818 0.0303030303030303"/>
  <p:tag name="CHARTSTRINGREVPER" val="0.0303030303030303 0.818181818181818 0.121212121212121 0.0303030303030303"/>
  <p:tag name="RESPONSESGATHERED" val="False"/>
  <p:tag name="ANONYMOUSTEMP" val="False"/>
  <p:tag name="VALUES" val="Incorrect|smicln|Incorrect|smicln|Correct|smicln|Incorrec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08"/>
  <p:tag name="FONTSIZE" val="32"/>
  <p:tag name="BULLETTYPE" val="ppBulletArabicPeriod"/>
  <p:tag name="ANSWERTEXT" val="Crash, push, &amp; pull&#10;Erosion, deposition, &amp; weathering&#10;Collide, slide, &amp; divide&#10;Faulting, convection, &amp; loes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9110CF436A204E37AB5E3EB6EF25E6E7"/>
  <p:tag name="ANSWERSALIAS" val="Crash, push, &amp; pull|smicln|Erosion, deposition, &amp; weathering|smicln|Collide, slide, &amp; divide|smicln|Faulting, convection, &amp; loess"/>
  <p:tag name="QUESTIONALIAS" val="Mr. Miyagi explains plate tectonics with the terms ___, ___, &amp; ___."/>
  <p:tag name="RESULTS" val="Mr. Miyagi explains plate tectonics with the terms ___, ___, &amp; ___.&#10;35[;]42[;]35[;]False[;]31[;]&#10;2.8[;]3[;]0.57569833370314[;]0.331428571428571&#10;3[;]-1[;]Crash, push, &amp; pull 1[;]Crash, push, &amp; pull [;]&#10;1[;]-1[;]Erosion, deposition, &amp; weathering 2[;]Erosion, deposition, &amp; weathering [;]&#10;31[;]1[;]Collide, slide, &amp; divide 3[;]Collide, slide, &amp; divide [;]&#10;0[;]-1[;]Faulting, convection, &amp; loess4[;]Faulting, convection, &amp; loes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50A7451049B479CBEBD4849F29A52B9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863722E938341618A363B5AAAFC5F27&lt;/guid&gt;&#10;            &lt;repollguid&gt;9563CA2784EE4D438E0E4F3E6FB7BB3F&lt;/repollguid&gt;&#10;            &lt;sourceid&gt;810E7C448F714A69AB02D8D6DAC82A86&lt;/sourceid&gt;&#10;            &lt;questiontext&gt;Mr. Miyagi explains plate tectonics with the terms ___, ___, &amp;amp;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5F888293F0442A3A9076E4BD9FBAE8E&lt;/guid&gt;&#10;                    &lt;answertext&gt;Crash, push, &amp;amp; pull &lt;/answertext&gt;&#10;                    &lt;valuetype&gt;-1&lt;/valuetype&gt;&#10;                &lt;/answer&gt;&#10;                &lt;answer&gt;&#10;                    &lt;guid&gt;1F358892BC0D4B19A92697317DCCF017&lt;/guid&gt;&#10;                    &lt;answertext&gt;Erosion, deposition, &amp;amp; weathering &lt;/answertext&gt;&#10;                    &lt;valuetype&gt;-1&lt;/valuetype&gt;&#10;                &lt;/answer&gt;&#10;                &lt;answer&gt;&#10;                    &lt;guid&gt;698A5A4057D44A69B03ED9BB63558C22&lt;/guid&gt;&#10;                    &lt;answertext&gt;Collide, slide, &amp;amp; divide &lt;/answertext&gt;&#10;                    &lt;valuetype&gt;1&lt;/valuetype&gt;&#10;                &lt;/answer&gt;&#10;                &lt;answer&gt;&#10;                    &lt;guid&gt;CB33DCDC57134E738CDE54102454A772&lt;/guid&gt;&#10;                    &lt;answertext&gt;Faulting, convection, &amp;amp; loess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3;3;3;3;3;3;3;3;3;3;3;2;3;3;3;3;3;3;1;2;3;2;3;3;3;3;3;3;3;3;3;4;2;"/>
  <p:tag name="CHARTSTRINGSTD" val="1 4 27 1"/>
  <p:tag name="CHARTSTRINGREV" val="1 27 4 1"/>
  <p:tag name="CHARTSTRINGSTDPER" val="0.0303030303030303 0.121212121212121 0.818181818181818 0.0303030303030303"/>
  <p:tag name="CHARTSTRINGREVPER" val="0.0303030303030303 0.818181818181818 0.121212121212121 0.0303030303030303"/>
  <p:tag name="RESPONSESGATHERED" val="False"/>
  <p:tag name="ANONYMOUSTEMP" val="False"/>
  <p:tag name="VALUES" val="Incorrect|smicln|Incorrect|smicln|Correct|smicln|Incorrec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08"/>
  <p:tag name="FONTSIZE" val="32"/>
  <p:tag name="BULLETTYPE" val="ppBulletArabicPeriod"/>
  <p:tag name="ANSWERTEXT" val="Crash, push, &amp; pull&#10;Erosion, deposition, &amp; weathering&#10;Collide, slide, &amp; divide&#10;Faulting, convection, &amp; loes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AA3CF1B13074877BB5BABFC497BEC72"/>
  <p:tag name="SLIDEID" val="4AA3CF1B13074877BB5BABFC497BEC72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impanogos Cave is an example of ____ in Utah because the water dissolved the limestone."/>
  <p:tag name="ANSWERSALIAS" val="Rifting |smicln|Chemical weathering|smicln|subduction|smicln|moraines"/>
  <p:tag name="RESULTS" val="Timpanogos Cave is an example of ____ in Utah because the water dissolved the limestone.&#10;35[;]42[;]35[;]False[;]4[;]&#10;2.11428571428571[;]2[;]0.318157963590287[;]0.101224489795918&#10;0[;]-1[;]Rifting  1[;]Rifting  [;]&#10;31[;]-1[;]Chemical weathering 2[;]Chemical weathering [;]&#10;4[;]1[;]subduction 3[;]subduction [;]&#10;0[;]-1[;]moraines4[;]moraine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51623EAEBD6422FB02378F287096CB2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C1E0F88DAF436489D37D4009A001B4&lt;/guid&gt;&#10;            &lt;repollguid&gt;B6AEDE5D40B64DB2B4AC5DED64E7DE4B&lt;/repollguid&gt;&#10;            &lt;sourceid&gt;7EA78877FD7248D4925FD8A6AE8E3D9F&lt;/sourceid&gt;&#10;            &lt;questiontext&gt;Timpanogos Cave is an example of ____ in Utah because the water dissolved the limestone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838D7738C9448BBA2139E0C8B5CBBB0&lt;/guid&gt;&#10;                    &lt;answertext&gt;Rifting  &lt;/answertext&gt;&#10;                    &lt;valuetype&gt;-1&lt;/valuetype&gt;&#10;                &lt;/answer&gt;&#10;                &lt;answer&gt;&#10;                    &lt;guid&gt;EF2A7372B6B24B2D8670BE4625680B89&lt;/guid&gt;&#10;                    &lt;answertext&gt;Chemical weathering &lt;/answertext&gt;&#10;                    &lt;valuetype&gt;-1&lt;/valuetype&gt;&#10;                &lt;/answer&gt;&#10;                &lt;answer&gt;&#10;                    &lt;guid&gt;AB5DF82A9DFC498FBEC14C57D79EF343&lt;/guid&gt;&#10;                    &lt;answertext&gt;subduction &lt;/answertext&gt;&#10;                    &lt;valuetype&gt;1&lt;/valuetype&gt;&#10;                &lt;/answer&gt;&#10;                &lt;answer&gt;&#10;                    &lt;guid&gt;524C00F88FFE415BBC6E2B811C2390A2&lt;/guid&gt;&#10;                    &lt;answertext&gt;moraines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2;2;2;2;2;2;2;2;2;2;2;2;2;2;3;2;3;2;2;1;2;2;"/>
  <p:tag name="CHARTSTRINGSTD" val="1 30 2 0"/>
  <p:tag name="CHARTSTRINGREV" val="0 2 30 1"/>
  <p:tag name="CHARTSTRINGSTDPER" val="0.0303030303030303 0.909090909090909 0.0606060606060606 0"/>
  <p:tag name="CHARTSTRINGREVPER" val="0 0.0606060606060606 0.909090909090909 0.0303030303030303"/>
  <p:tag name="RESPONSESGATHERED" val="False"/>
  <p:tag name="ANONYMOUSTEMP" val="False"/>
  <p:tag name="VALUES" val="Incorrect|smicln|Correct|smicln|Incorrect|smicln|In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8"/>
  <p:tag name="FONTSIZE" val="32"/>
  <p:tag name="BULLETTYPE" val="ppBulletArabicPeriod"/>
  <p:tag name="ANSWERTEXT" val="Rifting &#10;Chemical weathering&#10;subduction&#10;morain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AA3CF1B13074877BB5BABFC497BEC72"/>
  <p:tag name="SLIDEID" val="4AA3CF1B13074877BB5BABFC497BEC72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impanogos Cave is an example of ____ in Utah because the water dissolved the limestone."/>
  <p:tag name="ANSWERSALIAS" val="Rifting |smicln|Chemical weathering|smicln|subduction|smicln|moraines"/>
  <p:tag name="RESULTS" val="Timpanogos Cave is an example of ____ in Utah because the water dissolved the limestone.&#10;35[;]42[;]35[;]False[;]4[;]&#10;2.11428571428571[;]2[;]0.318157963590287[;]0.101224489795918&#10;0[;]-1[;]Rifting  1[;]Rifting  [;]&#10;31[;]-1[;]Chemical weathering 2[;]Chemical weathering [;]&#10;4[;]1[;]subduction 3[;]subduction [;]&#10;0[;]-1[;]moraines4[;]moraine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51623EAEBD6422FB02378F287096CB2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C1E0F88DAF436489D37D4009A001B4&lt;/guid&gt;&#10;            &lt;repollguid&gt;B6AEDE5D40B64DB2B4AC5DED64E7DE4B&lt;/repollguid&gt;&#10;            &lt;sourceid&gt;7EA78877FD7248D4925FD8A6AE8E3D9F&lt;/sourceid&gt;&#10;            &lt;questiontext&gt;Timpanogos Cave is an example of ____ in Utah because the water dissolved the limestone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838D7738C9448BBA2139E0C8B5CBBB0&lt;/guid&gt;&#10;                    &lt;answertext&gt;Rifting  &lt;/answertext&gt;&#10;                    &lt;valuetype&gt;-1&lt;/valuetype&gt;&#10;                &lt;/answer&gt;&#10;                &lt;answer&gt;&#10;                    &lt;guid&gt;EF2A7372B6B24B2D8670BE4625680B89&lt;/guid&gt;&#10;                    &lt;answertext&gt;Chemical weathering &lt;/answertext&gt;&#10;                    &lt;valuetype&gt;-1&lt;/valuetype&gt;&#10;                &lt;/answer&gt;&#10;                &lt;answer&gt;&#10;                    &lt;guid&gt;AB5DF82A9DFC498FBEC14C57D79EF343&lt;/guid&gt;&#10;                    &lt;answertext&gt;subduction &lt;/answertext&gt;&#10;                    &lt;valuetype&gt;1&lt;/valuetype&gt;&#10;                &lt;/answer&gt;&#10;                &lt;answer&gt;&#10;                    &lt;guid&gt;524C00F88FFE415BBC6E2B811C2390A2&lt;/guid&gt;&#10;                    &lt;answertext&gt;moraines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2;2;2;2;2;2;2;2;2;2;2;2;2;2;2;2;2;2;2;2;2;2;2;2;2;3;2;3;2;2;1;2;2;"/>
  <p:tag name="CHARTSTRINGSTD" val="1 30 2 0"/>
  <p:tag name="CHARTSTRINGREV" val="0 2 30 1"/>
  <p:tag name="CHARTSTRINGSTDPER" val="0.0303030303030303 0.909090909090909 0.0606060606060606 0"/>
  <p:tag name="CHARTSTRINGREVPER" val="0 0.0606060606060606 0.909090909090909 0.0303030303030303"/>
  <p:tag name="RESPONSESGATHERED" val="False"/>
  <p:tag name="ANONYMOUSTEMP" val="False"/>
  <p:tag name="VALUES" val="Incorrect|smicln|Correct|smicln|Incorrect|smicln|In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8"/>
  <p:tag name="FONTSIZE" val="32"/>
  <p:tag name="BULLETTYPE" val="ppBulletArabicPeriod"/>
  <p:tag name="ANSWERTEXT" val="Rifting &#10;Chemical weathering&#10;subduction&#10;morain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4266FEB13F5340368B31FEC24A988A6B"/>
  <p:tag name="QUESTIONALIAS" val="The vocabulary terms for collide side and divide are ___, ___, ___, &amp; ___."/>
  <p:tag name="ANSWERSALIAS" val="Converging, subduction, faulting, &amp; rifting or seafloor spreading|smicln|Convection, magma, erosion, &amp; weathering|smicln|Collide, slide, deride, &amp; divide |smicln|Erosion, weathering, deposition, &amp; faulting"/>
  <p:tag name="RESULTS" val="The vocabulary terms for collide side and divide are ___, ___, ___, &amp; ___.&#10;35[;]42[;]35[;]False[;]30[;]&#10;1.34285714285714[;]1[;]0.892599962960761[;]0.796734693877551&#10;30[;]1[;]Converging, subduction, faulting, &amp; rifting or seafloor spreading 1[;]Converging, subduction, faulting, &amp; rifting or seafloor spreading [;]&#10;1[;]-1[;]Convection, magma, erosion, &amp; weathering 2[;]Convection, magma, erosion, &amp; weathering [;]&#10;1[;]-1[;]Collide, slide, deride, &amp; divide  3[;]Collide, slide, deride, &amp; divide  [;]&#10;3[;]-1[;]Erosion, weathering, deposition, &amp; faulting4[;]Erosion, weathering, deposition, &amp; faulting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CF6ADF391C8454899E53957188F5B6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0AA93B2E331420B8A40936A7B9AA4AF&lt;/guid&gt;&#10;            &lt;repollguid&gt;21EDDC4025674FD2B42E9DFA099D3C5B&lt;/repollguid&gt;&#10;            &lt;sourceid&gt;4B97EE7951C947E2BD481B087B1E9F42&lt;/sourceid&gt;&#10;            &lt;questiontext&gt;The vocabulary terms for collide side and divide are ___, ___, ___, &amp;amp;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DC4DDC2D85D4754BBF262A0C1669A1B&lt;/guid&gt;&#10;                    &lt;answertext&gt;Converging, subduction, faulting, &amp;amp; rifting or seafloor spreading &lt;/answertext&gt;&#10;                    &lt;valuetype&gt;1&lt;/valuetype&gt;&#10;                &lt;/answer&gt;&#10;                &lt;answer&gt;&#10;                    &lt;guid&gt;7EDFFA14B8B64A91B4D627B69603A5B4&lt;/guid&gt;&#10;                    &lt;answertext&gt;Convection, magma, erosion, &amp;amp; weathering &lt;/answertext&gt;&#10;                    &lt;valuetype&gt;-1&lt;/valuetype&gt;&#10;                &lt;/answer&gt;&#10;                &lt;answer&gt;&#10;                    &lt;guid&gt;8710241144C344CB91EA9A7035B6F0C0&lt;/guid&gt;&#10;                    &lt;answertext&gt;Collide, slide, deride, &amp;amp; divide  &lt;/answertext&gt;&#10;                    &lt;valuetype&gt;-1&lt;/valuetype&gt;&#10;                &lt;/answer&gt;&#10;                &lt;answer&gt;&#10;                    &lt;guid&gt;53BA3D6E4C1D4AE6A5BF1AF7687C4E4F&lt;/guid&gt;&#10;                    &lt;answertext&gt;Erosion, weathering, deposition, &amp;amp; fault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1;1;1;1;1;1;1;1;1;1;1;1;3;1;1;1;1;1;1;3;1;2;1;1;1;1;1;2;1;1;1;1;4;"/>
  <p:tag name="CHARTSTRINGSTD" val="28 2 2 1"/>
  <p:tag name="CHARTSTRINGREV" val="1 2 2 28"/>
  <p:tag name="CHARTSTRINGSTDPER" val="0.848484848484849 0.0606060606060606 0.0606060606060606 0.0303030303030303"/>
  <p:tag name="CHARTSTRINGREVPER" val="0.0303030303030303 0.0606060606060606 0.0606060606060606 0.848484848484849"/>
  <p:tag name="RESPONSESGATHERED" val="False"/>
  <p:tag name="ANONYMOUSTEMP" val="False"/>
  <p:tag name="VALUES" val="Correct|smicln|Incorrect|smicln|Incorrect|smicln|Incorrec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4"/>
  <p:tag name="FONTSIZE" val="32"/>
  <p:tag name="BULLETTYPE" val="ppBulletArabicPeriod"/>
  <p:tag name="ANSWERTEXT" val="Converging, subduction, faulting, &amp; rifting or seafloor spreading&#10;Convection, magma, erosion, &amp; weathering&#10;Collide, slide, deride, &amp; divide &#10;Erosion, weathering, deposition, &amp; faulti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6094221B46D47F380247B9B44316EF4"/>
  <p:tag name="SLIDEID" val="D6094221B46D47F380247B9B44316EF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force would most likely create a “U” shaped canyon?"/>
  <p:tag name="ANSWERSALIAS" val="Water erosion|smicln|Subduction|smicln|Glacial erosion|smicln|Wind deposition"/>
  <p:tag name="RESULTS" val="Which force would most likely create a “U” shaped canyon?&#10;35[;]42[;]35[;]False[;]34[;]&#10;2.97142857142857[;]3[;]0.166598625567009[;]0.0277551020408163&#10;0[;]-1[;]Water erosion 1[;]Water erosion [;]&#10;1[;]-1[;]Subduction 2[;]Subduction [;]&#10;34[;]1[;]Glacial erosion 3[;]Glacial erosion [;]&#10;0[;]-1[;]Wind deposition4[;]Wind deposition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887E8FA61744F7BB2EFD03825EBCC20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BC0849B94E24EA6BEA3DCA96D8CF940&lt;/guid&gt;&#10;            &lt;repollguid&gt;DEE7AC6CA02247249CAFA69AE9454D69&lt;/repollguid&gt;&#10;            &lt;sourceid&gt;3BD8F68DDA0C4DE295C8811FB628766D&lt;/sourceid&gt;&#10;            &lt;questiontext&gt;Which force would most likely create a “U” shaped canyon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6F5BED8E8A745D4BF55C51B7D76DD50&lt;/guid&gt;&#10;                    &lt;answertext&gt;Water erosion &lt;/answertext&gt;&#10;                    &lt;valuetype&gt;-1&lt;/valuetype&gt;&#10;                &lt;/answer&gt;&#10;                &lt;answer&gt;&#10;                    &lt;guid&gt;B7FF511B12A943059E04D2FA24AEE18C&lt;/guid&gt;&#10;                    &lt;answertext&gt;Subduction &lt;/answertext&gt;&#10;                    &lt;valuetype&gt;-1&lt;/valuetype&gt;&#10;                &lt;/answer&gt;&#10;                &lt;answer&gt;&#10;                    &lt;guid&gt;8D1132DD2CB0465884CA9E8051397051&lt;/guid&gt;&#10;                    &lt;answertext&gt;Glacial erosion &lt;/answertext&gt;&#10;                    &lt;valuetype&gt;1&lt;/valuetype&gt;&#10;                &lt;/answer&gt;&#10;                &lt;answer&gt;&#10;                    &lt;guid&gt;A817A2B188D54BD49F766F0B6DEA80C0&lt;/guid&gt;&#10;                    &lt;answertext&gt;Wind deposition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2"/>
  <p:tag name="RESPONSECOUNT" val="32"/>
  <p:tag name="SLICED" val="False"/>
  <p:tag name="RESPONSES" val="3;3;3;3;3;-;3;3;3;3;3;3;3;3;3;3;3;3;3;3;3;3;3;3;3;3;3;3;3;3;3;3;3;"/>
  <p:tag name="CHARTSTRINGSTD" val="0 0 32 0"/>
  <p:tag name="CHARTSTRINGREV" val="0 32 0 0"/>
  <p:tag name="CHARTSTRINGSTDPER" val="0 0 1 0"/>
  <p:tag name="CHARTSTRINGREVPER" val="0 1 0 0"/>
  <p:tag name="RESPONSESGATHERED" val="False"/>
  <p:tag name="ANONYMOUSTEMP" val="False"/>
  <p:tag name="VALUES" val="Incorrect|smicln|Incorrect|smicln|Correct|smicln|Incorrec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4266FEB13F5340368B31FEC24A988A6B"/>
  <p:tag name="QUESTIONALIAS" val="The vocabulary terms for collide side and divide are ___, ___, ___, &amp; ___."/>
  <p:tag name="ANSWERSALIAS" val="Converging, subduction, faulting, &amp; rifting or seafloor spreading|smicln|Convection, magma, erosion, &amp; weathering|smicln|Collide, slide, deride, &amp; divide |smicln|Erosion, weathering, deposition, &amp; faulting"/>
  <p:tag name="RESULTS" val="The vocabulary terms for collide side and divide are ___, ___, ___, &amp; ___.&#10;35[;]42[;]35[;]False[;]30[;]&#10;1.34285714285714[;]1[;]0.892599962960761[;]0.796734693877551&#10;30[;]1[;]Converging, subduction, faulting, &amp; rifting or seafloor spreading 1[;]Converging, subduction, faulting, &amp; rifting or seafloor spreading [;]&#10;1[;]-1[;]Convection, magma, erosion, &amp; weathering 2[;]Convection, magma, erosion, &amp; weathering [;]&#10;1[;]-1[;]Collide, slide, deride, &amp; divide  3[;]Collide, slide, deride, &amp; divide  [;]&#10;3[;]-1[;]Erosion, weathering, deposition, &amp; faulting4[;]Erosion, weathering, deposition, &amp; faulting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CF6ADF391C8454899E53957188F5B6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0AA93B2E331420B8A40936A7B9AA4AF&lt;/guid&gt;&#10;            &lt;repollguid&gt;21EDDC4025674FD2B42E9DFA099D3C5B&lt;/repollguid&gt;&#10;            &lt;sourceid&gt;4B97EE7951C947E2BD481B087B1E9F42&lt;/sourceid&gt;&#10;            &lt;questiontext&gt;The vocabulary terms for collide side and divide are ___, ___, ___, &amp;amp;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DC4DDC2D85D4754BBF262A0C1669A1B&lt;/guid&gt;&#10;                    &lt;answertext&gt;Converging, subduction, faulting, &amp;amp; rifting or seafloor spreading &lt;/answertext&gt;&#10;                    &lt;valuetype&gt;1&lt;/valuetype&gt;&#10;                &lt;/answer&gt;&#10;                &lt;answer&gt;&#10;                    &lt;guid&gt;7EDFFA14B8B64A91B4D627B69603A5B4&lt;/guid&gt;&#10;                    &lt;answertext&gt;Convection, magma, erosion, &amp;amp; weathering &lt;/answertext&gt;&#10;                    &lt;valuetype&gt;-1&lt;/valuetype&gt;&#10;                &lt;/answer&gt;&#10;                &lt;answer&gt;&#10;                    &lt;guid&gt;8710241144C344CB91EA9A7035B6F0C0&lt;/guid&gt;&#10;                    &lt;answertext&gt;Collide, slide, deride, &amp;amp; divide  &lt;/answertext&gt;&#10;                    &lt;valuetype&gt;-1&lt;/valuetype&gt;&#10;                &lt;/answer&gt;&#10;                &lt;answer&gt;&#10;                    &lt;guid&gt;53BA3D6E4C1D4AE6A5BF1AF7687C4E4F&lt;/guid&gt;&#10;                    &lt;answertext&gt;Erosion, weathering, deposition, &amp;amp; faulting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1;1;1;1;1;1;1;1;1;1;1;1;3;1;1;1;1;1;1;3;1;2;1;1;1;1;1;2;1;1;1;1;4;"/>
  <p:tag name="CHARTSTRINGSTD" val="28 2 2 1"/>
  <p:tag name="CHARTSTRINGREV" val="1 2 2 28"/>
  <p:tag name="CHARTSTRINGSTDPER" val="0.848484848484849 0.0606060606060606 0.0606060606060606 0.0303030303030303"/>
  <p:tag name="CHARTSTRINGREVPER" val="0.0303030303030303 0.0606060606060606 0.0606060606060606 0.848484848484849"/>
  <p:tag name="RESPONSESGATHERED" val="False"/>
  <p:tag name="ANONYMOUSTEMP" val="False"/>
  <p:tag name="VALUES" val="Correct|smicln|Incorrect|smicln|Incorrect|smicln|Incorrec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4"/>
  <p:tag name="FONTSIZE" val="32"/>
  <p:tag name="BULLETTYPE" val="ppBulletArabicPeriod"/>
  <p:tag name="ANSWERTEXT" val="Converging, subduction, faulting, &amp; rifting or seafloor spreading&#10;Convection, magma, erosion, &amp; weathering&#10;Collide, slide, deride, &amp; divide &#10;Erosion, weathering, deposition, &amp; faulti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3D03D933EE2A42CF850A32F4D70D0B57"/>
  <p:tag name="QUESTIONALIAS" val="This picture shows which process?"/>
  <p:tag name="ANSWERSALIAS" val="Mechanical weathering|smicln|Water erosion|smicln|None of the above|smicln|Both 1 &amp; 2"/>
  <p:tag name="RESULTS" val="This picture shows which process?&#10;35[;]42[;]35[;]False[;]19[;]&#10;3.14285714285714[;]4[;]0.989743318610787[;]0.979591836734694&#10;1[;]-1[;]Mechanical weathering 1[;]Mechanical weathering [;]&#10;12[;]-1[;]Water erosion 2[;]Water erosion [;]&#10;3[;]-1[;]None of the above 3[;]None of the above [;]&#10;19[;]1[;]Both 1 &amp; 24[;]Both 1 &amp; 2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8766B4E72DD4722B57D8D85BF3B74C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9086403660B49F38756C387740FB362&lt;/guid&gt;&#10;            &lt;repollguid&gt;536947571B404C36A8001F78BFF5BA43&lt;/repollguid&gt;&#10;            &lt;sourceid&gt;C45A56934C3D40B48FEB66FACB4D7DBF&lt;/sourceid&gt;&#10;            &lt;questiontext&gt;This picture shows which proces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C58B38661204009BE716DEDD22E9F29&lt;/guid&gt;&#10;                    &lt;answertext&gt;Mechanical weathering &lt;/answertext&gt;&#10;                    &lt;valuetype&gt;-1&lt;/valuetype&gt;&#10;                &lt;/answer&gt;&#10;                &lt;answer&gt;&#10;                    &lt;guid&gt;6157BF43B6604576812E6C22BA55689C&lt;/guid&gt;&#10;                    &lt;answertext&gt;Water erosion &lt;/answertext&gt;&#10;                    &lt;valuetype&gt;-1&lt;/valuetype&gt;&#10;                &lt;/answer&gt;&#10;                &lt;answer&gt;&#10;                    &lt;guid&gt;1CE1804188AC489383F3050650199442&lt;/guid&gt;&#10;                    &lt;answertext&gt;None of the above &lt;/answertext&gt;&#10;                    &lt;valuetype&gt;-1&lt;/valuetype&gt;&#10;                &lt;/answer&gt;&#10;                &lt;answer&gt;&#10;                    &lt;guid&gt;59E6CDF616144BF7853F057F0BAA4866&lt;/guid&gt;&#10;                    &lt;answertext&gt;Both 1 &amp;amp; 2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4;4;4;4;1;3;4;4;2;1;4;4;4;4;3;4;3;2;4;4;4;4;4;4;2;4;4;2;4;2;2;2;4;"/>
  <p:tag name="CHARTSTRINGSTD" val="2 7 3 21"/>
  <p:tag name="CHARTSTRINGREV" val="21 3 7 2"/>
  <p:tag name="CHARTSTRINGSTDPER" val="0.0606060606060606 0.212121212121212 0.0909090909090909 0.636363636363636"/>
  <p:tag name="CHARTSTRINGREVPER" val="0.636363636363636 0.0909090909090909 0.212121212121212 0.0606060606060606"/>
  <p:tag name="RESPONSESGATHERED" val="False"/>
  <p:tag name="ANONYMOUSTEMP" val="False"/>
  <p:tag name="VALUES" val="Incorrect|smicln|Incorrect|smicln|Incorrect|smicln|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4"/>
  <p:tag name="FONTSIZE" val="32"/>
  <p:tag name="BULLETTYPE" val="ppBulletArabicPeriod"/>
  <p:tag name="ANSWERTEXT" val="Mechanical weathering&#10;Water erosion&#10;None of the above&#10;Both 1 &amp; 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3D03D933EE2A42CF850A32F4D70D0B57"/>
  <p:tag name="QUESTIONALIAS" val="This picture shows which process?"/>
  <p:tag name="ANSWERSALIAS" val="Mechanical weathering|smicln|Water erosion|smicln|None of the above|smicln|Both 1 &amp; 2"/>
  <p:tag name="RESULTS" val="This picture shows which process?&#10;35[;]42[;]35[;]False[;]19[;]&#10;3.14285714285714[;]4[;]0.989743318610787[;]0.979591836734694&#10;1[;]-1[;]Mechanical weathering 1[;]Mechanical weathering [;]&#10;12[;]-1[;]Water erosion 2[;]Water erosion [;]&#10;3[;]-1[;]None of the above 3[;]None of the above [;]&#10;19[;]1[;]Both 1 &amp; 24[;]Both 1 &amp; 2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8766B4E72DD4722B57D8D85BF3B74C5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9086403660B49F38756C387740FB362&lt;/guid&gt;&#10;            &lt;repollguid&gt;536947571B404C36A8001F78BFF5BA43&lt;/repollguid&gt;&#10;            &lt;sourceid&gt;C45A56934C3D40B48FEB66FACB4D7DBF&lt;/sourceid&gt;&#10;            &lt;questiontext&gt;This picture shows which proces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C58B38661204009BE716DEDD22E9F29&lt;/guid&gt;&#10;                    &lt;answertext&gt;Mechanical weathering &lt;/answertext&gt;&#10;                    &lt;valuetype&gt;-1&lt;/valuetype&gt;&#10;                &lt;/answer&gt;&#10;                &lt;answer&gt;&#10;                    &lt;guid&gt;6157BF43B6604576812E6C22BA55689C&lt;/guid&gt;&#10;                    &lt;answertext&gt;Water erosion &lt;/answertext&gt;&#10;                    &lt;valuetype&gt;-1&lt;/valuetype&gt;&#10;                &lt;/answer&gt;&#10;                &lt;answer&gt;&#10;                    &lt;guid&gt;1CE1804188AC489383F3050650199442&lt;/guid&gt;&#10;                    &lt;answertext&gt;None of the above &lt;/answertext&gt;&#10;                    &lt;valuetype&gt;-1&lt;/valuetype&gt;&#10;                &lt;/answer&gt;&#10;                &lt;answer&gt;&#10;                    &lt;guid&gt;59E6CDF616144BF7853F057F0BAA4866&lt;/guid&gt;&#10;                    &lt;answertext&gt;Both 1 &amp;amp; 2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33"/>
  <p:tag name="RESPONSECOUNT" val="33"/>
  <p:tag name="SLICED" val="False"/>
  <p:tag name="RESPONSES" val="4;4;4;4;1;3;4;4;2;1;4;4;4;4;3;4;3;2;4;4;4;4;4;4;2;4;4;2;4;2;2;2;4;"/>
  <p:tag name="CHARTSTRINGSTD" val="2 7 3 21"/>
  <p:tag name="CHARTSTRINGREV" val="21 3 7 2"/>
  <p:tag name="CHARTSTRINGSTDPER" val="0.0606060606060606 0.212121212121212 0.0909090909090909 0.636363636363636"/>
  <p:tag name="CHARTSTRINGREVPER" val="0.636363636363636 0.0909090909090909 0.212121212121212 0.0606060606060606"/>
  <p:tag name="RESPONSESGATHERED" val="False"/>
  <p:tag name="ANONYMOUSTEMP" val="False"/>
  <p:tag name="VALUES" val="Incorrect|smicln|Incorrect|smicln|Incorrect|smicln|Correc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4"/>
  <p:tag name="FONTSIZE" val="32"/>
  <p:tag name="BULLETTYPE" val="ppBulletArabicPeriod"/>
  <p:tag name="ANSWERTEXT" val="Mechanical weathering&#10;Water erosion&#10;None of the above&#10;Both 1 &amp; 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2411C302B66A4544AE9534867AAD2996"/>
  <p:tag name="ANSWERSALIAS" val="External forces|smicln|Weather and air currents|smicln|Internal forces"/>
  <p:tag name="QUESTIONALIAS" val="If the earth’s ____ stopped working, but nothing else changed, in millions of years the earth would be completely smooth and under water."/>
  <p:tag name="RESPONSECOUNT" val="37"/>
  <p:tag name="SLICED" val="False"/>
  <p:tag name="RESPONSES" val="3;3;3;3;2;3;3;3;3;3;3;3;3;3;3;3;2;1;3;3;-;1;3;3;3;3;3;3;3;3;3;3;3;3;3;3;2;2;"/>
  <p:tag name="CHARTSTRINGSTD" val="2 4 31"/>
  <p:tag name="CHARTSTRINGREV" val="31 4 2"/>
  <p:tag name="CHARTSTRINGSTDPER" val="0.0540540540540541 0.108108108108108 0.837837837837838"/>
  <p:tag name="CHARTSTRINGREVPER" val="0.837837837837838 0.108108108108108 0.0540540540540541"/>
  <p:tag name="RESULTS" val="If the earth’s ____ stopped working, but nothing else changed, in millions of years the earth would be completely smooth and under water.&#10;35[;]42[;]35[;]False[;]25[;]&#10;2.48571428571429[;]3[;]0.840796512546409[;]0.706938775510204&#10;8[;]-1[;]External forces 1[;]External forces [;]&#10;2[;]-1[;]Weather and air currents 2[;]Weather and air currents [;]&#10;25[;]1[;]Internal forces3[;]Internal force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F10C588F50B48C6B5F5628330F54D7A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4636D0F1E5C41E29DA372C5C7C785B8&lt;/guid&gt;&#10;            &lt;repollguid&gt;A3320CE4CF4C46D985864EA4D004B428&lt;/repollguid&gt;&#10;            &lt;sourceid&gt;9FAB5EE09F7D4B8697F3065223512BD0&lt;/sourceid&gt;&#10;            &lt;questiontext&gt;If the earth’s ____ stopped working, but nothing else changed, in millions of years the earth would be completely smooth and under water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F4CFD033AB4406E880290C7EC5B46A0&lt;/guid&gt;&#10;                    &lt;answertext&gt;External forces &lt;/answertext&gt;&#10;                    &lt;valuetype&gt;-1&lt;/valuetype&gt;&#10;                &lt;/answer&gt;&#10;                &lt;answer&gt;&#10;                    &lt;guid&gt;A0A5AEDEB4B7441C8583E38488E43107&lt;/guid&gt;&#10;                    &lt;answertext&gt;Weather and air currents &lt;/answertext&gt;&#10;                    &lt;valuetype&gt;-1&lt;/valuetype&gt;&#10;                &lt;/answer&gt;&#10;                &lt;answer&gt;&#10;                    &lt;guid&gt;AB3F66B5497E4EABBD0CCFC1F5BA1A04&lt;/guid&gt;&#10;                    &lt;answertext&gt;Internal force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Incorrect|smicln|Correc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6"/>
  <p:tag name="FONTSIZE" val="32"/>
  <p:tag name="BULLETTYPE" val="ppBulletArabicPeriod"/>
  <p:tag name="ANSWERTEXT" val="External forces&#10;Weather and air currents&#10;Internal forc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6"/>
  <p:tag name="FONTSIZE" val="32"/>
  <p:tag name="BULLETTYPE" val="ppBulletArabicPeriod"/>
  <p:tag name="ANSWERTEXT" val="Water erosion&#10;Subduction&#10;Glacial erosion&#10;Wind depositi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2411C302B66A4544AE9534867AAD2996"/>
  <p:tag name="ANSWERSALIAS" val="External forces|smicln|Weather and air currents|smicln|Internal forces"/>
  <p:tag name="QUESTIONALIAS" val="If the earth’s ____ stopped working, but nothing else changed, in millions of years the earth would be completely smooth and under water."/>
  <p:tag name="RESPONSECOUNT" val="37"/>
  <p:tag name="SLICED" val="False"/>
  <p:tag name="RESPONSES" val="3;3;3;3;2;3;3;3;3;3;3;3;3;3;3;3;2;1;3;3;-;1;3;3;3;3;3;3;3;3;3;3;3;3;3;3;2;2;"/>
  <p:tag name="CHARTSTRINGSTD" val="2 4 31"/>
  <p:tag name="CHARTSTRINGREV" val="31 4 2"/>
  <p:tag name="CHARTSTRINGSTDPER" val="0.0540540540540541 0.108108108108108 0.837837837837838"/>
  <p:tag name="CHARTSTRINGREVPER" val="0.837837837837838 0.108108108108108 0.0540540540540541"/>
  <p:tag name="RESULTS" val="If the earth’s ____ stopped working, but nothing else changed, in millions of years the earth would be completely smooth and under water.&#10;35[;]42[;]35[;]False[;]25[;]&#10;2.48571428571429[;]3[;]0.840796512546409[;]0.706938775510204&#10;8[;]-1[;]External forces 1[;]External forces [;]&#10;2[;]-1[;]Weather and air currents 2[;]Weather and air currents [;]&#10;25[;]1[;]Internal forces3[;]Internal forces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F10C588F50B48C6B5F5628330F54D7A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4636D0F1E5C41E29DA372C5C7C785B8&lt;/guid&gt;&#10;            &lt;repollguid&gt;A3320CE4CF4C46D985864EA4D004B428&lt;/repollguid&gt;&#10;            &lt;sourceid&gt;9FAB5EE09F7D4B8697F3065223512BD0&lt;/sourceid&gt;&#10;            &lt;questiontext&gt;If the earth’s ____ stopped working, but nothing else changed, in millions of years the earth would be completely smooth and under water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F4CFD033AB4406E880290C7EC5B46A0&lt;/guid&gt;&#10;                    &lt;answertext&gt;External forces &lt;/answertext&gt;&#10;                    &lt;valuetype&gt;-1&lt;/valuetype&gt;&#10;                &lt;/answer&gt;&#10;                &lt;answer&gt;&#10;                    &lt;guid&gt;A0A5AEDEB4B7441C8583E38488E43107&lt;/guid&gt;&#10;                    &lt;answertext&gt;Weather and air currents &lt;/answertext&gt;&#10;                    &lt;valuetype&gt;-1&lt;/valuetype&gt;&#10;                &lt;/answer&gt;&#10;                &lt;answer&gt;&#10;                    &lt;guid&gt;AB3F66B5497E4EABBD0CCFC1F5BA1A04&lt;/guid&gt;&#10;                    &lt;answertext&gt;Internal forces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Incorrect|smicln|Incorrect|smicln|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6"/>
  <p:tag name="FONTSIZE" val="32"/>
  <p:tag name="BULLETTYPE" val="ppBulletArabicPeriod"/>
  <p:tag name="ANSWERTEXT" val="External forces&#10;Weather and air currents&#10;Internal forc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CC32A393EDBA4EF09CF15CDAE1032007"/>
  <p:tag name="QUESTIONALIAS" val="Almost no plant or animal life would be able to live on the earth if ___ did not turn rock into soil through ___."/>
  <p:tag name="ANSWERSALIAS" val="External forces, weathering &amp; erosion|smicln|Internal forces, weathering &amp; erosion|smicln|Earthquakes, smashing rocks together"/>
  <p:tag name="RESPONSECOUNT" val="36"/>
  <p:tag name="SLICED" val="False"/>
  <p:tag name="RESPONSES" val="1;1;1;1;2;2;1;1;2;1;2;2;2;1;1;1;1;1;2;2;-;2;2;2;1;1;1;1;1;2;2;1;1;-;3;1;2;2;"/>
  <p:tag name="CHARTSTRINGSTD" val="20 15 1"/>
  <p:tag name="CHARTSTRINGREV" val="1 15 20"/>
  <p:tag name="CHARTSTRINGSTDPER" val="0.555555555555556 0.416666666666667 0.0277777777777778"/>
  <p:tag name="CHARTSTRINGREVPER" val="0.0277777777777778 0.416666666666667 0.555555555555556"/>
  <p:tag name="RESULTS" val="Almost no plant or animal life would be able to live on the earth if ___ did not turn rock into soil through ___.&#10;35[;]42[;]35[;]False[;]26[;]&#10;1.25714285714286[;]1[;]0.43705881545081[;]0.191020408163265&#10;26[;]1[;]External forces, weathering &amp; erosion 1[;]External forces, weathering &amp; erosion [;]&#10;9[;]-1[;]Internal forces, weathering &amp; erosion 2[;]Internal forces, weathering &amp; erosion [;]&#10;0[;]-1[;]Earthquakes, smashing rocks together3[;]Earthquakes, smashing rocks together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44346529E6241BCA1FF2742388D0E7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8ABC5F75EF64ABD96EEC51382EC35D5&lt;/guid&gt;&#10;            &lt;repollguid&gt;54DD74A224B54D279D2ECDD7CCA15EAF&lt;/repollguid&gt;&#10;            &lt;sourceid&gt;DC3874280A424506BC2BDA8ACD7D7081&lt;/sourceid&gt;&#10;            &lt;questiontext&gt;Almost no plant or animal life would be able to live on the earth if ___ did not turn rock into soil through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CA59E590AD04EBC825BCC86008420C4&lt;/guid&gt;&#10;                    &lt;answertext&gt;External forces, weathering &amp;amp; erosion &lt;/answertext&gt;&#10;                    &lt;valuetype&gt;1&lt;/valuetype&gt;&#10;                &lt;/answer&gt;&#10;                &lt;answer&gt;&#10;                    &lt;guid&gt;02D6075E926F4C02ACE675CB1185E2FA&lt;/guid&gt;&#10;                    &lt;answertext&gt;Internal forces, weathering &amp;amp; erosion &lt;/answertext&gt;&#10;                    &lt;valuetype&gt;-1&lt;/valuetype&gt;&#10;                &lt;/answer&gt;&#10;                &lt;answer&gt;&#10;                    &lt;guid&gt;965616F310D347A792CA17EA847B20A2&lt;/guid&gt;&#10;                    &lt;answertext&gt;Earthquakes, smashing rocks together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Correct|smicln|Incorrect|smicln|In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12"/>
  <p:tag name="FONTSIZE" val="32"/>
  <p:tag name="BULLETTYPE" val="ppBulletArabicPeriod"/>
  <p:tag name="ANSWERTEXT" val="External forces, weathering &amp; erosion&#10;Internal forces, weathering &amp; erosion&#10;Earthquakes, smashing rocks togeth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CC32A393EDBA4EF09CF15CDAE1032007"/>
  <p:tag name="QUESTIONALIAS" val="Almost no plant or animal life would be able to live on the earth if ___ did not turn rock into soil through ___."/>
  <p:tag name="ANSWERSALIAS" val="External forces, weathering &amp; erosion|smicln|Internal forces, weathering &amp; erosion|smicln|Earthquakes, smashing rocks together"/>
  <p:tag name="RESPONSECOUNT" val="36"/>
  <p:tag name="SLICED" val="False"/>
  <p:tag name="RESPONSES" val="1;1;1;1;2;2;1;1;2;1;2;2;2;1;1;1;1;1;2;2;-;2;2;2;1;1;1;1;1;2;2;1;1;-;3;1;2;2;"/>
  <p:tag name="CHARTSTRINGSTD" val="20 15 1"/>
  <p:tag name="CHARTSTRINGREV" val="1 15 20"/>
  <p:tag name="CHARTSTRINGSTDPER" val="0.555555555555556 0.416666666666667 0.0277777777777778"/>
  <p:tag name="CHARTSTRINGREVPER" val="0.0277777777777778 0.416666666666667 0.555555555555556"/>
  <p:tag name="RESULTS" val="Almost no plant or animal life would be able to live on the earth if ___ did not turn rock into soil through ___.&#10;35[;]42[;]35[;]False[;]26[;]&#10;1.25714285714286[;]1[;]0.43705881545081[;]0.191020408163265&#10;26[;]1[;]External forces, weathering &amp; erosion 1[;]External forces, weathering &amp; erosion [;]&#10;9[;]-1[;]Internal forces, weathering &amp; erosion 2[;]Internal forces, weathering &amp; erosion [;]&#10;0[;]-1[;]Earthquakes, smashing rocks together3[;]Earthquakes, smashing rocks together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44346529E6241BCA1FF2742388D0E7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8ABC5F75EF64ABD96EEC51382EC35D5&lt;/guid&gt;&#10;            &lt;repollguid&gt;54DD74A224B54D279D2ECDD7CCA15EAF&lt;/repollguid&gt;&#10;            &lt;sourceid&gt;DC3874280A424506BC2BDA8ACD7D7081&lt;/sourceid&gt;&#10;            &lt;questiontext&gt;Almost no plant or animal life would be able to live on the earth if ___ did not turn rock into soil through ___.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CA59E590AD04EBC825BCC86008420C4&lt;/guid&gt;&#10;                    &lt;answertext&gt;External forces, weathering &amp;amp; erosion &lt;/answertext&gt;&#10;                    &lt;valuetype&gt;1&lt;/valuetype&gt;&#10;                &lt;/answer&gt;&#10;                &lt;answer&gt;&#10;                    &lt;guid&gt;02D6075E926F4C02ACE675CB1185E2FA&lt;/guid&gt;&#10;                    &lt;answertext&gt;Internal forces, weathering &amp;amp; erosion &lt;/answertext&gt;&#10;                    &lt;valuetype&gt;-1&lt;/valuetype&gt;&#10;                &lt;/answer&gt;&#10;                &lt;answer&gt;&#10;                    &lt;guid&gt;965616F310D347A792CA17EA847B20A2&lt;/guid&gt;&#10;                    &lt;answertext&gt;Earthquakes, smashing rocks together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Correct|smicln|Incorrect|smicln|Incorrec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12"/>
  <p:tag name="FONTSIZE" val="32"/>
  <p:tag name="BULLETTYPE" val="ppBulletArabicPeriod"/>
  <p:tag name="ANSWERTEXT" val="External forces, weathering &amp; erosion&#10;Internal forces, weathering &amp; erosion&#10;Earthquakes, smashing rocks togeth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5E3F369B1E4A6BAA8FE8BBE8441AF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D2BBEF3B671D4B779F0BCF2B0AE649F8"/>
  <p:tag name="QUESTIONALIAS" val="The three main layers of the earth are . . . "/>
  <p:tag name="ANSWERSALIAS" val="Core, mantle, crust|smicln|Lithosphere, hydrosphere, atmosphere, biosphere|smicln|Mantle, magma, lava"/>
  <p:tag name="RESPONSECOUNT" val="36"/>
  <p:tag name="SLICED" val="False"/>
  <p:tag name="RESPONSES" val="1;1;1;1;2;1;1;1;1;1;1;-;1;1;1;1;2;1;1;1;1;1;1;1;1;1;1;1;1;1;1;1;1;1;1;1;-;1;"/>
  <p:tag name="CHARTSTRINGSTD" val="34 2 0"/>
  <p:tag name="CHARTSTRINGREV" val="0 2 34"/>
  <p:tag name="CHARTSTRINGSTDPER" val="0.944444444444444 0.0555555555555556 0"/>
  <p:tag name="CHARTSTRINGREVPER" val="0 0.0555555555555556 0.944444444444444"/>
  <p:tag name="RESULTS" val="The three main layers of the earth are . . . &#10;35[;]42[;]35[;]False[;]34[;]&#10;1.05714285714286[;]1[;]0.333197251134017[;]0.111020408163265&#10;34[;]1[;]Core, mantle, crust 1[;]Core, mantle, crust [;]&#10;0[;]-1[;]Lithosphere, hydrosphere, atmosphere, biosphere 2[;]Lithosphere, hydrosphere, atmosphere, biosphere [;]&#10;1[;]-1[;]Mantle, magma, lava3[;]Mantle, magma, lava[;]&#10;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347AE00D3734E26A3C9B053982117DE&lt;/guid&gt;&#10;        &lt;description /&gt;&#10;        &lt;date&gt;9/24/2013 7:41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DAC89F68E124E0395E67B558344B0A0&lt;/guid&gt;&#10;            &lt;repollguid&gt;0F7B0F209DF342F9A615D04DAE1ADCEA&lt;/repollguid&gt;&#10;            &lt;sourceid&gt;78E473DD5CA54E809A0C8F83234DEC0F&lt;/sourceid&gt;&#10;            &lt;questiontext&gt;The three main layers of the earth are . . .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A3E5335BEFDF4D29AB7B21EF68D1CE78&lt;/guid&gt;&#10;                    &lt;answertext&gt;Core, mantle, crust &lt;/answertext&gt;&#10;                    &lt;valuetype&gt;1&lt;/valuetype&gt;&#10;                &lt;/answer&gt;&#10;                &lt;answer&gt;&#10;                    &lt;guid&gt;D838C32670164CA3B90B3F2777EA7FC6&lt;/guid&gt;&#10;                    &lt;answertext&gt;Lithosphere, hydrosphere, atmosphere, biosphere &lt;/answertext&gt;&#10;                    &lt;valuetype&gt;-1&lt;/valuetype&gt;&#10;                &lt;/answer&gt;&#10;                &lt;answer&gt;&#10;                    &lt;guid&gt;21D2E1368CDD41EBB7181FDE8CC312AE&lt;/guid&gt;&#10;                    &lt;answertext&gt;Mantle, magma, lava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TOTALRESPONSES" val="0"/>
  <p:tag name="RESPONSESGATHERED" val="False"/>
  <p:tag name="ANONYMOUSTEMP" val="False"/>
  <p:tag name="VALUES" val="Correct|smicln|Incorrect|smicln|Incorr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87"/>
  <p:tag name="FONTSIZE" val="32"/>
  <p:tag name="BULLETTYPE" val="ppBulletArabicPeriod"/>
  <p:tag name="ANSWERTEXT" val="Core, mantle, crust&#10;Lithosphere, hydrosphere, atmosphere, biosphere&#10;Mantle, magma, lav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B3D675A-17E5-4FFB-A08B-71AE6ACE56B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7082ADE-B700-47D3-A826-65442014A0B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D1711F1-8BD5-49CA-8A5A-59D7B77322E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EBBF210-BC0A-4BC2-A042-7D217BE8A33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D31708B-9AF0-4CE8-994B-9E75B2D867F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047D208-2E51-4206-A236-3892D04BE50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214D013-2FD1-4BCB-A0E2-BFF9F9B7CB6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9FF927E-A329-42C6-8BB9-7DF70FE70AB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FE67322-9052-429C-B36E-AC4BBBC518C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161DD37-A1A3-4A63-BB88-CE1233594AC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EEB505F-AA10-4E73-A981-48922EF0E4F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4C013E5-0F5C-4571-9126-73ECEB09CAE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9CD13D8-252F-4125-857D-DE8CF818D80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B8BC77B-A608-4893-A1B2-0FD78094EB0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8199CFA-F767-4A5E-B220-E30378E4020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48AB83A-6D97-4C02-8883-B0B6ECFC80C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5ACEF24-D29D-4659-BCDE-7D7124EE37E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1C5F446-19E8-4759-921D-80E932133A9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36296</TotalTime>
  <Words>1861</Words>
  <Application>Microsoft Office PowerPoint</Application>
  <PresentationFormat>On-screen Show (4:3)</PresentationFormat>
  <Paragraphs>399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Calibri</vt:lpstr>
      <vt:lpstr>Tahoma</vt:lpstr>
      <vt:lpstr>Office Theme</vt:lpstr>
      <vt:lpstr>Internal and External Forces that shape the Earth</vt:lpstr>
      <vt:lpstr>A circular motion created by heating and cooling is called ___.</vt:lpstr>
      <vt:lpstr>A circular motion created by heating and cooling is called ___.</vt:lpstr>
      <vt:lpstr>Which force would most likely create a “U” shaped canyon?</vt:lpstr>
      <vt:lpstr>Which force would most likely create a “U” shaped canyon?</vt:lpstr>
      <vt:lpstr>What is the name of feature “J”?</vt:lpstr>
      <vt:lpstr>What is the name of feature “J”?</vt:lpstr>
      <vt:lpstr>The ___ is close to the peninsula on the diagram</vt:lpstr>
      <vt:lpstr>The ___ is close to the peninsula on the diagram</vt:lpstr>
      <vt:lpstr>Letter “F” on the diagram was most likely formed by ____.</vt:lpstr>
      <vt:lpstr>Letter “F” on the diagram was most likely formed by ____.</vt:lpstr>
      <vt:lpstr>The landform in this picture was created by ____.</vt:lpstr>
      <vt:lpstr>The landform in this picture was created by ____.</vt:lpstr>
      <vt:lpstr>What kind of landform would most likely be found where two oceanic plates converge?</vt:lpstr>
      <vt:lpstr>What kind of landform would most likely be found where two oceanic plates converge?</vt:lpstr>
      <vt:lpstr>The earth’s major landforms were first shaped by</vt:lpstr>
      <vt:lpstr>The earth’s major landforms were first shaped by</vt:lpstr>
      <vt:lpstr>The landform in this picture is a good example of a landform created by __.</vt:lpstr>
      <vt:lpstr>The landform in this picture is a good example of a landform created by __.</vt:lpstr>
      <vt:lpstr>This is a picture of a ____. </vt:lpstr>
      <vt:lpstr>This is a picture of a ____. </vt:lpstr>
      <vt:lpstr>Cracks in this landform were most likely caused by ____.</vt:lpstr>
      <vt:lpstr>Cracks in this landform were most likely caused by ____.</vt:lpstr>
      <vt:lpstr>Scientists believe ____ moves the various plates across the earth’s surface.</vt:lpstr>
      <vt:lpstr>Scientists believe ____ moves the various plates across the earth’s surface.</vt:lpstr>
      <vt:lpstr>In this picture, we can see all of the following EXCEPT ...</vt:lpstr>
      <vt:lpstr>In this picture, we can see all of the following EXCEPT ...</vt:lpstr>
      <vt:lpstr>Mr. Miyagi explains plate tectonics with the terms ___, ___, &amp; ___.</vt:lpstr>
      <vt:lpstr>Mr. Miyagi explains plate tectonics with the terms ___, ___, &amp; ___.</vt:lpstr>
      <vt:lpstr>Timpanogos Cave is an example of ____ in Utah because the water dissolved the limestone.</vt:lpstr>
      <vt:lpstr>Timpanogos Cave is an example of ____ in Utah because the water dissolved the limestone.</vt:lpstr>
      <vt:lpstr>The vocabulary terms for collide slide and divide are ___, ___, ___, &amp; ___.</vt:lpstr>
      <vt:lpstr>The vocabulary terms for collide side and divide are ___, ___, ___, &amp; ___.</vt:lpstr>
      <vt:lpstr>This picture shows which process?</vt:lpstr>
      <vt:lpstr>This picture shows which process?</vt:lpstr>
      <vt:lpstr>If the earth’s ____ stopped working, but nothing else changed, in millions of years the earth would be completely smooth and under water.</vt:lpstr>
      <vt:lpstr>If the earth’s ____ stopped working, but nothing else changed, in millions of years the earth would be completely smooth and under water.</vt:lpstr>
      <vt:lpstr>Almost no plant or animal life would be able to live on the earth if ___ did not turn rock into soil through ___.</vt:lpstr>
      <vt:lpstr>Almost no plant or animal life would be able to live on the earth if ___ did not turn rock into soil through ___.</vt:lpstr>
      <vt:lpstr>The three main layers of the earth are . . . </vt:lpstr>
      <vt:lpstr>The three main layers of the earth are . . . </vt:lpstr>
      <vt:lpstr>All of the following are evidence of plate tectonics EXCEPT</vt:lpstr>
      <vt:lpstr>All of the following are evidence of plate tectonics EXCEPT</vt:lpstr>
      <vt:lpstr>What kind of landforms would most likely be found where an oceanic and continental plate meet?</vt:lpstr>
      <vt:lpstr>What kind of landforms would most likely be found where an oceanic and continental plate meet?</vt:lpstr>
      <vt:lpstr>The Grand Canyon is located in Utah.</vt:lpstr>
      <vt:lpstr>The Grand Canyon is located in Utah.</vt:lpstr>
      <vt:lpstr>Old tombstones are examples of ___ in Utah because the rock is dissolved over time.</vt:lpstr>
      <vt:lpstr>Old tombstones are examples of ___ in Utah because the rock is dissolved over time.</vt:lpstr>
      <vt:lpstr>What are “regions deep within the earth’s mantle that produce plumes of magma” which can lead to the creation of hot springs, volcanoes, or other thermal activity?</vt:lpstr>
      <vt:lpstr>What are “regions deep within the earth’s mantle that produce plumes of magma” which can lead to the creation of hot springs, volcanoes, or other thermal activity?</vt:lpstr>
      <vt:lpstr>This picture best illustrates ...</vt:lpstr>
      <vt:lpstr>This picture best illustrates ...</vt:lpstr>
      <vt:lpstr>The process of water freezing in cracks of rocks which results in the cracking or splitting of rocks is ____</vt:lpstr>
      <vt:lpstr>The process of water freezing in cracks of rocks which results in the cracking or splitting of rocks is ____</vt:lpstr>
      <vt:lpstr>Which of the following is not an example of mechanical weathering</vt:lpstr>
      <vt:lpstr>Which of the following is not an example of mechanical weathering</vt:lpstr>
      <vt:lpstr>This picture best illustrates...</vt:lpstr>
      <vt:lpstr>This picture best illustrates...</vt:lpstr>
      <vt:lpstr>What kind of landform would most likely be found where two continental plates converge? </vt:lpstr>
      <vt:lpstr>What kind of landform would most likely be found where two continental plates converge? </vt:lpstr>
      <vt:lpstr>Which of the following is NOT an example of deposition?</vt:lpstr>
      <vt:lpstr>Which of the following is NOT an example of deposition?</vt:lpstr>
      <vt:lpstr>There are currently no glaciers in Utah.</vt:lpstr>
      <vt:lpstr>There are currently no glaciers in Utah.</vt:lpstr>
      <vt:lpstr>The distinctive shape of this landform is caused by ...</vt:lpstr>
      <vt:lpstr>The distinctive shape of this landform is caused by ...</vt:lpstr>
      <vt:lpstr>The layer of the earth just under the crust but above the mantle is called the lithosphere ?</vt:lpstr>
      <vt:lpstr>The layer of the earth just under the crust but above the mantle is called the lithosphere ?</vt:lpstr>
      <vt:lpstr>The difference in elevation between the highest and lowest points in an area is known as ___.</vt:lpstr>
      <vt:lpstr>The difference in elevation between the highest and lowest points in an area is known as ___.</vt:lpstr>
      <vt:lpstr>The main difference between lava and magma is whether it is found inside or outside of the earth’s surface?</vt:lpstr>
      <vt:lpstr>The main difference between lava and magma is whether it is found inside or outside of the earth’s surface?</vt:lpstr>
      <vt:lpstr>The landform in this picture was creating by ...</vt:lpstr>
      <vt:lpstr>The landform in this picture was creating by ...</vt:lpstr>
      <vt:lpstr>The process of changing a rock’s makeup or turning one kind of rock into a completely different kind is called ___.</vt:lpstr>
      <vt:lpstr>The process of changing a rock’s makeup or turning one kind of rock into a completely different kind is called ___.</vt:lpstr>
      <vt:lpstr>What kind of landform would most likely be found where two oceanic plates diverge?</vt:lpstr>
      <vt:lpstr>What kind of landform would most likely be found where two oceanic plates diverge?</vt:lpstr>
      <vt:lpstr>This diagram will be on the test.  You will need to identify the features.</vt:lpstr>
      <vt:lpstr>Match the letters to the names</vt:lpstr>
      <vt:lpstr>Match the letters to the names</vt:lpstr>
      <vt:lpstr>After this review, how well do you think you will do on the test?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Oak Canyon</dc:creator>
  <cp:lastModifiedBy>AMY ASHMENT</cp:lastModifiedBy>
  <cp:revision>100</cp:revision>
  <dcterms:created xsi:type="dcterms:W3CDTF">2011-09-15T20:57:37Z</dcterms:created>
  <dcterms:modified xsi:type="dcterms:W3CDTF">2017-10-12T14:25:56Z</dcterms:modified>
</cp:coreProperties>
</file>