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Lst>
  <p:sldSz cx="9144000" cy="6858000" type="screen4x3"/>
  <p:notesSz cx="6858000" cy="9144000"/>
  <p:embeddedFontLst>
    <p:embeddedFont>
      <p:font typeface="Tahoma" panose="020B0604030504040204" pitchFamily="34" charset="0"/>
      <p:regular r:id="rId73"/>
      <p:bold r:id="rId74"/>
    </p:embeddedFont>
    <p:embeddedFont>
      <p:font typeface="Arial Narrow" panose="020B0606020202030204" pitchFamily="34" charset="0"/>
      <p:regular r:id="rId75"/>
      <p:bold r:id="rId76"/>
      <p:italic r:id="rId77"/>
      <p:boldItalic r:id="rId78"/>
    </p:embeddedFont>
    <p:embeddedFont>
      <p:font typeface="Corben"/>
      <p:bold r:id="rId79"/>
    </p:embeddedFont>
    <p:embeddedFont>
      <p:font typeface="Quintessential" panose="020B0604020202020204" charset="0"/>
      <p:regular r:id="rId80"/>
    </p:embeddedFont>
    <p:embeddedFont>
      <p:font typeface="Cabin"/>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36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2.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2.fntdata"/><Relationship Id="rId79" Type="http://schemas.openxmlformats.org/officeDocument/2006/relationships/font" Target="fonts/font7.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font" Target="fonts/font8.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83" Type="http://schemas.openxmlformats.org/officeDocument/2006/relationships/font" Target="fonts/font11.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 name="Google Shape;332;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1" name="Google Shape;381;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7" name="Google Shape;457;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4" name="Google Shape;464;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1" name="Google Shape;471;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8" name="Google Shape;478;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5" name="Google Shape;485;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2" name="Google Shape;492;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9" name="Google Shape;499;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6" name="Google Shape;506;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3" name="Google Shape;513;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0" name="Google Shape;520;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6" name="Google Shape;526;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2" name="Google Shape;532;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8" name="Google Shape;538;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5" name="Google Shape;545;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3" name="Google Shape;553;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0" name="Google Shape;560;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0" name="Google Shape;70;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1" name="Google Shape;71;p1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2" name="Google Shape;72;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3" name="Google Shape;73;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6" name="Google Shape;76;p12"/>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7" name="Google Shape;77;p1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8" name="Google Shape;78;p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9" name="Google Shape;79;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7" name="Google Shape;17;p3"/>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8" name="Google Shape;18;p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9" name="Google Shape;19;p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0" name="Google Shape;20;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3" name="Google Shape;23;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ctr"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ctr"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4" name="Google Shape;24;p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5" name="Google Shape;25;p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6" name="Google Shape;26;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9" name="Google Shape;29;p5"/>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30" name="Google Shape;30;p5"/>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31" name="Google Shape;31;p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2" name="Google Shape;32;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3" name="Google Shape;33;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6" name="Google Shape;36;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Clr>
                <a:schemeClr val="dk1"/>
              </a:buClr>
              <a:buSzPts val="1800"/>
              <a:buFont typeface="Times New Roman"/>
              <a:buNone/>
              <a:defRPr sz="18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20"/>
              </a:spcBef>
              <a:spcAft>
                <a:spcPts val="0"/>
              </a:spcAft>
              <a:buClr>
                <a:schemeClr val="dk1"/>
              </a:buClr>
              <a:buSzPts val="1600"/>
              <a:buFont typeface="Times New Roman"/>
              <a:buNone/>
              <a:defRPr sz="16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37" name="Google Shape;37;p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8" name="Google Shape;38;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9" name="Google Shape;39;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Times New Roman"/>
              <a:buNone/>
              <a:defRPr sz="2400" b="1"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400"/>
              </a:spcBef>
              <a:spcAft>
                <a:spcPts val="0"/>
              </a:spcAft>
              <a:buClr>
                <a:schemeClr val="dk1"/>
              </a:buClr>
              <a:buSzPts val="2000"/>
              <a:buFont typeface="Times New Roman"/>
              <a:buNone/>
              <a:defRPr sz="2000" b="1"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Clr>
                <a:schemeClr val="dk1"/>
              </a:buClr>
              <a:buSzPts val="1800"/>
              <a:buFont typeface="Times New Roman"/>
              <a:buNone/>
              <a:defRPr sz="1800" b="1"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Times New Roman"/>
              <a:buNone/>
              <a:defRPr sz="2400" b="1"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400"/>
              </a:spcBef>
              <a:spcAft>
                <a:spcPts val="0"/>
              </a:spcAft>
              <a:buClr>
                <a:schemeClr val="dk1"/>
              </a:buClr>
              <a:buSzPts val="2000"/>
              <a:buFont typeface="Times New Roman"/>
              <a:buNone/>
              <a:defRPr sz="2000" b="1"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Clr>
                <a:schemeClr val="dk1"/>
              </a:buClr>
              <a:buSzPts val="1800"/>
              <a:buFont typeface="Times New Roman"/>
              <a:buNone/>
              <a:defRPr sz="1800" b="1"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46" name="Google Shape;46;p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7" name="Google Shape;47;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8" name="Google Shape;48;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1" name="Google Shape;51;p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2" name="Google Shape;52;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3" name="Google Shape;53;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24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20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58" name="Google Shape;58;p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9" name="Google Shape;59;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0" name="Google Shape;60;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24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20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65" name="Google Shape;65;p1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6" name="Google Shape;66;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7" name="Google Shape;67;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 name="Google Shape;7;p1"/>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p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9" name="Google Shape;9;p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0" name="Google Shape;10;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gif"/></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ideshow.jpl.nasa.gov/post/series.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52.jpg"/></Relationships>
</file>

<file path=ppt/slides/_rels/slide45.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57.gif"/></Relationships>
</file>

<file path=ppt/slides/_rels/slide48.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53.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56.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CCECFF"/>
            </a:gs>
            <a:gs pos="100000">
              <a:srgbClr val="8EA5B2"/>
            </a:gs>
          </a:gsLst>
          <a:path path="circle">
            <a:fillToRect l="50000" t="50000" r="50000" b="50000"/>
          </a:path>
          <a:tileRect/>
        </a:gradFill>
        <a:effectLst/>
      </p:bgPr>
    </p:bg>
    <p:spTree>
      <p:nvGrpSpPr>
        <p:cNvPr id="1" name="Shape 83"/>
        <p:cNvGrpSpPr/>
        <p:nvPr/>
      </p:nvGrpSpPr>
      <p:grpSpPr>
        <a:xfrm>
          <a:off x="0" y="0"/>
          <a:ext cx="0" cy="0"/>
          <a:chOff x="0" y="0"/>
          <a:chExt cx="0" cy="0"/>
        </a:xfrm>
      </p:grpSpPr>
      <p:pic>
        <p:nvPicPr>
          <p:cNvPr id="84" name="Google Shape;84;p13" descr="Earth-20.gif (11117 bytes)"/>
          <p:cNvPicPr preferRelativeResize="0"/>
          <p:nvPr/>
        </p:nvPicPr>
        <p:blipFill rotWithShape="1">
          <a:blip r:embed="rId3">
            <a:alphaModFix/>
          </a:blip>
          <a:srcRect/>
          <a:stretch/>
        </p:blipFill>
        <p:spPr>
          <a:xfrm>
            <a:off x="4038600" y="1828800"/>
            <a:ext cx="1050925" cy="685800"/>
          </a:xfrm>
          <a:prstGeom prst="rect">
            <a:avLst/>
          </a:prstGeom>
          <a:noFill/>
          <a:ln>
            <a:noFill/>
          </a:ln>
        </p:spPr>
      </p:pic>
      <p:sp>
        <p:nvSpPr>
          <p:cNvPr id="85" name="Google Shape;85;p13"/>
          <p:cNvSpPr txBox="1">
            <a:spLocks noGrp="1"/>
          </p:cNvSpPr>
          <p:nvPr>
            <p:ph type="title" idx="4294967295"/>
          </p:nvPr>
        </p:nvSpPr>
        <p:spPr>
          <a:xfrm>
            <a:off x="685800" y="1371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dk2"/>
              </a:solidFill>
              <a:latin typeface="Tahoma"/>
              <a:ea typeface="Tahoma"/>
              <a:cs typeface="Tahoma"/>
              <a:sym typeface="Tahoma"/>
            </a:endParaRPr>
          </a:p>
        </p:txBody>
      </p:sp>
      <p:sp>
        <p:nvSpPr>
          <p:cNvPr id="86" name="Google Shape;86;p13"/>
          <p:cNvSpPr/>
          <p:nvPr/>
        </p:nvSpPr>
        <p:spPr>
          <a:xfrm>
            <a:off x="2247900" y="3152775"/>
            <a:ext cx="4648200" cy="552450"/>
          </a:xfrm>
          <a:prstGeom prst="rect">
            <a:avLst/>
          </a:prstGeom>
        </p:spPr>
        <p:txBody>
          <a:bodyPr>
            <a:prstTxWarp prst="textPlain">
              <a:avLst/>
            </a:prstTxWarp>
          </a:bodyPr>
          <a:lstStyle/>
          <a:p>
            <a:pPr lvl="0" algn="ctr"/>
            <a:r>
              <a:rPr b="0" i="0">
                <a:ln w="12700" cap="sq" cmpd="sng">
                  <a:solidFill>
                    <a:srgbClr val="3333CC"/>
                  </a:solidFill>
                  <a:prstDash val="solid"/>
                  <a:round/>
                  <a:headEnd type="none" w="sm" len="sm"/>
                  <a:tailEnd type="none" w="sm" len="sm"/>
                </a:ln>
                <a:solidFill>
                  <a:srgbClr val="B2B2B2">
                    <a:alpha val="49803"/>
                  </a:srgbClr>
                </a:solidFill>
                <a:latin typeface="Tahoma"/>
              </a:rPr>
              <a:t>Let’s Explore Our Earth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p:nvPr/>
        </p:nvSpPr>
        <p:spPr>
          <a:xfrm>
            <a:off x="609600" y="762000"/>
            <a:ext cx="8153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500">
                <a:solidFill>
                  <a:schemeClr val="dk2"/>
                </a:solidFill>
                <a:latin typeface="Tahoma"/>
                <a:ea typeface="Tahoma"/>
                <a:cs typeface="Tahoma"/>
                <a:sym typeface="Tahoma"/>
              </a:rPr>
              <a:t>What in the world does all of this have to do with geography?</a:t>
            </a:r>
            <a:endParaRPr/>
          </a:p>
        </p:txBody>
      </p:sp>
      <p:pic>
        <p:nvPicPr>
          <p:cNvPr id="145" name="Google Shape;145;p22" descr="2172"/>
          <p:cNvPicPr preferRelativeResize="0"/>
          <p:nvPr/>
        </p:nvPicPr>
        <p:blipFill rotWithShape="1">
          <a:blip r:embed="rId3">
            <a:alphaModFix/>
          </a:blip>
          <a:srcRect/>
          <a:stretch/>
        </p:blipFill>
        <p:spPr>
          <a:xfrm>
            <a:off x="5791200" y="2667000"/>
            <a:ext cx="2857500" cy="3552825"/>
          </a:xfrm>
          <a:prstGeom prst="rect">
            <a:avLst/>
          </a:prstGeom>
          <a:noFill/>
          <a:ln>
            <a:noFill/>
          </a:ln>
        </p:spPr>
      </p:pic>
      <p:sp>
        <p:nvSpPr>
          <p:cNvPr id="146" name="Google Shape;146;p22"/>
          <p:cNvSpPr/>
          <p:nvPr/>
        </p:nvSpPr>
        <p:spPr>
          <a:xfrm>
            <a:off x="1066800" y="3124200"/>
            <a:ext cx="38862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a:solidFill>
                  <a:schemeClr val="dk2"/>
                </a:solidFill>
                <a:latin typeface="Tahoma"/>
                <a:ea typeface="Tahoma"/>
                <a:cs typeface="Tahoma"/>
                <a:sym typeface="Tahoma"/>
              </a:rPr>
              <a:t>Let’s open our textbooks to find out.</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3"/>
          <p:cNvSpPr/>
          <p:nvPr/>
        </p:nvSpPr>
        <p:spPr>
          <a:xfrm>
            <a:off x="457200" y="533400"/>
            <a:ext cx="61722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500">
                <a:solidFill>
                  <a:schemeClr val="dk2"/>
                </a:solidFill>
                <a:latin typeface="Tahoma"/>
                <a:ea typeface="Tahoma"/>
                <a:cs typeface="Tahoma"/>
                <a:sym typeface="Tahoma"/>
              </a:rPr>
              <a:t>What are Sections 2 and 3 in Chapter 1 about?</a:t>
            </a:r>
            <a:endParaRPr/>
          </a:p>
        </p:txBody>
      </p:sp>
      <p:pic>
        <p:nvPicPr>
          <p:cNvPr id="152" name="Google Shape;152;p23" descr="textbook"/>
          <p:cNvPicPr preferRelativeResize="0"/>
          <p:nvPr/>
        </p:nvPicPr>
        <p:blipFill rotWithShape="1">
          <a:blip r:embed="rId3">
            <a:alphaModFix/>
          </a:blip>
          <a:srcRect/>
          <a:stretch/>
        </p:blipFill>
        <p:spPr>
          <a:xfrm rot="988997">
            <a:off x="7086600" y="457200"/>
            <a:ext cx="1676400" cy="1530350"/>
          </a:xfrm>
          <a:prstGeom prst="rect">
            <a:avLst/>
          </a:prstGeom>
          <a:noFill/>
          <a:ln>
            <a:noFill/>
          </a:ln>
        </p:spPr>
      </p:pic>
      <p:pic>
        <p:nvPicPr>
          <p:cNvPr id="153" name="Google Shape;153;p23" descr="115714main_k_earth2"/>
          <p:cNvPicPr preferRelativeResize="0"/>
          <p:nvPr/>
        </p:nvPicPr>
        <p:blipFill rotWithShape="1">
          <a:blip r:embed="rId4">
            <a:alphaModFix/>
          </a:blip>
          <a:srcRect/>
          <a:stretch/>
        </p:blipFill>
        <p:spPr>
          <a:xfrm>
            <a:off x="914400" y="3886200"/>
            <a:ext cx="2381250" cy="2114550"/>
          </a:xfrm>
          <a:prstGeom prst="rect">
            <a:avLst/>
          </a:prstGeom>
          <a:noFill/>
          <a:ln>
            <a:noFill/>
          </a:ln>
        </p:spPr>
      </p:pic>
      <p:sp>
        <p:nvSpPr>
          <p:cNvPr id="154" name="Google Shape;154;p23"/>
          <p:cNvSpPr/>
          <p:nvPr/>
        </p:nvSpPr>
        <p:spPr>
          <a:xfrm>
            <a:off x="457200" y="2438400"/>
            <a:ext cx="3810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500">
                <a:solidFill>
                  <a:schemeClr val="dk2"/>
                </a:solidFill>
                <a:latin typeface="Tahoma"/>
                <a:ea typeface="Tahoma"/>
                <a:cs typeface="Tahoma"/>
                <a:sym typeface="Tahoma"/>
              </a:rPr>
              <a:t>Section 2:</a:t>
            </a:r>
            <a:br>
              <a:rPr lang="en-US" sz="2500">
                <a:solidFill>
                  <a:schemeClr val="dk2"/>
                </a:solidFill>
                <a:latin typeface="Tahoma"/>
                <a:ea typeface="Tahoma"/>
                <a:cs typeface="Tahoma"/>
                <a:sym typeface="Tahoma"/>
              </a:rPr>
            </a:br>
            <a:r>
              <a:rPr lang="en-US" sz="2500">
                <a:solidFill>
                  <a:schemeClr val="dk2"/>
                </a:solidFill>
                <a:latin typeface="Tahoma"/>
                <a:ea typeface="Tahoma"/>
                <a:cs typeface="Tahoma"/>
                <a:sym typeface="Tahoma"/>
              </a:rPr>
              <a:t>Changes Within the Earth</a:t>
            </a:r>
            <a:endParaRPr/>
          </a:p>
        </p:txBody>
      </p:sp>
      <p:sp>
        <p:nvSpPr>
          <p:cNvPr id="155" name="Google Shape;155;p23"/>
          <p:cNvSpPr/>
          <p:nvPr/>
        </p:nvSpPr>
        <p:spPr>
          <a:xfrm>
            <a:off x="4572000" y="2514600"/>
            <a:ext cx="4343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500">
                <a:solidFill>
                  <a:schemeClr val="dk2"/>
                </a:solidFill>
                <a:latin typeface="Tahoma"/>
                <a:ea typeface="Tahoma"/>
                <a:cs typeface="Tahoma"/>
                <a:sym typeface="Tahoma"/>
              </a:rPr>
              <a:t>Section 3:</a:t>
            </a:r>
            <a:br>
              <a:rPr lang="en-US" sz="2500">
                <a:solidFill>
                  <a:schemeClr val="dk2"/>
                </a:solidFill>
                <a:latin typeface="Tahoma"/>
                <a:ea typeface="Tahoma"/>
                <a:cs typeface="Tahoma"/>
                <a:sym typeface="Tahoma"/>
              </a:rPr>
            </a:br>
            <a:r>
              <a:rPr lang="en-US" sz="2500">
                <a:solidFill>
                  <a:schemeClr val="dk2"/>
                </a:solidFill>
                <a:latin typeface="Tahoma"/>
                <a:ea typeface="Tahoma"/>
                <a:cs typeface="Tahoma"/>
                <a:sym typeface="Tahoma"/>
              </a:rPr>
              <a:t>Changes on the Earth’s Surface</a:t>
            </a:r>
            <a:endParaRPr sz="2500">
              <a:solidFill>
                <a:schemeClr val="dk2"/>
              </a:solidFill>
              <a:latin typeface="Tahoma"/>
              <a:ea typeface="Tahoma"/>
              <a:cs typeface="Tahoma"/>
              <a:sym typeface="Tahoma"/>
            </a:endParaRPr>
          </a:p>
        </p:txBody>
      </p:sp>
      <p:pic>
        <p:nvPicPr>
          <p:cNvPr id="156" name="Google Shape;156;p23" descr="erosion"/>
          <p:cNvPicPr preferRelativeResize="0"/>
          <p:nvPr/>
        </p:nvPicPr>
        <p:blipFill rotWithShape="1">
          <a:blip r:embed="rId5">
            <a:alphaModFix/>
          </a:blip>
          <a:srcRect/>
          <a:stretch/>
        </p:blipFill>
        <p:spPr>
          <a:xfrm>
            <a:off x="5486400" y="3886200"/>
            <a:ext cx="2733675" cy="1912938"/>
          </a:xfrm>
          <a:prstGeom prst="rect">
            <a:avLst/>
          </a:prstGeom>
          <a:noFill/>
          <a:ln>
            <a:noFill/>
          </a:ln>
        </p:spPr>
      </p:pic>
      <p:sp>
        <p:nvSpPr>
          <p:cNvPr id="157" name="Google Shape;157;p23"/>
          <p:cNvSpPr/>
          <p:nvPr/>
        </p:nvSpPr>
        <p:spPr>
          <a:xfrm>
            <a:off x="687244" y="5970971"/>
            <a:ext cx="2608406"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cap="none">
                <a:latin typeface="Times New Roman"/>
                <a:ea typeface="Times New Roman"/>
                <a:cs typeface="Times New Roman"/>
                <a:sym typeface="Times New Roman"/>
              </a:rPr>
              <a:t>Internal</a:t>
            </a:r>
            <a:endParaRPr sz="5400" b="1" cap="none">
              <a:latin typeface="Times New Roman"/>
              <a:ea typeface="Times New Roman"/>
              <a:cs typeface="Times New Roman"/>
              <a:sym typeface="Times New Roman"/>
            </a:endParaRPr>
          </a:p>
        </p:txBody>
      </p:sp>
      <p:sp>
        <p:nvSpPr>
          <p:cNvPr id="158" name="Google Shape;158;p23"/>
          <p:cNvSpPr/>
          <p:nvPr/>
        </p:nvSpPr>
        <p:spPr>
          <a:xfrm>
            <a:off x="5486400" y="5934670"/>
            <a:ext cx="2762295"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cap="none">
                <a:solidFill>
                  <a:srgbClr val="5757CA"/>
                </a:solidFill>
                <a:latin typeface="Times New Roman"/>
                <a:ea typeface="Times New Roman"/>
                <a:cs typeface="Times New Roman"/>
                <a:sym typeface="Times New Roman"/>
              </a:rPr>
              <a:t>External</a:t>
            </a:r>
            <a:endParaRPr sz="5400" b="1" cap="none">
              <a:solidFill>
                <a:srgbClr val="5757CA"/>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4" descr="Earth-20.gif (11117 bytes)"/>
          <p:cNvPicPr preferRelativeResize="0"/>
          <p:nvPr/>
        </p:nvPicPr>
        <p:blipFill rotWithShape="1">
          <a:blip r:embed="rId3">
            <a:alphaModFix/>
          </a:blip>
          <a:srcRect/>
          <a:stretch/>
        </p:blipFill>
        <p:spPr>
          <a:xfrm>
            <a:off x="4267200" y="2819400"/>
            <a:ext cx="1050925" cy="685800"/>
          </a:xfrm>
          <a:prstGeom prst="rect">
            <a:avLst/>
          </a:prstGeom>
          <a:noFill/>
          <a:ln>
            <a:noFill/>
          </a:ln>
        </p:spPr>
      </p:pic>
      <p:sp>
        <p:nvSpPr>
          <p:cNvPr id="164" name="Google Shape;164;p24"/>
          <p:cNvSpPr/>
          <p:nvPr/>
        </p:nvSpPr>
        <p:spPr>
          <a:xfrm>
            <a:off x="457200" y="9906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500">
                <a:solidFill>
                  <a:schemeClr val="dk2"/>
                </a:solidFill>
                <a:latin typeface="Tahoma"/>
                <a:ea typeface="Tahoma"/>
                <a:cs typeface="Tahoma"/>
                <a:sym typeface="Tahoma"/>
              </a:rPr>
              <a:t>So what kind of changes do you think happen within or inside of the earth?</a:t>
            </a:r>
            <a:endParaRPr/>
          </a:p>
        </p:txBody>
      </p:sp>
      <p:sp>
        <p:nvSpPr>
          <p:cNvPr id="165" name="Google Shape;165;p24"/>
          <p:cNvSpPr/>
          <p:nvPr/>
        </p:nvSpPr>
        <p:spPr>
          <a:xfrm>
            <a:off x="533400" y="41910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500">
                <a:solidFill>
                  <a:schemeClr val="dk2"/>
                </a:solidFill>
                <a:latin typeface="Tahoma"/>
                <a:ea typeface="Tahoma"/>
                <a:cs typeface="Tahoma"/>
                <a:sym typeface="Tahoma"/>
              </a:rPr>
              <a:t>To fully answer that question we are going to need to take a closer look at the planet we live 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5" descr="earth"/>
          <p:cNvPicPr preferRelativeResize="0"/>
          <p:nvPr/>
        </p:nvPicPr>
        <p:blipFill rotWithShape="1">
          <a:blip r:embed="rId3">
            <a:alphaModFix/>
          </a:blip>
          <a:srcRect/>
          <a:stretch/>
        </p:blipFill>
        <p:spPr>
          <a:xfrm>
            <a:off x="3303588" y="2565400"/>
            <a:ext cx="2536825" cy="1725613"/>
          </a:xfrm>
          <a:prstGeom prst="rect">
            <a:avLst/>
          </a:prstGeom>
          <a:noFill/>
          <a:ln>
            <a:noFill/>
          </a:ln>
        </p:spPr>
      </p:pic>
      <p:sp>
        <p:nvSpPr>
          <p:cNvPr id="171" name="Google Shape;171;p25"/>
          <p:cNvSpPr txBox="1">
            <a:spLocks noGrp="1"/>
          </p:cNvSpPr>
          <p:nvPr>
            <p:ph type="title" idx="4294967295"/>
          </p:nvPr>
        </p:nvSpPr>
        <p:spPr>
          <a:xfrm>
            <a:off x="685800" y="12192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chemeClr val="dk2"/>
                </a:solidFill>
                <a:latin typeface="Tahoma"/>
                <a:ea typeface="Tahoma"/>
                <a:cs typeface="Tahoma"/>
                <a:sym typeface="Tahoma"/>
              </a:rPr>
              <a:t>The Earth’s Structure</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txBox="1">
            <a:spLocks noGrp="1"/>
          </p:cNvSpPr>
          <p:nvPr>
            <p:ph type="ctrTitle"/>
          </p:nvPr>
        </p:nvSpPr>
        <p:spPr>
          <a:xfrm>
            <a:off x="685800" y="12192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0" i="0" u="none" strike="noStrike" cap="none">
                <a:solidFill>
                  <a:schemeClr val="dk2"/>
                </a:solidFill>
                <a:latin typeface="Tahoma"/>
                <a:ea typeface="Tahoma"/>
                <a:cs typeface="Tahoma"/>
                <a:sym typeface="Tahoma"/>
              </a:rPr>
              <a:t>Alfred Wegener questions the earth in the early 1900s</a:t>
            </a:r>
            <a:endParaRPr sz="3200" b="0" i="0" u="none" strike="noStrike" cap="none">
              <a:solidFill>
                <a:schemeClr val="dk2"/>
              </a:solidFill>
              <a:latin typeface="Tahoma"/>
              <a:ea typeface="Tahoma"/>
              <a:cs typeface="Tahoma"/>
              <a:sym typeface="Tahoma"/>
            </a:endParaRPr>
          </a:p>
        </p:txBody>
      </p:sp>
      <p:sp>
        <p:nvSpPr>
          <p:cNvPr id="177" name="Google Shape;177;p2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pic>
        <p:nvPicPr>
          <p:cNvPr id="178" name="Google Shape;178;p26" descr="wegener"/>
          <p:cNvPicPr preferRelativeResize="0"/>
          <p:nvPr/>
        </p:nvPicPr>
        <p:blipFill rotWithShape="1">
          <a:blip r:embed="rId3">
            <a:alphaModFix/>
          </a:blip>
          <a:srcRect/>
          <a:stretch/>
        </p:blipFill>
        <p:spPr>
          <a:xfrm>
            <a:off x="2667000" y="2286000"/>
            <a:ext cx="3817938" cy="3017838"/>
          </a:xfrm>
          <a:prstGeom prst="rect">
            <a:avLst/>
          </a:prstGeom>
          <a:noFill/>
          <a:ln>
            <a:noFill/>
          </a:ln>
        </p:spPr>
      </p:pic>
      <p:pic>
        <p:nvPicPr>
          <p:cNvPr id="179" name="Google Shape;179;p26" descr="Question-01"/>
          <p:cNvPicPr preferRelativeResize="0"/>
          <p:nvPr/>
        </p:nvPicPr>
        <p:blipFill rotWithShape="1">
          <a:blip r:embed="rId4">
            <a:alphaModFix/>
          </a:blip>
          <a:srcRect/>
          <a:stretch/>
        </p:blipFill>
        <p:spPr>
          <a:xfrm>
            <a:off x="7848600" y="762000"/>
            <a:ext cx="822325" cy="822325"/>
          </a:xfrm>
          <a:prstGeom prst="rect">
            <a:avLst/>
          </a:prstGeom>
          <a:noFill/>
          <a:ln>
            <a:noFill/>
          </a:ln>
        </p:spPr>
      </p:pic>
      <p:pic>
        <p:nvPicPr>
          <p:cNvPr id="180" name="Google Shape;180;p26" descr="Question-01"/>
          <p:cNvPicPr preferRelativeResize="0"/>
          <p:nvPr/>
        </p:nvPicPr>
        <p:blipFill rotWithShape="1">
          <a:blip r:embed="rId4">
            <a:alphaModFix/>
          </a:blip>
          <a:srcRect/>
          <a:stretch/>
        </p:blipFill>
        <p:spPr>
          <a:xfrm>
            <a:off x="304800" y="685800"/>
            <a:ext cx="822325" cy="822325"/>
          </a:xfrm>
          <a:prstGeom prst="rect">
            <a:avLst/>
          </a:prstGeom>
          <a:noFill/>
          <a:ln>
            <a:noFill/>
          </a:ln>
        </p:spPr>
      </p:pic>
      <p:pic>
        <p:nvPicPr>
          <p:cNvPr id="181" name="Google Shape;181;p26" descr="Question-01"/>
          <p:cNvPicPr preferRelativeResize="0"/>
          <p:nvPr/>
        </p:nvPicPr>
        <p:blipFill rotWithShape="1">
          <a:blip r:embed="rId4">
            <a:alphaModFix/>
          </a:blip>
          <a:srcRect/>
          <a:stretch/>
        </p:blipFill>
        <p:spPr>
          <a:xfrm>
            <a:off x="609600" y="5257800"/>
            <a:ext cx="822325" cy="822325"/>
          </a:xfrm>
          <a:prstGeom prst="rect">
            <a:avLst/>
          </a:prstGeom>
          <a:noFill/>
          <a:ln>
            <a:noFill/>
          </a:ln>
        </p:spPr>
      </p:pic>
      <p:pic>
        <p:nvPicPr>
          <p:cNvPr id="182" name="Google Shape;182;p26" descr="Question-01"/>
          <p:cNvPicPr preferRelativeResize="0"/>
          <p:nvPr/>
        </p:nvPicPr>
        <p:blipFill rotWithShape="1">
          <a:blip r:embed="rId4">
            <a:alphaModFix/>
          </a:blip>
          <a:srcRect/>
          <a:stretch/>
        </p:blipFill>
        <p:spPr>
          <a:xfrm>
            <a:off x="7620000" y="5181600"/>
            <a:ext cx="822325" cy="822325"/>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99FF"/>
            </a:gs>
            <a:gs pos="100000">
              <a:srgbClr val="9999FF"/>
            </a:gs>
          </a:gsLst>
          <a:lin ang="5400000" scaled="0"/>
        </a:gradFill>
        <a:effectLst/>
      </p:bgPr>
    </p:bg>
    <p:spTree>
      <p:nvGrpSpPr>
        <p:cNvPr id="1" name="Shape 186"/>
        <p:cNvGrpSpPr/>
        <p:nvPr/>
      </p:nvGrpSpPr>
      <p:grpSpPr>
        <a:xfrm>
          <a:off x="0" y="0"/>
          <a:ext cx="0" cy="0"/>
          <a:chOff x="0" y="0"/>
          <a:chExt cx="0" cy="0"/>
        </a:xfrm>
      </p:grpSpPr>
      <p:sp>
        <p:nvSpPr>
          <p:cNvPr id="187" name="Google Shape;187;p27"/>
          <p:cNvSpPr txBox="1">
            <a:spLocks noGrp="1"/>
          </p:cNvSpPr>
          <p:nvPr>
            <p:ph type="ctrTitle"/>
          </p:nvPr>
        </p:nvSpPr>
        <p:spPr>
          <a:xfrm>
            <a:off x="3657600" y="1219200"/>
            <a:ext cx="4876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0" i="0" u="none" strike="noStrike" cap="none">
                <a:solidFill>
                  <a:schemeClr val="dk2"/>
                </a:solidFill>
                <a:latin typeface="Tahoma"/>
                <a:ea typeface="Tahoma"/>
                <a:cs typeface="Tahoma"/>
                <a:sym typeface="Tahoma"/>
              </a:rPr>
              <a:t>Many wondered if the continents had once been together but drifted apart because many (1) continent coastlines look like pieces of a puzzle.</a:t>
            </a:r>
            <a:endParaRPr sz="2800" b="0" i="0" u="none" strike="noStrike" cap="none">
              <a:solidFill>
                <a:schemeClr val="dk2"/>
              </a:solidFill>
              <a:latin typeface="Times New Roman"/>
              <a:ea typeface="Times New Roman"/>
              <a:cs typeface="Times New Roman"/>
              <a:sym typeface="Times New Roman"/>
            </a:endParaRPr>
          </a:p>
        </p:txBody>
      </p:sp>
      <p:sp>
        <p:nvSpPr>
          <p:cNvPr id="188" name="Google Shape;188;p2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pic>
        <p:nvPicPr>
          <p:cNvPr id="189" name="Google Shape;189;p27" descr="wegener3"/>
          <p:cNvPicPr preferRelativeResize="0"/>
          <p:nvPr/>
        </p:nvPicPr>
        <p:blipFill rotWithShape="1">
          <a:blip r:embed="rId3">
            <a:alphaModFix/>
          </a:blip>
          <a:srcRect/>
          <a:stretch/>
        </p:blipFill>
        <p:spPr>
          <a:xfrm>
            <a:off x="914400" y="1295400"/>
            <a:ext cx="2468563" cy="3475038"/>
          </a:xfrm>
          <a:prstGeom prst="rect">
            <a:avLst/>
          </a:prstGeom>
          <a:noFill/>
          <a:ln>
            <a:noFill/>
          </a:ln>
        </p:spPr>
      </p:pic>
      <p:pic>
        <p:nvPicPr>
          <p:cNvPr id="190" name="Google Shape;190;p27" descr="puzzle"/>
          <p:cNvPicPr preferRelativeResize="0"/>
          <p:nvPr/>
        </p:nvPicPr>
        <p:blipFill rotWithShape="1">
          <a:blip r:embed="rId4">
            <a:alphaModFix/>
          </a:blip>
          <a:srcRect/>
          <a:stretch/>
        </p:blipFill>
        <p:spPr>
          <a:xfrm>
            <a:off x="4419600" y="3200400"/>
            <a:ext cx="3733800" cy="35052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8"/>
          <p:cNvSpPr txBox="1">
            <a:spLocks noGrp="1"/>
          </p:cNvSpPr>
          <p:nvPr>
            <p:ph type="title" idx="4294967295"/>
          </p:nvPr>
        </p:nvSpPr>
        <p:spPr>
          <a:xfrm>
            <a:off x="685800" y="990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0" i="0" u="none" strike="noStrike" cap="none">
                <a:solidFill>
                  <a:schemeClr val="dk2"/>
                </a:solidFill>
                <a:latin typeface="Tahoma"/>
                <a:ea typeface="Tahoma"/>
                <a:cs typeface="Tahoma"/>
                <a:sym typeface="Tahoma"/>
              </a:rPr>
              <a:t>Wegener believed that a long time ago all the land on earth was one huge super-continent called Pangaea</a:t>
            </a:r>
            <a:endParaRPr/>
          </a:p>
        </p:txBody>
      </p:sp>
      <p:pic>
        <p:nvPicPr>
          <p:cNvPr id="196" name="Google Shape;196;p28" descr="pangaea"/>
          <p:cNvPicPr preferRelativeResize="0"/>
          <p:nvPr/>
        </p:nvPicPr>
        <p:blipFill rotWithShape="1">
          <a:blip r:embed="rId3">
            <a:alphaModFix/>
          </a:blip>
          <a:srcRect/>
          <a:stretch/>
        </p:blipFill>
        <p:spPr>
          <a:xfrm>
            <a:off x="2057400" y="2667000"/>
            <a:ext cx="5181600" cy="3065463"/>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txBox="1">
            <a:spLocks noGrp="1"/>
          </p:cNvSpPr>
          <p:nvPr>
            <p:ph type="ctrTitle"/>
          </p:nvPr>
        </p:nvSpPr>
        <p:spPr>
          <a:xfrm>
            <a:off x="685800" y="2286000"/>
            <a:ext cx="5181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0" i="0" u="none" strike="noStrike" cap="none">
                <a:solidFill>
                  <a:schemeClr val="dk2"/>
                </a:solidFill>
                <a:latin typeface="Tahoma"/>
                <a:ea typeface="Tahoma"/>
                <a:cs typeface="Tahoma"/>
                <a:sym typeface="Tahoma"/>
              </a:rPr>
              <a:t>Wegener searches for more proof.</a:t>
            </a:r>
            <a:endParaRPr/>
          </a:p>
        </p:txBody>
      </p:sp>
      <p:sp>
        <p:nvSpPr>
          <p:cNvPr id="202" name="Google Shape;202;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pic>
        <p:nvPicPr>
          <p:cNvPr id="203" name="Google Shape;203;p29" descr="alfred_wegener"/>
          <p:cNvPicPr preferRelativeResize="0"/>
          <p:nvPr/>
        </p:nvPicPr>
        <p:blipFill rotWithShape="1">
          <a:blip r:embed="rId3">
            <a:alphaModFix/>
          </a:blip>
          <a:srcRect/>
          <a:stretch/>
        </p:blipFill>
        <p:spPr>
          <a:xfrm>
            <a:off x="5410200" y="1371600"/>
            <a:ext cx="2149475" cy="3417888"/>
          </a:xfrm>
          <a:prstGeom prst="rect">
            <a:avLst/>
          </a:prstGeom>
          <a:noFill/>
          <a:ln>
            <a:noFill/>
          </a:ln>
        </p:spPr>
      </p:pic>
      <p:pic>
        <p:nvPicPr>
          <p:cNvPr id="204" name="Google Shape;204;p29" descr="seafloor"/>
          <p:cNvPicPr preferRelativeResize="0"/>
          <p:nvPr/>
        </p:nvPicPr>
        <p:blipFill rotWithShape="1">
          <a:blip r:embed="rId4">
            <a:alphaModFix/>
          </a:blip>
          <a:srcRect/>
          <a:stretch/>
        </p:blipFill>
        <p:spPr>
          <a:xfrm>
            <a:off x="1752600" y="533400"/>
            <a:ext cx="1547813" cy="1517650"/>
          </a:xfrm>
          <a:prstGeom prst="rect">
            <a:avLst/>
          </a:prstGeom>
          <a:noFill/>
          <a:ln>
            <a:noFill/>
          </a:ln>
        </p:spPr>
      </p:pic>
      <p:pic>
        <p:nvPicPr>
          <p:cNvPr id="205" name="Google Shape;205;p29" descr="fossils"/>
          <p:cNvPicPr preferRelativeResize="0"/>
          <p:nvPr/>
        </p:nvPicPr>
        <p:blipFill rotWithShape="1">
          <a:blip r:embed="rId5">
            <a:alphaModFix/>
          </a:blip>
          <a:srcRect/>
          <a:stretch/>
        </p:blipFill>
        <p:spPr>
          <a:xfrm>
            <a:off x="1143000" y="3505200"/>
            <a:ext cx="2514600" cy="2857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additive="base">
                                        <p:cTn id="7" dur="500"/>
                                        <p:tgtEl>
                                          <p:spTgt spid="2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06600"/>
            </a:gs>
            <a:gs pos="100000">
              <a:srgbClr val="76AD76"/>
            </a:gs>
          </a:gsLst>
          <a:path path="circle">
            <a:fillToRect r="100000" b="100000"/>
          </a:path>
          <a:tileRect l="-100000" t="-100000"/>
        </a:gradFill>
        <a:effectLst/>
      </p:bgPr>
    </p:bg>
    <p:spTree>
      <p:nvGrpSpPr>
        <p:cNvPr id="1" name="Shape 209"/>
        <p:cNvGrpSpPr/>
        <p:nvPr/>
      </p:nvGrpSpPr>
      <p:grpSpPr>
        <a:xfrm>
          <a:off x="0" y="0"/>
          <a:ext cx="0" cy="0"/>
          <a:chOff x="0" y="0"/>
          <a:chExt cx="0" cy="0"/>
        </a:xfrm>
      </p:grpSpPr>
      <p:pic>
        <p:nvPicPr>
          <p:cNvPr id="210" name="Google Shape;210;p30" descr="fossils"/>
          <p:cNvPicPr preferRelativeResize="0"/>
          <p:nvPr/>
        </p:nvPicPr>
        <p:blipFill rotWithShape="1">
          <a:blip r:embed="rId3">
            <a:alphaModFix/>
          </a:blip>
          <a:srcRect/>
          <a:stretch/>
        </p:blipFill>
        <p:spPr>
          <a:xfrm>
            <a:off x="0" y="2438400"/>
            <a:ext cx="3835580" cy="2667000"/>
          </a:xfrm>
          <a:prstGeom prst="rect">
            <a:avLst/>
          </a:prstGeom>
          <a:noFill/>
          <a:ln>
            <a:noFill/>
          </a:ln>
        </p:spPr>
      </p:pic>
      <p:sp>
        <p:nvSpPr>
          <p:cNvPr id="211" name="Google Shape;211;p30"/>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Times New Roman"/>
                <a:ea typeface="Times New Roman"/>
                <a:cs typeface="Times New Roman"/>
                <a:sym typeface="Times New Roman"/>
              </a:rPr>
              <a:t>(2) Fossils on different continents match!</a:t>
            </a:r>
            <a:endParaRPr sz="4400" b="0" i="0" u="none" strike="noStrike" cap="none">
              <a:solidFill>
                <a:schemeClr val="dk2"/>
              </a:solidFill>
              <a:latin typeface="Times New Roman"/>
              <a:ea typeface="Times New Roman"/>
              <a:cs typeface="Times New Roman"/>
              <a:sym typeface="Times New Roman"/>
            </a:endParaRPr>
          </a:p>
        </p:txBody>
      </p:sp>
      <p:pic>
        <p:nvPicPr>
          <p:cNvPr id="212" name="Google Shape;212;p30"/>
          <p:cNvPicPr preferRelativeResize="0">
            <a:picLocks noGrp="1"/>
          </p:cNvPicPr>
          <p:nvPr>
            <p:ph type="body" idx="1"/>
          </p:nvPr>
        </p:nvPicPr>
        <p:blipFill rotWithShape="1">
          <a:blip r:embed="rId4">
            <a:alphaModFix/>
          </a:blip>
          <a:srcRect/>
          <a:stretch/>
        </p:blipFill>
        <p:spPr>
          <a:xfrm>
            <a:off x="3751413" y="2178050"/>
            <a:ext cx="5359457" cy="411480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87F3C6"/>
            </a:gs>
            <a:gs pos="50000">
              <a:srgbClr val="B7F5DA"/>
            </a:gs>
            <a:gs pos="100000">
              <a:srgbClr val="DCF9EC"/>
            </a:gs>
          </a:gsLst>
          <a:lin ang="5400000" scaled="0"/>
        </a:gradFill>
        <a:effectLst/>
      </p:bgPr>
    </p:bg>
    <p:spTree>
      <p:nvGrpSpPr>
        <p:cNvPr id="1" name="Shape 216"/>
        <p:cNvGrpSpPr/>
        <p:nvPr/>
      </p:nvGrpSpPr>
      <p:grpSpPr>
        <a:xfrm>
          <a:off x="0" y="0"/>
          <a:ext cx="0" cy="0"/>
          <a:chOff x="0" y="0"/>
          <a:chExt cx="0" cy="0"/>
        </a:xfrm>
      </p:grpSpPr>
      <p:sp>
        <p:nvSpPr>
          <p:cNvPr id="217" name="Google Shape;217;p3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Times New Roman"/>
                <a:ea typeface="Times New Roman"/>
                <a:cs typeface="Times New Roman"/>
                <a:sym typeface="Times New Roman"/>
              </a:rPr>
              <a:t>(3)Age of rocks on ocean floor Sea Floor Spreading</a:t>
            </a:r>
            <a:endParaRPr sz="4400" b="0" i="0" u="none" strike="noStrike" cap="none">
              <a:solidFill>
                <a:schemeClr val="dk2"/>
              </a:solidFill>
              <a:latin typeface="Times New Roman"/>
              <a:ea typeface="Times New Roman"/>
              <a:cs typeface="Times New Roman"/>
              <a:sym typeface="Times New Roman"/>
            </a:endParaRPr>
          </a:p>
        </p:txBody>
      </p:sp>
      <p:pic>
        <p:nvPicPr>
          <p:cNvPr id="218" name="Google Shape;218;p31"/>
          <p:cNvPicPr preferRelativeResize="0">
            <a:picLocks noGrp="1"/>
          </p:cNvPicPr>
          <p:nvPr>
            <p:ph type="body" idx="1"/>
          </p:nvPr>
        </p:nvPicPr>
        <p:blipFill rotWithShape="1">
          <a:blip r:embed="rId3">
            <a:alphaModFix/>
          </a:blip>
          <a:srcRect/>
          <a:stretch/>
        </p:blipFill>
        <p:spPr>
          <a:xfrm>
            <a:off x="685800" y="2846070"/>
            <a:ext cx="3810000" cy="2385060"/>
          </a:xfrm>
          <a:prstGeom prst="rect">
            <a:avLst/>
          </a:prstGeom>
          <a:noFill/>
          <a:ln>
            <a:noFill/>
          </a:ln>
        </p:spPr>
      </p:pic>
      <p:pic>
        <p:nvPicPr>
          <p:cNvPr id="219" name="Google Shape;219;p31"/>
          <p:cNvPicPr preferRelativeResize="0">
            <a:picLocks noGrp="1"/>
          </p:cNvPicPr>
          <p:nvPr>
            <p:ph type="body" idx="2"/>
          </p:nvPr>
        </p:nvPicPr>
        <p:blipFill rotWithShape="1">
          <a:blip r:embed="rId4">
            <a:alphaModFix/>
          </a:blip>
          <a:srcRect/>
          <a:stretch/>
        </p:blipFill>
        <p:spPr>
          <a:xfrm>
            <a:off x="4648200" y="2595818"/>
            <a:ext cx="3810000" cy="2885563"/>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4" descr="mad_scientist"/>
          <p:cNvPicPr preferRelativeResize="0"/>
          <p:nvPr/>
        </p:nvPicPr>
        <p:blipFill rotWithShape="1">
          <a:blip r:embed="rId3">
            <a:alphaModFix/>
          </a:blip>
          <a:srcRect/>
          <a:stretch/>
        </p:blipFill>
        <p:spPr>
          <a:xfrm>
            <a:off x="6781800" y="762000"/>
            <a:ext cx="1581150" cy="1819275"/>
          </a:xfrm>
          <a:prstGeom prst="rect">
            <a:avLst/>
          </a:prstGeom>
          <a:noFill/>
          <a:ln>
            <a:noFill/>
          </a:ln>
        </p:spPr>
      </p:pic>
      <p:sp>
        <p:nvSpPr>
          <p:cNvPr id="92" name="Google Shape;92;p14"/>
          <p:cNvSpPr/>
          <p:nvPr/>
        </p:nvSpPr>
        <p:spPr>
          <a:xfrm>
            <a:off x="533400" y="1295400"/>
            <a:ext cx="6019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chemeClr val="dk2"/>
                </a:solidFill>
                <a:latin typeface="Tahoma"/>
                <a:ea typeface="Tahoma"/>
                <a:cs typeface="Tahoma"/>
                <a:sym typeface="Tahoma"/>
              </a:rPr>
              <a:t>Let’s start by trying an experiment…</a:t>
            </a:r>
            <a:endParaRPr/>
          </a:p>
        </p:txBody>
      </p:sp>
      <p:sp>
        <p:nvSpPr>
          <p:cNvPr id="93" name="Google Shape;93;p14"/>
          <p:cNvSpPr/>
          <p:nvPr/>
        </p:nvSpPr>
        <p:spPr>
          <a:xfrm>
            <a:off x="1066800" y="3886200"/>
            <a:ext cx="716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0" i="0" u="none" strike="noStrike" cap="none">
                <a:solidFill>
                  <a:schemeClr val="dk2"/>
                </a:solidFill>
                <a:latin typeface="Tahoma"/>
                <a:ea typeface="Tahoma"/>
                <a:cs typeface="Tahoma"/>
                <a:sym typeface="Tahoma"/>
              </a:rPr>
              <a:t>I am going to show you several words.  Without writing anything down try to memorize as many of the words you can.</a:t>
            </a: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990000"/>
            </a:gs>
            <a:gs pos="100000">
              <a:srgbClr val="E0B2B2"/>
            </a:gs>
          </a:gsLst>
          <a:path path="circle">
            <a:fillToRect l="100000" b="100000"/>
          </a:path>
          <a:tileRect t="-100000" r="-100000"/>
        </a:gradFill>
        <a:effectLst/>
      </p:bgPr>
    </p:bg>
    <p:spTree>
      <p:nvGrpSpPr>
        <p:cNvPr id="1" name="Shape 223"/>
        <p:cNvGrpSpPr/>
        <p:nvPr/>
      </p:nvGrpSpPr>
      <p:grpSpPr>
        <a:xfrm>
          <a:off x="0" y="0"/>
          <a:ext cx="0" cy="0"/>
          <a:chOff x="0" y="0"/>
          <a:chExt cx="0" cy="0"/>
        </a:xfrm>
      </p:grpSpPr>
      <p:sp>
        <p:nvSpPr>
          <p:cNvPr id="224" name="Google Shape;224;p3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Times New Roman"/>
                <a:ea typeface="Times New Roman"/>
                <a:cs typeface="Times New Roman"/>
                <a:sym typeface="Times New Roman"/>
              </a:rPr>
              <a:t>(4)Pattern of Earthquakes and volcanoes at plate boundaries</a:t>
            </a:r>
            <a:endParaRPr sz="4400" b="0" i="0" u="none" strike="noStrike" cap="none">
              <a:solidFill>
                <a:schemeClr val="dk2"/>
              </a:solidFill>
              <a:latin typeface="Times New Roman"/>
              <a:ea typeface="Times New Roman"/>
              <a:cs typeface="Times New Roman"/>
              <a:sym typeface="Times New Roman"/>
            </a:endParaRPr>
          </a:p>
        </p:txBody>
      </p:sp>
      <p:sp>
        <p:nvSpPr>
          <p:cNvPr id="225" name="Google Shape;225;p32"/>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pic>
        <p:nvPicPr>
          <p:cNvPr id="226" name="Google Shape;226;p32" descr="earthquakes"/>
          <p:cNvPicPr preferRelativeResize="0"/>
          <p:nvPr/>
        </p:nvPicPr>
        <p:blipFill rotWithShape="1">
          <a:blip r:embed="rId3">
            <a:alphaModFix/>
          </a:blip>
          <a:srcRect/>
          <a:stretch/>
        </p:blipFill>
        <p:spPr>
          <a:xfrm>
            <a:off x="1255367" y="1981200"/>
            <a:ext cx="6692900" cy="4457700"/>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996633"/>
            </a:gs>
            <a:gs pos="100000">
              <a:srgbClr val="D1B9A2"/>
            </a:gs>
          </a:gsLst>
          <a:path path="circle">
            <a:fillToRect l="50000" t="50000" r="50000" b="50000"/>
          </a:path>
          <a:tileRect/>
        </a:gradFill>
        <a:effectLst/>
      </p:bgPr>
    </p:bg>
    <p:spTree>
      <p:nvGrpSpPr>
        <p:cNvPr id="1" name="Shape 230"/>
        <p:cNvGrpSpPr/>
        <p:nvPr/>
      </p:nvGrpSpPr>
      <p:grpSpPr>
        <a:xfrm>
          <a:off x="0" y="0"/>
          <a:ext cx="0" cy="0"/>
          <a:chOff x="0" y="0"/>
          <a:chExt cx="0" cy="0"/>
        </a:xfrm>
      </p:grpSpPr>
      <p:pic>
        <p:nvPicPr>
          <p:cNvPr id="231" name="Google Shape;231;p33" descr="Rocks"/>
          <p:cNvPicPr preferRelativeResize="0"/>
          <p:nvPr/>
        </p:nvPicPr>
        <p:blipFill rotWithShape="1">
          <a:blip r:embed="rId3">
            <a:alphaModFix/>
          </a:blip>
          <a:srcRect/>
          <a:stretch/>
        </p:blipFill>
        <p:spPr>
          <a:xfrm>
            <a:off x="1936750" y="2286000"/>
            <a:ext cx="5270500" cy="3822700"/>
          </a:xfrm>
          <a:prstGeom prst="rect">
            <a:avLst/>
          </a:prstGeom>
          <a:noFill/>
          <a:ln>
            <a:noFill/>
          </a:ln>
        </p:spPr>
      </p:pic>
      <p:sp>
        <p:nvSpPr>
          <p:cNvPr id="232" name="Google Shape;232;p3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Times New Roman"/>
                <a:ea typeface="Times New Roman"/>
                <a:cs typeface="Times New Roman"/>
                <a:sym typeface="Times New Roman"/>
              </a:rPr>
              <a:t>(5)Evidence of Glaciers in what is now tropical areas</a:t>
            </a:r>
            <a:endParaRPr sz="4400" b="0" i="0" u="none" strike="noStrike" cap="none">
              <a:solidFill>
                <a:schemeClr val="dk2"/>
              </a:solidFill>
              <a:latin typeface="Times New Roman"/>
              <a:ea typeface="Times New Roman"/>
              <a:cs typeface="Times New Roman"/>
              <a:sym typeface="Times New Roman"/>
            </a:endParaRPr>
          </a:p>
        </p:txBody>
      </p:sp>
      <p:sp>
        <p:nvSpPr>
          <p:cNvPr id="233" name="Google Shape;233;p33"/>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2999">
              <a:srgbClr val="D4DEFF"/>
            </a:gs>
            <a:gs pos="83000">
              <a:srgbClr val="D4DEFF"/>
            </a:gs>
            <a:gs pos="100000">
              <a:srgbClr val="96AB94"/>
            </a:gs>
          </a:gsLst>
          <a:lin ang="5400000" scaled="0"/>
        </a:gradFill>
        <a:effectLst/>
      </p:bgPr>
    </p:bg>
    <p:spTree>
      <p:nvGrpSpPr>
        <p:cNvPr id="1" name="Shape 237"/>
        <p:cNvGrpSpPr/>
        <p:nvPr/>
      </p:nvGrpSpPr>
      <p:grpSpPr>
        <a:xfrm>
          <a:off x="0" y="0"/>
          <a:ext cx="0" cy="0"/>
          <a:chOff x="0" y="0"/>
          <a:chExt cx="0" cy="0"/>
        </a:xfrm>
      </p:grpSpPr>
      <p:sp>
        <p:nvSpPr>
          <p:cNvPr id="238" name="Google Shape;238;p3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Times New Roman"/>
                <a:ea typeface="Times New Roman"/>
                <a:cs typeface="Times New Roman"/>
                <a:sym typeface="Times New Roman"/>
              </a:rPr>
              <a:t>(6) Magnetism in Rocks</a:t>
            </a:r>
            <a:endParaRPr sz="4400" b="0" i="0" u="none" strike="noStrike" cap="none">
              <a:solidFill>
                <a:schemeClr val="dk2"/>
              </a:solidFill>
              <a:latin typeface="Times New Roman"/>
              <a:ea typeface="Times New Roman"/>
              <a:cs typeface="Times New Roman"/>
              <a:sym typeface="Times New Roman"/>
            </a:endParaRPr>
          </a:p>
        </p:txBody>
      </p:sp>
      <p:pic>
        <p:nvPicPr>
          <p:cNvPr id="239" name="Google Shape;239;p34"/>
          <p:cNvPicPr preferRelativeResize="0">
            <a:picLocks noGrp="1"/>
          </p:cNvPicPr>
          <p:nvPr>
            <p:ph type="body" idx="1"/>
          </p:nvPr>
        </p:nvPicPr>
        <p:blipFill rotWithShape="1">
          <a:blip r:embed="rId3">
            <a:alphaModFix/>
          </a:blip>
          <a:srcRect/>
          <a:stretch/>
        </p:blipFill>
        <p:spPr>
          <a:xfrm>
            <a:off x="1809749" y="1828800"/>
            <a:ext cx="5810251" cy="464820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5"/>
          <p:cNvSpPr txBox="1">
            <a:spLocks noGrp="1"/>
          </p:cNvSpPr>
          <p:nvPr>
            <p:ph type="title"/>
          </p:nvPr>
        </p:nvSpPr>
        <p:spPr>
          <a:xfrm>
            <a:off x="737754" y="228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Times New Roman"/>
                <a:ea typeface="Times New Roman"/>
                <a:cs typeface="Times New Roman"/>
                <a:sym typeface="Times New Roman"/>
              </a:rPr>
              <a:t>(7) GPS measurments</a:t>
            </a:r>
            <a:endParaRPr sz="4400" b="0" i="0" u="none" strike="noStrike" cap="none">
              <a:solidFill>
                <a:schemeClr val="dk2"/>
              </a:solidFill>
              <a:latin typeface="Times New Roman"/>
              <a:ea typeface="Times New Roman"/>
              <a:cs typeface="Times New Roman"/>
              <a:sym typeface="Times New Roman"/>
            </a:endParaRPr>
          </a:p>
        </p:txBody>
      </p:sp>
      <p:sp>
        <p:nvSpPr>
          <p:cNvPr id="245" name="Google Shape;245;p35"/>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pic>
        <p:nvPicPr>
          <p:cNvPr id="246" name="Google Shape;246;p35"/>
          <p:cNvPicPr preferRelativeResize="0"/>
          <p:nvPr/>
        </p:nvPicPr>
        <p:blipFill rotWithShape="1">
          <a:blip r:embed="rId3">
            <a:alphaModFix/>
          </a:blip>
          <a:srcRect l="15652" t="16572" r="16785" b="15434"/>
          <a:stretch/>
        </p:blipFill>
        <p:spPr>
          <a:xfrm>
            <a:off x="228599" y="1371600"/>
            <a:ext cx="8790709" cy="4973782"/>
          </a:xfrm>
          <a:prstGeom prst="rect">
            <a:avLst/>
          </a:prstGeom>
          <a:noFill/>
          <a:ln>
            <a:noFill/>
          </a:ln>
        </p:spPr>
      </p:pic>
      <p:sp>
        <p:nvSpPr>
          <p:cNvPr id="247" name="Google Shape;247;p35"/>
          <p:cNvSpPr txBox="1"/>
          <p:nvPr/>
        </p:nvSpPr>
        <p:spPr>
          <a:xfrm>
            <a:off x="1295400" y="6345382"/>
            <a:ext cx="5629298"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a:solidFill>
                  <a:schemeClr val="hlink"/>
                </a:solidFill>
                <a:latin typeface="Times New Roman"/>
                <a:ea typeface="Times New Roman"/>
                <a:cs typeface="Times New Roman"/>
                <a:sym typeface="Times New Roman"/>
                <a:hlinkClick r:id="rId4"/>
              </a:rPr>
              <a:t>http://sideshow.jpl.nasa.gov/post/series.html</a:t>
            </a:r>
            <a:endParaRPr sz="2400">
              <a:solidFill>
                <a:srgbClr val="0C0C0C"/>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009972"/>
            </a:gs>
            <a:gs pos="39999">
              <a:srgbClr val="85C2FF"/>
            </a:gs>
            <a:gs pos="70000">
              <a:srgbClr val="C4D6EB"/>
            </a:gs>
            <a:gs pos="100000">
              <a:srgbClr val="FFEBFA"/>
            </a:gs>
          </a:gsLst>
          <a:lin ang="13500000" scaled="0"/>
        </a:gradFill>
        <a:effectLst/>
      </p:bgPr>
    </p:bg>
    <p:spTree>
      <p:nvGrpSpPr>
        <p:cNvPr id="1" name="Shape 251"/>
        <p:cNvGrpSpPr/>
        <p:nvPr/>
      </p:nvGrpSpPr>
      <p:grpSpPr>
        <a:xfrm>
          <a:off x="0" y="0"/>
          <a:ext cx="0" cy="0"/>
          <a:chOff x="0" y="0"/>
          <a:chExt cx="0" cy="0"/>
        </a:xfrm>
      </p:grpSpPr>
      <p:sp>
        <p:nvSpPr>
          <p:cNvPr id="252" name="Google Shape;252;p36"/>
          <p:cNvSpPr txBox="1">
            <a:spLocks noGrp="1"/>
          </p:cNvSpPr>
          <p:nvPr>
            <p:ph type="title"/>
          </p:nvPr>
        </p:nvSpPr>
        <p:spPr>
          <a:xfrm>
            <a:off x="685800" y="-3810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Times New Roman"/>
                <a:ea typeface="Times New Roman"/>
                <a:cs typeface="Times New Roman"/>
                <a:sym typeface="Times New Roman"/>
              </a:rPr>
              <a:t>(8) Sea Turtles?</a:t>
            </a:r>
            <a:endParaRPr sz="4400" b="0" i="0" u="none" strike="noStrike" cap="none">
              <a:solidFill>
                <a:schemeClr val="dk2"/>
              </a:solidFill>
              <a:latin typeface="Times New Roman"/>
              <a:ea typeface="Times New Roman"/>
              <a:cs typeface="Times New Roman"/>
              <a:sym typeface="Times New Roman"/>
            </a:endParaRPr>
          </a:p>
        </p:txBody>
      </p:sp>
      <p:sp>
        <p:nvSpPr>
          <p:cNvPr id="253" name="Google Shape;253;p36"/>
          <p:cNvSpPr txBox="1">
            <a:spLocks noGrp="1"/>
          </p:cNvSpPr>
          <p:nvPr>
            <p:ph type="body" idx="1"/>
          </p:nvPr>
        </p:nvSpPr>
        <p:spPr>
          <a:xfrm>
            <a:off x="0" y="762000"/>
            <a:ext cx="7772400" cy="4114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Times New Roman"/>
              <a:buChar char="•"/>
            </a:pPr>
            <a:r>
              <a:rPr lang="en-US" sz="3200" b="0" i="0" u="none" strike="noStrike" cap="none">
                <a:solidFill>
                  <a:schemeClr val="dk1"/>
                </a:solidFill>
                <a:latin typeface="Times New Roman"/>
                <a:ea typeface="Times New Roman"/>
                <a:cs typeface="Times New Roman"/>
                <a:sym typeface="Times New Roman"/>
              </a:rPr>
              <a:t>Female sea turtles return to the beach they were born on to lay their eggs.  </a:t>
            </a:r>
            <a:endParaRPr/>
          </a:p>
          <a:p>
            <a:pPr marL="342900" marR="0" lvl="0" indent="-342900" algn="l" rtl="0">
              <a:spcBef>
                <a:spcPts val="640"/>
              </a:spcBef>
              <a:spcAft>
                <a:spcPts val="0"/>
              </a:spcAft>
              <a:buClr>
                <a:schemeClr val="dk1"/>
              </a:buClr>
              <a:buSzPts val="3200"/>
              <a:buFont typeface="Times New Roman"/>
              <a:buChar char="•"/>
            </a:pPr>
            <a:r>
              <a:rPr lang="en-US" sz="3200" b="0" i="0" u="none" strike="noStrike" cap="none">
                <a:solidFill>
                  <a:schemeClr val="dk1"/>
                </a:solidFill>
                <a:latin typeface="Times New Roman"/>
                <a:ea typeface="Times New Roman"/>
                <a:cs typeface="Times New Roman"/>
                <a:sym typeface="Times New Roman"/>
              </a:rPr>
              <a:t>During the rest of the year, they may travel thousands of miles in the ocean.  </a:t>
            </a:r>
            <a:endParaRPr/>
          </a:p>
          <a:p>
            <a:pPr marL="342900" marR="0" lvl="0" indent="-342900" algn="l" rtl="0">
              <a:spcBef>
                <a:spcPts val="640"/>
              </a:spcBef>
              <a:spcAft>
                <a:spcPts val="0"/>
              </a:spcAft>
              <a:buClr>
                <a:schemeClr val="dk1"/>
              </a:buClr>
              <a:buSzPts val="3200"/>
              <a:buFont typeface="Times New Roman"/>
              <a:buChar char="•"/>
            </a:pPr>
            <a:r>
              <a:rPr lang="en-US" sz="3200" b="0" i="0" u="none" strike="noStrike" cap="none">
                <a:solidFill>
                  <a:schemeClr val="dk1"/>
                </a:solidFill>
                <a:latin typeface="Times New Roman"/>
                <a:ea typeface="Times New Roman"/>
                <a:cs typeface="Times New Roman"/>
                <a:sym typeface="Times New Roman"/>
              </a:rPr>
              <a:t>Scientists tagged female sea turtles on beaches in Gabon (West Coast of Africa).  The same turtles retuned to the same beaches to lay their eggs.  </a:t>
            </a:r>
            <a:endParaRPr/>
          </a:p>
          <a:p>
            <a:pPr marL="342900" marR="0" lvl="0" indent="-342900" algn="l" rtl="0">
              <a:spcBef>
                <a:spcPts val="640"/>
              </a:spcBef>
              <a:spcAft>
                <a:spcPts val="0"/>
              </a:spcAft>
              <a:buClr>
                <a:schemeClr val="dk1"/>
              </a:buClr>
              <a:buSzPts val="3200"/>
              <a:buFont typeface="Times New Roman"/>
              <a:buChar char="•"/>
            </a:pPr>
            <a:r>
              <a:rPr lang="en-US" sz="3200" b="0" i="0" u="none" strike="noStrike" cap="none">
                <a:solidFill>
                  <a:schemeClr val="dk1"/>
                </a:solidFill>
                <a:latin typeface="Times New Roman"/>
                <a:ea typeface="Times New Roman"/>
                <a:cs typeface="Times New Roman"/>
                <a:sym typeface="Times New Roman"/>
              </a:rPr>
              <a:t>Later the same turtles were identified off the coast of Brazil and Argentia in South America.  </a:t>
            </a:r>
            <a:endParaRPr/>
          </a:p>
        </p:txBody>
      </p:sp>
      <p:pic>
        <p:nvPicPr>
          <p:cNvPr id="254" name="Google Shape;254;p36"/>
          <p:cNvPicPr preferRelativeResize="0"/>
          <p:nvPr/>
        </p:nvPicPr>
        <p:blipFill rotWithShape="1">
          <a:blip r:embed="rId3">
            <a:alphaModFix/>
          </a:blip>
          <a:srcRect/>
          <a:stretch/>
        </p:blipFill>
        <p:spPr>
          <a:xfrm>
            <a:off x="6781800" y="5630932"/>
            <a:ext cx="2047875" cy="1190625"/>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009972"/>
            </a:gs>
            <a:gs pos="39999">
              <a:srgbClr val="85C2FF"/>
            </a:gs>
            <a:gs pos="70000">
              <a:srgbClr val="C4D6EB"/>
            </a:gs>
            <a:gs pos="100000">
              <a:srgbClr val="FFEBFA"/>
            </a:gs>
          </a:gsLst>
          <a:lin ang="13500000" scaled="0"/>
        </a:gradFill>
        <a:effectLst/>
      </p:bgPr>
    </p:bg>
    <p:spTree>
      <p:nvGrpSpPr>
        <p:cNvPr id="1" name="Shape 258"/>
        <p:cNvGrpSpPr/>
        <p:nvPr/>
      </p:nvGrpSpPr>
      <p:grpSpPr>
        <a:xfrm>
          <a:off x="0" y="0"/>
          <a:ext cx="0" cy="0"/>
          <a:chOff x="0" y="0"/>
          <a:chExt cx="0" cy="0"/>
        </a:xfrm>
      </p:grpSpPr>
      <p:sp>
        <p:nvSpPr>
          <p:cNvPr id="259" name="Google Shape;259;p37"/>
          <p:cNvSpPr txBox="1">
            <a:spLocks noGrp="1"/>
          </p:cNvSpPr>
          <p:nvPr>
            <p:ph type="body" idx="1"/>
          </p:nvPr>
        </p:nvSpPr>
        <p:spPr>
          <a:xfrm>
            <a:off x="763545" y="76200"/>
            <a:ext cx="7772400" cy="4114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Times New Roman"/>
              <a:buChar char="•"/>
            </a:pPr>
            <a:r>
              <a:rPr lang="en-US" sz="3200" b="0" i="0" u="none" strike="noStrike" cap="none">
                <a:solidFill>
                  <a:schemeClr val="dk1"/>
                </a:solidFill>
                <a:latin typeface="Times New Roman"/>
                <a:ea typeface="Times New Roman"/>
                <a:cs typeface="Times New Roman"/>
                <a:sym typeface="Times New Roman"/>
              </a:rPr>
              <a:t>Why do you think the turtles would swim clear across the Atlantic ocean to lay their eggs in Africa if they do most of their feeding in South America?</a:t>
            </a:r>
            <a:endParaRPr/>
          </a:p>
          <a:p>
            <a:pPr marL="342900" marR="0" lvl="0" indent="-139700" algn="l" rtl="0">
              <a:spcBef>
                <a:spcPts val="64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pic>
        <p:nvPicPr>
          <p:cNvPr id="260" name="Google Shape;260;p37"/>
          <p:cNvPicPr preferRelativeResize="0"/>
          <p:nvPr/>
        </p:nvPicPr>
        <p:blipFill rotWithShape="1">
          <a:blip r:embed="rId3">
            <a:alphaModFix/>
          </a:blip>
          <a:srcRect/>
          <a:stretch/>
        </p:blipFill>
        <p:spPr>
          <a:xfrm>
            <a:off x="1066800" y="2209800"/>
            <a:ext cx="6816699" cy="4359380"/>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009972"/>
            </a:gs>
            <a:gs pos="39999">
              <a:srgbClr val="85C2FF"/>
            </a:gs>
            <a:gs pos="70000">
              <a:srgbClr val="C4D6EB"/>
            </a:gs>
            <a:gs pos="100000">
              <a:srgbClr val="FFEBFA"/>
            </a:gs>
          </a:gsLst>
          <a:lin ang="13500000" scaled="0"/>
        </a:gradFill>
        <a:effectLst/>
      </p:bgPr>
    </p:bg>
    <p:spTree>
      <p:nvGrpSpPr>
        <p:cNvPr id="1" name="Shape 264"/>
        <p:cNvGrpSpPr/>
        <p:nvPr/>
      </p:nvGrpSpPr>
      <p:grpSpPr>
        <a:xfrm>
          <a:off x="0" y="0"/>
          <a:ext cx="0" cy="0"/>
          <a:chOff x="0" y="0"/>
          <a:chExt cx="0" cy="0"/>
        </a:xfrm>
      </p:grpSpPr>
      <p:sp>
        <p:nvSpPr>
          <p:cNvPr id="265" name="Google Shape;265;p3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0" i="0" u="none" strike="noStrike" cap="none">
              <a:solidFill>
                <a:schemeClr val="dk2"/>
              </a:solidFill>
              <a:latin typeface="Times New Roman"/>
              <a:ea typeface="Times New Roman"/>
              <a:cs typeface="Times New Roman"/>
              <a:sym typeface="Times New Roman"/>
            </a:endParaRPr>
          </a:p>
        </p:txBody>
      </p:sp>
      <p:sp>
        <p:nvSpPr>
          <p:cNvPr id="266" name="Google Shape;266;p38"/>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Times New Roman"/>
              <a:buChar char="•"/>
            </a:pPr>
            <a:r>
              <a:rPr lang="en-US" sz="3200" b="0" i="0" u="none" strike="noStrike" cap="none">
                <a:solidFill>
                  <a:schemeClr val="dk1"/>
                </a:solidFill>
                <a:latin typeface="Times New Roman"/>
                <a:ea typeface="Times New Roman"/>
                <a:cs typeface="Times New Roman"/>
                <a:sym typeface="Times New Roman"/>
              </a:rPr>
              <a:t>Could it be this migration pattern began when the continents were much CLOSER and continued through time? </a:t>
            </a:r>
            <a:endParaRPr/>
          </a:p>
        </p:txBody>
      </p:sp>
      <p:pic>
        <p:nvPicPr>
          <p:cNvPr id="267" name="Google Shape;267;p38"/>
          <p:cNvPicPr preferRelativeResize="0"/>
          <p:nvPr/>
        </p:nvPicPr>
        <p:blipFill rotWithShape="1">
          <a:blip r:embed="rId3">
            <a:alphaModFix/>
          </a:blip>
          <a:srcRect/>
          <a:stretch/>
        </p:blipFill>
        <p:spPr>
          <a:xfrm>
            <a:off x="0" y="3650974"/>
            <a:ext cx="4810125" cy="3200400"/>
          </a:xfrm>
          <a:prstGeom prst="rect">
            <a:avLst/>
          </a:prstGeom>
          <a:noFill/>
          <a:ln>
            <a:noFill/>
          </a:ln>
        </p:spPr>
      </p:pic>
      <p:pic>
        <p:nvPicPr>
          <p:cNvPr id="268" name="Google Shape;268;p38"/>
          <p:cNvPicPr preferRelativeResize="0"/>
          <p:nvPr/>
        </p:nvPicPr>
        <p:blipFill rotWithShape="1">
          <a:blip r:embed="rId4">
            <a:alphaModFix/>
          </a:blip>
          <a:srcRect/>
          <a:stretch/>
        </p:blipFill>
        <p:spPr>
          <a:xfrm>
            <a:off x="4884080" y="3761961"/>
            <a:ext cx="4323521" cy="2978426"/>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pic>
        <p:nvPicPr>
          <p:cNvPr id="273" name="Google Shape;273;p39" descr="Pangaea Animation"/>
          <p:cNvPicPr preferRelativeResize="0"/>
          <p:nvPr/>
        </p:nvPicPr>
        <p:blipFill rotWithShape="1">
          <a:blip r:embed="rId3">
            <a:alphaModFix/>
          </a:blip>
          <a:srcRect/>
          <a:stretch/>
        </p:blipFill>
        <p:spPr>
          <a:xfrm>
            <a:off x="2371725" y="2286000"/>
            <a:ext cx="4400550" cy="2286000"/>
          </a:xfrm>
          <a:prstGeom prst="rect">
            <a:avLst/>
          </a:prstGeom>
          <a:noFill/>
          <a:ln>
            <a:noFill/>
          </a:ln>
        </p:spPr>
      </p:pic>
      <p:pic>
        <p:nvPicPr>
          <p:cNvPr id="274" name="Google Shape;274;p39" descr="Pan Animation"/>
          <p:cNvPicPr preferRelativeResize="0"/>
          <p:nvPr/>
        </p:nvPicPr>
        <p:blipFill rotWithShape="1">
          <a:blip r:embed="rId4">
            <a:alphaModFix/>
          </a:blip>
          <a:srcRect/>
          <a:stretch/>
        </p:blipFill>
        <p:spPr>
          <a:xfrm>
            <a:off x="6858000" y="2057400"/>
            <a:ext cx="1447800" cy="2527300"/>
          </a:xfrm>
          <a:prstGeom prst="rect">
            <a:avLst/>
          </a:prstGeom>
          <a:noFill/>
          <a:ln>
            <a:noFill/>
          </a:ln>
        </p:spPr>
      </p:pic>
      <p:sp>
        <p:nvSpPr>
          <p:cNvPr id="275" name="Google Shape;275;p39"/>
          <p:cNvSpPr txBox="1">
            <a:spLocks noGrp="1"/>
          </p:cNvSpPr>
          <p:nvPr>
            <p:ph type="title" idx="4294967295"/>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Tahoma"/>
                <a:ea typeface="Tahoma"/>
                <a:cs typeface="Tahoma"/>
                <a:sym typeface="Tahoma"/>
              </a:rPr>
              <a:t>Continental Drift Theory</a:t>
            </a:r>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C1C1C"/>
        </a:solidFill>
        <a:effectLst/>
      </p:bgPr>
    </p:bg>
    <p:spTree>
      <p:nvGrpSpPr>
        <p:cNvPr id="1" name="Shape 279"/>
        <p:cNvGrpSpPr/>
        <p:nvPr/>
      </p:nvGrpSpPr>
      <p:grpSpPr>
        <a:xfrm>
          <a:off x="0" y="0"/>
          <a:ext cx="0" cy="0"/>
          <a:chOff x="0" y="0"/>
          <a:chExt cx="0" cy="0"/>
        </a:xfrm>
      </p:grpSpPr>
      <p:pic>
        <p:nvPicPr>
          <p:cNvPr id="280" name="Google Shape;280;p40" descr="plate map"/>
          <p:cNvPicPr preferRelativeResize="0"/>
          <p:nvPr/>
        </p:nvPicPr>
        <p:blipFill rotWithShape="1">
          <a:blip r:embed="rId3">
            <a:alphaModFix/>
          </a:blip>
          <a:srcRect/>
          <a:stretch/>
        </p:blipFill>
        <p:spPr>
          <a:xfrm>
            <a:off x="1447800" y="1371600"/>
            <a:ext cx="6286500" cy="3840163"/>
          </a:xfrm>
          <a:prstGeom prst="rect">
            <a:avLst/>
          </a:prstGeom>
          <a:noFill/>
          <a:ln>
            <a:noFill/>
          </a:ln>
        </p:spPr>
      </p:pic>
      <p:sp>
        <p:nvSpPr>
          <p:cNvPr id="281" name="Google Shape;281;p40"/>
          <p:cNvSpPr txBox="1">
            <a:spLocks noGrp="1"/>
          </p:cNvSpPr>
          <p:nvPr>
            <p:ph type="title" idx="4294967295"/>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0" i="0" u="none" strike="noStrike" cap="none">
              <a:solidFill>
                <a:schemeClr val="dk2"/>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1"/>
          <p:cNvSpPr txBox="1">
            <a:spLocks noGrp="1"/>
          </p:cNvSpPr>
          <p:nvPr>
            <p:ph type="ctrTitle"/>
          </p:nvPr>
        </p:nvSpPr>
        <p:spPr>
          <a:xfrm>
            <a:off x="762000" y="24384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000" b="0" i="0" u="none" strike="noStrike" cap="none">
                <a:solidFill>
                  <a:schemeClr val="dk2"/>
                </a:solidFill>
                <a:latin typeface="Tahoma"/>
                <a:ea typeface="Tahoma"/>
                <a:cs typeface="Tahoma"/>
                <a:sym typeface="Tahoma"/>
              </a:rPr>
              <a:t>But it is still a… THEORY</a:t>
            </a:r>
            <a:endParaRPr/>
          </a:p>
        </p:txBody>
      </p:sp>
      <p:sp>
        <p:nvSpPr>
          <p:cNvPr id="287" name="Google Shape;287;p4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p:nvPr/>
        </p:nvSpPr>
        <p:spPr>
          <a:xfrm>
            <a:off x="609600" y="2057400"/>
            <a:ext cx="8229600" cy="1752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500" b="0" i="0" u="none" strike="noStrike" cap="none">
                <a:solidFill>
                  <a:schemeClr val="dk2"/>
                </a:solidFill>
                <a:latin typeface="Tahoma"/>
                <a:ea typeface="Tahoma"/>
                <a:cs typeface="Tahoma"/>
                <a:sym typeface="Tahoma"/>
              </a:rPr>
              <a:t>Hair			Lungs			Belly Button</a:t>
            </a:r>
            <a:endParaRPr/>
          </a:p>
          <a:p>
            <a:pPr marL="0" marR="0" lvl="0" indent="0" algn="l" rtl="0">
              <a:spcBef>
                <a:spcPts val="0"/>
              </a:spcBef>
              <a:spcAft>
                <a:spcPts val="0"/>
              </a:spcAft>
              <a:buNone/>
            </a:pPr>
            <a:endParaRPr sz="2500">
              <a:solidFill>
                <a:schemeClr val="dk2"/>
              </a:solidFill>
              <a:latin typeface="Tahoma"/>
              <a:ea typeface="Tahoma"/>
              <a:cs typeface="Tahoma"/>
              <a:sym typeface="Tahoma"/>
            </a:endParaRPr>
          </a:p>
          <a:p>
            <a:pPr marL="0" marR="0" lvl="0" indent="0" algn="l" rtl="0">
              <a:spcBef>
                <a:spcPts val="0"/>
              </a:spcBef>
              <a:spcAft>
                <a:spcPts val="0"/>
              </a:spcAft>
              <a:buNone/>
            </a:pPr>
            <a:r>
              <a:rPr lang="en-US" sz="2500">
                <a:solidFill>
                  <a:schemeClr val="dk2"/>
                </a:solidFill>
                <a:latin typeface="Tahoma"/>
                <a:ea typeface="Tahoma"/>
                <a:cs typeface="Tahoma"/>
                <a:sym typeface="Tahoma"/>
              </a:rPr>
              <a:t>Nails			Liver 			Eyelashes </a:t>
            </a:r>
            <a:br>
              <a:rPr lang="en-US" sz="2500">
                <a:solidFill>
                  <a:schemeClr val="dk2"/>
                </a:solidFill>
                <a:latin typeface="Tahoma"/>
                <a:ea typeface="Tahoma"/>
                <a:cs typeface="Tahoma"/>
                <a:sym typeface="Tahoma"/>
              </a:rPr>
            </a:br>
            <a:r>
              <a:rPr lang="en-US" sz="2500">
                <a:solidFill>
                  <a:schemeClr val="dk2"/>
                </a:solidFill>
                <a:latin typeface="Tahoma"/>
                <a:ea typeface="Tahoma"/>
                <a:cs typeface="Tahoma"/>
                <a:sym typeface="Tahoma"/>
              </a:rPr>
              <a:t/>
            </a:r>
            <a:br>
              <a:rPr lang="en-US" sz="2500">
                <a:solidFill>
                  <a:schemeClr val="dk2"/>
                </a:solidFill>
                <a:latin typeface="Tahoma"/>
                <a:ea typeface="Tahoma"/>
                <a:cs typeface="Tahoma"/>
                <a:sym typeface="Tahoma"/>
              </a:rPr>
            </a:br>
            <a:r>
              <a:rPr lang="en-US" sz="2500">
                <a:solidFill>
                  <a:schemeClr val="dk2"/>
                </a:solidFill>
                <a:latin typeface="Tahoma"/>
                <a:ea typeface="Tahoma"/>
                <a:cs typeface="Tahoma"/>
                <a:sym typeface="Tahoma"/>
              </a:rPr>
              <a:t>Brain 			Lips			Heart			</a:t>
            </a:r>
            <a:endParaRPr sz="2500">
              <a:solidFill>
                <a:schemeClr val="dk2"/>
              </a:solidFill>
              <a:latin typeface="Tahoma"/>
              <a:ea typeface="Tahoma"/>
              <a:cs typeface="Tahoma"/>
              <a:sym typeface="Tahoma"/>
            </a:endParaRPr>
          </a:p>
          <a:p>
            <a:pPr marL="0" marR="0" lvl="0" indent="0" algn="l" rtl="0">
              <a:spcBef>
                <a:spcPts val="0"/>
              </a:spcBef>
              <a:spcAft>
                <a:spcPts val="0"/>
              </a:spcAft>
              <a:buNone/>
            </a:pPr>
            <a:r>
              <a:rPr lang="en-US" sz="2500">
                <a:solidFill>
                  <a:schemeClr val="dk2"/>
                </a:solidFill>
                <a:latin typeface="Tahoma"/>
                <a:ea typeface="Tahoma"/>
                <a:cs typeface="Tahoma"/>
                <a:sym typeface="Tahoma"/>
              </a:rPr>
              <a:t>Skin			Intestines		Bones						 		</a:t>
            </a:r>
            <a:br>
              <a:rPr lang="en-US" sz="2500">
                <a:solidFill>
                  <a:schemeClr val="dk2"/>
                </a:solidFill>
                <a:latin typeface="Tahoma"/>
                <a:ea typeface="Tahoma"/>
                <a:cs typeface="Tahoma"/>
                <a:sym typeface="Tahoma"/>
              </a:rPr>
            </a:br>
            <a:endParaRPr sz="2500">
              <a:solidFill>
                <a:schemeClr val="dk2"/>
              </a:solidFill>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32001">
              <a:srgbClr val="7D8496"/>
            </a:gs>
            <a:gs pos="47000">
              <a:srgbClr val="E6E6E6"/>
            </a:gs>
            <a:gs pos="74000">
              <a:srgbClr val="E6E6E6"/>
            </a:gs>
            <a:gs pos="85001">
              <a:srgbClr val="7D8496"/>
            </a:gs>
            <a:gs pos="100000">
              <a:srgbClr val="E6E6E6"/>
            </a:gs>
          </a:gsLst>
          <a:lin ang="13500000" scaled="0"/>
        </a:gradFill>
        <a:effectLst/>
      </p:bgPr>
    </p:bg>
    <p:spTree>
      <p:nvGrpSpPr>
        <p:cNvPr id="1" name="Shape 291"/>
        <p:cNvGrpSpPr/>
        <p:nvPr/>
      </p:nvGrpSpPr>
      <p:grpSpPr>
        <a:xfrm>
          <a:off x="0" y="0"/>
          <a:ext cx="0" cy="0"/>
          <a:chOff x="0" y="0"/>
          <a:chExt cx="0" cy="0"/>
        </a:xfrm>
      </p:grpSpPr>
      <p:sp>
        <p:nvSpPr>
          <p:cNvPr id="292" name="Google Shape;292;p42"/>
          <p:cNvSpPr txBox="1">
            <a:spLocks noGrp="1"/>
          </p:cNvSpPr>
          <p:nvPr>
            <p:ph type="title"/>
          </p:nvPr>
        </p:nvSpPr>
        <p:spPr>
          <a:xfrm>
            <a:off x="685800" y="24384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0" b="0" i="0" u="none" strike="noStrike" cap="none">
                <a:solidFill>
                  <a:schemeClr val="dk2"/>
                </a:solidFill>
                <a:latin typeface="Arial"/>
                <a:ea typeface="Arial"/>
                <a:cs typeface="Arial"/>
                <a:sym typeface="Arial"/>
              </a:rPr>
              <a:t>Mr. Miyagi’s Method of Plate Tectonics</a:t>
            </a:r>
            <a:endParaRPr sz="8000" b="0" i="0" u="none" strike="noStrike" cap="none">
              <a:solidFill>
                <a:schemeClr val="dk2"/>
              </a:solidFill>
              <a:latin typeface="Arial"/>
              <a:ea typeface="Arial"/>
              <a:cs typeface="Arial"/>
              <a:sym typeface="Arial"/>
            </a:endParaRPr>
          </a:p>
        </p:txBody>
      </p:sp>
      <p:sp>
        <p:nvSpPr>
          <p:cNvPr id="293" name="Google Shape;293;p42"/>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2700000" scaled="0"/>
        </a:gradFill>
        <a:effectLst/>
      </p:bgPr>
    </p:bg>
    <p:spTree>
      <p:nvGrpSpPr>
        <p:cNvPr id="1" name="Shape 297"/>
        <p:cNvGrpSpPr/>
        <p:nvPr/>
      </p:nvGrpSpPr>
      <p:grpSpPr>
        <a:xfrm>
          <a:off x="0" y="0"/>
          <a:ext cx="0" cy="0"/>
          <a:chOff x="0" y="0"/>
          <a:chExt cx="0" cy="0"/>
        </a:xfrm>
      </p:grpSpPr>
      <p:sp>
        <p:nvSpPr>
          <p:cNvPr id="298" name="Google Shape;298;p43"/>
          <p:cNvSpPr txBox="1">
            <a:spLocks noGrp="1"/>
          </p:cNvSpPr>
          <p:nvPr>
            <p:ph type="title"/>
          </p:nvPr>
        </p:nvSpPr>
        <p:spPr>
          <a:xfrm>
            <a:off x="2667000" y="1143000"/>
            <a:ext cx="5943600" cy="1219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Mr. Miyagi’s Method of </a:t>
            </a:r>
            <a:br>
              <a:rPr lang="en-US" sz="4400" b="0" i="0" u="none" strike="noStrike" cap="none">
                <a:solidFill>
                  <a:schemeClr val="dk2"/>
                </a:solidFill>
                <a:latin typeface="Arial"/>
                <a:ea typeface="Arial"/>
                <a:cs typeface="Arial"/>
                <a:sym typeface="Arial"/>
              </a:rPr>
            </a:br>
            <a:r>
              <a:rPr lang="en-US" sz="4400" b="0" i="0" u="none" strike="noStrike" cap="none">
                <a:solidFill>
                  <a:schemeClr val="dk2"/>
                </a:solidFill>
                <a:latin typeface="Arial"/>
                <a:ea typeface="Arial"/>
                <a:cs typeface="Arial"/>
                <a:sym typeface="Arial"/>
              </a:rPr>
              <a:t>Plate Tectonics</a:t>
            </a:r>
            <a:endParaRPr/>
          </a:p>
        </p:txBody>
      </p:sp>
      <p:sp>
        <p:nvSpPr>
          <p:cNvPr id="299" name="Google Shape;299;p43"/>
          <p:cNvSpPr txBox="1">
            <a:spLocks noGrp="1"/>
          </p:cNvSpPr>
          <p:nvPr>
            <p:ph type="body" idx="1"/>
          </p:nvPr>
        </p:nvSpPr>
        <p:spPr>
          <a:xfrm>
            <a:off x="0" y="2133600"/>
            <a:ext cx="7772400" cy="4114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Times New Roman"/>
              <a:buNone/>
            </a:pPr>
            <a:endParaRPr sz="2800" b="0" i="0" u="none" strike="noStrike" cap="none">
              <a:solidFill>
                <a:schemeClr val="dk1"/>
              </a:solidFill>
              <a:latin typeface="Arial Narrow"/>
              <a:ea typeface="Arial Narrow"/>
              <a:cs typeface="Arial Narrow"/>
              <a:sym typeface="Arial Narrow"/>
            </a:endParaRPr>
          </a:p>
          <a:p>
            <a:pPr marL="342900" marR="0" lvl="0" indent="-342900" algn="ctr" rtl="0">
              <a:spcBef>
                <a:spcPts val="560"/>
              </a:spcBef>
              <a:spcAft>
                <a:spcPts val="0"/>
              </a:spcAft>
              <a:buClr>
                <a:schemeClr val="dk1"/>
              </a:buClr>
              <a:buSzPts val="2800"/>
              <a:buFont typeface="Times New Roman"/>
              <a:buNone/>
            </a:pPr>
            <a:endParaRPr sz="2800" b="0" i="0" u="none" strike="noStrike" cap="none">
              <a:solidFill>
                <a:schemeClr val="dk1"/>
              </a:solidFill>
              <a:latin typeface="Arial Narrow"/>
              <a:ea typeface="Arial Narrow"/>
              <a:cs typeface="Arial Narrow"/>
              <a:sym typeface="Arial Narrow"/>
            </a:endParaRPr>
          </a:p>
          <a:p>
            <a:pPr marL="342900" marR="0" lvl="0" indent="-342900" algn="ctr" rtl="0">
              <a:spcBef>
                <a:spcPts val="560"/>
              </a:spcBef>
              <a:spcAft>
                <a:spcPts val="0"/>
              </a:spcAft>
              <a:buClr>
                <a:schemeClr val="dk1"/>
              </a:buClr>
              <a:buSzPts val="2800"/>
              <a:buFont typeface="Arial Narrow"/>
              <a:buNone/>
            </a:pPr>
            <a:r>
              <a:rPr lang="en-US" sz="2800" b="0" i="0" u="none" strike="noStrike" cap="none">
                <a:solidFill>
                  <a:schemeClr val="dk1"/>
                </a:solidFill>
                <a:latin typeface="Arial Narrow"/>
                <a:ea typeface="Arial Narrow"/>
                <a:cs typeface="Arial Narrow"/>
                <a:sym typeface="Arial Narrow"/>
              </a:rPr>
              <a:t>Daniel couldn’t understand what force</a:t>
            </a:r>
            <a:endParaRPr/>
          </a:p>
          <a:p>
            <a:pPr marL="342900" marR="0" lvl="0" indent="-342900" algn="ctr" rtl="0">
              <a:spcBef>
                <a:spcPts val="560"/>
              </a:spcBef>
              <a:spcAft>
                <a:spcPts val="0"/>
              </a:spcAft>
              <a:buClr>
                <a:schemeClr val="dk1"/>
              </a:buClr>
              <a:buSzPts val="2800"/>
              <a:buFont typeface="Arial Narrow"/>
              <a:buNone/>
            </a:pPr>
            <a:r>
              <a:rPr lang="en-US" sz="2800" b="0" i="0" u="none" strike="noStrike" cap="none">
                <a:solidFill>
                  <a:schemeClr val="dk1"/>
                </a:solidFill>
                <a:latin typeface="Arial Narrow"/>
                <a:ea typeface="Arial Narrow"/>
                <a:cs typeface="Arial Narrow"/>
                <a:sym typeface="Arial Narrow"/>
              </a:rPr>
              <a:t> was powerful enough to move </a:t>
            </a:r>
            <a:endParaRPr/>
          </a:p>
          <a:p>
            <a:pPr marL="342900" marR="0" lvl="0" indent="-342900" algn="ctr" rtl="0">
              <a:spcBef>
                <a:spcPts val="560"/>
              </a:spcBef>
              <a:spcAft>
                <a:spcPts val="0"/>
              </a:spcAft>
              <a:buClr>
                <a:schemeClr val="dk1"/>
              </a:buClr>
              <a:buSzPts val="2800"/>
              <a:buFont typeface="Arial Narrow"/>
              <a:buNone/>
            </a:pPr>
            <a:r>
              <a:rPr lang="en-US" sz="2800" b="0" i="0" u="none" strike="noStrike" cap="none">
                <a:solidFill>
                  <a:schemeClr val="dk1"/>
                </a:solidFill>
                <a:latin typeface="Arial Narrow"/>
                <a:ea typeface="Arial Narrow"/>
                <a:cs typeface="Arial Narrow"/>
                <a:sym typeface="Arial Narrow"/>
              </a:rPr>
              <a:t>an entire continent.</a:t>
            </a:r>
            <a:endParaRPr/>
          </a:p>
          <a:p>
            <a:pPr marL="342900" marR="0" lvl="0" indent="-342900" algn="l" rtl="0">
              <a:spcBef>
                <a:spcPts val="64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pic>
        <p:nvPicPr>
          <p:cNvPr id="300" name="Google Shape;300;p43" descr="http://ilovehasse.com/Mr%20Miyagi.jpg"/>
          <p:cNvPicPr preferRelativeResize="0"/>
          <p:nvPr/>
        </p:nvPicPr>
        <p:blipFill rotWithShape="1">
          <a:blip r:embed="rId3">
            <a:alphaModFix/>
          </a:blip>
          <a:srcRect/>
          <a:stretch/>
        </p:blipFill>
        <p:spPr>
          <a:xfrm>
            <a:off x="228600" y="228600"/>
            <a:ext cx="2428875" cy="2332038"/>
          </a:xfrm>
          <a:prstGeom prst="rect">
            <a:avLst/>
          </a:prstGeom>
          <a:noFill/>
          <a:ln>
            <a:noFill/>
          </a:ln>
        </p:spPr>
      </p:pic>
      <p:pic>
        <p:nvPicPr>
          <p:cNvPr id="301" name="Google Shape;301;p43" descr="http://spencerpeet.files.wordpress.com/2007/10/karate-kid-pic1.jpg"/>
          <p:cNvPicPr preferRelativeResize="0"/>
          <p:nvPr/>
        </p:nvPicPr>
        <p:blipFill rotWithShape="1">
          <a:blip r:embed="rId4">
            <a:alphaModFix/>
          </a:blip>
          <a:srcRect/>
          <a:stretch/>
        </p:blipFill>
        <p:spPr>
          <a:xfrm>
            <a:off x="7086600" y="3733800"/>
            <a:ext cx="1892300" cy="2846388"/>
          </a:xfrm>
          <a:prstGeom prst="rect">
            <a:avLst/>
          </a:prstGeom>
          <a:noFill/>
          <a:ln>
            <a:noFill/>
          </a:ln>
        </p:spPr>
      </p:pic>
      <p:sp>
        <p:nvSpPr>
          <p:cNvPr id="302" name="Google Shape;302;p43"/>
          <p:cNvSpPr/>
          <p:nvPr/>
        </p:nvSpPr>
        <p:spPr>
          <a:xfrm>
            <a:off x="2057400" y="152400"/>
            <a:ext cx="3352800" cy="990600"/>
          </a:xfrm>
          <a:prstGeom prst="wedgeEllipseCallout">
            <a:avLst>
              <a:gd name="adj1" fmla="val -52713"/>
              <a:gd name="adj2" fmla="val 47421"/>
            </a:avLst>
          </a:prstGeom>
          <a:solidFill>
            <a:schemeClr val="accent1"/>
          </a:solidFill>
          <a:ln w="12700" cap="sq"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“I am a </a:t>
            </a:r>
            <a:r>
              <a:rPr lang="en-US" sz="1800">
                <a:solidFill>
                  <a:schemeClr val="dk1"/>
                </a:solidFill>
                <a:latin typeface="Arial"/>
                <a:ea typeface="Arial"/>
                <a:cs typeface="Arial"/>
                <a:sym typeface="Arial"/>
              </a:rPr>
              <a:t>Master</a:t>
            </a:r>
            <a:r>
              <a:rPr lang="en-US" sz="2000">
                <a:solidFill>
                  <a:schemeClr val="dk1"/>
                </a:solidFill>
                <a:latin typeface="Arial"/>
                <a:ea typeface="Arial"/>
                <a:cs typeface="Arial"/>
                <a:sym typeface="Arial"/>
              </a:rPr>
              <a:t> of Plate </a:t>
            </a:r>
            <a:endParaRPr/>
          </a:p>
          <a:p>
            <a:pPr marL="0" marR="0" lvl="0" indent="0" algn="l" rtl="0">
              <a:spcBef>
                <a:spcPts val="0"/>
              </a:spcBef>
              <a:spcAft>
                <a:spcPts val="0"/>
              </a:spcAft>
              <a:buNone/>
            </a:pPr>
            <a:r>
              <a:rPr lang="en-US" sz="2000">
                <a:solidFill>
                  <a:schemeClr val="dk1"/>
                </a:solidFill>
                <a:latin typeface="Arial"/>
                <a:ea typeface="Arial"/>
                <a:cs typeface="Arial"/>
                <a:sym typeface="Arial"/>
              </a:rPr>
              <a:t>Tectonics—I’m from Japan.”</a:t>
            </a:r>
            <a:endParaRPr/>
          </a:p>
        </p:txBody>
      </p:sp>
      <p:sp>
        <p:nvSpPr>
          <p:cNvPr id="303" name="Google Shape;303;p43"/>
          <p:cNvSpPr/>
          <p:nvPr/>
        </p:nvSpPr>
        <p:spPr>
          <a:xfrm>
            <a:off x="6629400" y="2286000"/>
            <a:ext cx="2514600" cy="1298575"/>
          </a:xfrm>
          <a:prstGeom prst="cloudCallout">
            <a:avLst>
              <a:gd name="adj1" fmla="val 6083"/>
              <a:gd name="adj2" fmla="val 90370"/>
            </a:avLst>
          </a:prstGeom>
          <a:solidFill>
            <a:srgbClr val="FFFF00"/>
          </a:solidFill>
          <a:ln w="12700" cap="sq"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But, what can be</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 that powerful?!?</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07"/>
        <p:cNvGrpSpPr/>
        <p:nvPr/>
      </p:nvGrpSpPr>
      <p:grpSpPr>
        <a:xfrm>
          <a:off x="0" y="0"/>
          <a:ext cx="0" cy="0"/>
          <a:chOff x="0" y="0"/>
          <a:chExt cx="0" cy="0"/>
        </a:xfrm>
      </p:grpSpPr>
      <p:sp>
        <p:nvSpPr>
          <p:cNvPr id="308" name="Google Shape;308;p4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0" i="0" u="none" strike="noStrike" cap="none">
              <a:solidFill>
                <a:schemeClr val="dk2"/>
              </a:solidFill>
              <a:latin typeface="Times New Roman"/>
              <a:ea typeface="Times New Roman"/>
              <a:cs typeface="Times New Roman"/>
              <a:sym typeface="Times New Roman"/>
            </a:endParaRPr>
          </a:p>
        </p:txBody>
      </p:sp>
      <p:pic>
        <p:nvPicPr>
          <p:cNvPr id="309" name="Google Shape;309;p44"/>
          <p:cNvPicPr preferRelativeResize="0">
            <a:picLocks noGrp="1"/>
          </p:cNvPicPr>
          <p:nvPr>
            <p:ph type="body" idx="1"/>
          </p:nvPr>
        </p:nvPicPr>
        <p:blipFill rotWithShape="1">
          <a:blip r:embed="rId3">
            <a:alphaModFix/>
          </a:blip>
          <a:srcRect/>
          <a:stretch/>
        </p:blipFill>
        <p:spPr>
          <a:xfrm>
            <a:off x="0" y="381000"/>
            <a:ext cx="9144000" cy="6096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2700000" scaled="0"/>
        </a:gradFill>
        <a:effectLst/>
      </p:bgPr>
    </p:bg>
    <p:spTree>
      <p:nvGrpSpPr>
        <p:cNvPr id="1" name="Shape 313"/>
        <p:cNvGrpSpPr/>
        <p:nvPr/>
      </p:nvGrpSpPr>
      <p:grpSpPr>
        <a:xfrm>
          <a:off x="0" y="0"/>
          <a:ext cx="0" cy="0"/>
          <a:chOff x="0" y="0"/>
          <a:chExt cx="0" cy="0"/>
        </a:xfrm>
      </p:grpSpPr>
      <p:sp>
        <p:nvSpPr>
          <p:cNvPr id="314" name="Google Shape;314;p4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What was Daniel supposed to learn by </a:t>
            </a:r>
            <a:br>
              <a:rPr lang="en-US" sz="4400" b="0" i="0" u="none" strike="noStrike" cap="none">
                <a:solidFill>
                  <a:schemeClr val="dk2"/>
                </a:solidFill>
                <a:latin typeface="Arial"/>
                <a:ea typeface="Arial"/>
                <a:cs typeface="Arial"/>
                <a:sym typeface="Arial"/>
              </a:rPr>
            </a:br>
            <a:r>
              <a:rPr lang="en-US" sz="4400" b="0" i="0" u="none" strike="noStrike" cap="none">
                <a:solidFill>
                  <a:schemeClr val="dk2"/>
                </a:solidFill>
                <a:latin typeface="Arial"/>
                <a:ea typeface="Arial"/>
                <a:cs typeface="Arial"/>
                <a:sym typeface="Arial"/>
              </a:rPr>
              <a:t>waxing cars?</a:t>
            </a:r>
            <a:r>
              <a:rPr lang="en-US" sz="4400" b="0" i="0" u="none" strike="noStrike" cap="none">
                <a:solidFill>
                  <a:schemeClr val="dk2"/>
                </a:solidFill>
                <a:latin typeface="Arial Narrow"/>
                <a:ea typeface="Arial Narrow"/>
                <a:cs typeface="Arial Narrow"/>
                <a:sym typeface="Arial Narrow"/>
              </a:rPr>
              <a:t/>
            </a:r>
            <a:br>
              <a:rPr lang="en-US" sz="4400" b="0" i="0" u="none" strike="noStrike" cap="none">
                <a:solidFill>
                  <a:schemeClr val="dk2"/>
                </a:solidFill>
                <a:latin typeface="Arial Narrow"/>
                <a:ea typeface="Arial Narrow"/>
                <a:cs typeface="Arial Narrow"/>
                <a:sym typeface="Arial Narrow"/>
              </a:rPr>
            </a:br>
            <a:endParaRPr sz="4400" b="0" i="0" u="none" strike="noStrike" cap="none">
              <a:solidFill>
                <a:schemeClr val="dk2"/>
              </a:solidFill>
              <a:latin typeface="Times New Roman"/>
              <a:ea typeface="Times New Roman"/>
              <a:cs typeface="Times New Roman"/>
              <a:sym typeface="Times New Roman"/>
            </a:endParaRPr>
          </a:p>
        </p:txBody>
      </p:sp>
      <p:sp>
        <p:nvSpPr>
          <p:cNvPr id="315" name="Google Shape;315;p45"/>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pic>
        <p:nvPicPr>
          <p:cNvPr id="316" name="Google Shape;316;p45" descr="http://media.entertainment.sky.com/image/unscaled/2008/11/27/The-Karate-Kid-III-4-4.jpg"/>
          <p:cNvPicPr preferRelativeResize="0"/>
          <p:nvPr/>
        </p:nvPicPr>
        <p:blipFill rotWithShape="1">
          <a:blip r:embed="rId3">
            <a:alphaModFix/>
          </a:blip>
          <a:srcRect/>
          <a:stretch/>
        </p:blipFill>
        <p:spPr>
          <a:xfrm>
            <a:off x="533400" y="1828800"/>
            <a:ext cx="8077200" cy="45402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6"/>
          <p:cNvSpPr txBox="1">
            <a:spLocks noGrp="1"/>
          </p:cNvSpPr>
          <p:nvPr>
            <p:ph type="ctrTitle"/>
          </p:nvPr>
        </p:nvSpPr>
        <p:spPr>
          <a:xfrm>
            <a:off x="762000" y="990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500" b="1" i="0" u="none" strike="noStrike" cap="none">
                <a:solidFill>
                  <a:schemeClr val="dk2"/>
                </a:solidFill>
                <a:latin typeface="Tahoma"/>
                <a:ea typeface="Tahoma"/>
                <a:cs typeface="Tahoma"/>
                <a:sym typeface="Tahoma"/>
              </a:rPr>
              <a:t>So according to this theory, </a:t>
            </a:r>
            <a:br>
              <a:rPr lang="en-US" sz="3500" b="1" i="0" u="none" strike="noStrike" cap="none">
                <a:solidFill>
                  <a:schemeClr val="dk2"/>
                </a:solidFill>
                <a:latin typeface="Tahoma"/>
                <a:ea typeface="Tahoma"/>
                <a:cs typeface="Tahoma"/>
                <a:sym typeface="Tahoma"/>
              </a:rPr>
            </a:br>
            <a:r>
              <a:rPr lang="en-US" sz="3500" b="1" i="0" u="none" strike="noStrike" cap="none">
                <a:solidFill>
                  <a:schemeClr val="dk2"/>
                </a:solidFill>
                <a:latin typeface="Tahoma"/>
                <a:ea typeface="Tahoma"/>
                <a:cs typeface="Tahoma"/>
                <a:sym typeface="Tahoma"/>
              </a:rPr>
              <a:t>what drives the plates?</a:t>
            </a:r>
            <a:endParaRPr/>
          </a:p>
        </p:txBody>
      </p:sp>
      <p:sp>
        <p:nvSpPr>
          <p:cNvPr id="322" name="Google Shape;322;p4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200"/>
              <a:buFont typeface="Times New Roman"/>
              <a:buNone/>
            </a:pPr>
            <a:endParaRPr sz="2200" b="1" i="0" u="none" strike="noStrike" cap="none">
              <a:solidFill>
                <a:schemeClr val="dk1"/>
              </a:solidFill>
              <a:latin typeface="Tahoma"/>
              <a:ea typeface="Tahoma"/>
              <a:cs typeface="Tahoma"/>
              <a:sym typeface="Tahoma"/>
            </a:endParaRPr>
          </a:p>
        </p:txBody>
      </p:sp>
      <p:pic>
        <p:nvPicPr>
          <p:cNvPr id="323" name="Google Shape;323;p46" descr="Fig32"/>
          <p:cNvPicPr preferRelativeResize="0"/>
          <p:nvPr/>
        </p:nvPicPr>
        <p:blipFill rotWithShape="1">
          <a:blip r:embed="rId3">
            <a:alphaModFix/>
          </a:blip>
          <a:srcRect/>
          <a:stretch/>
        </p:blipFill>
        <p:spPr>
          <a:xfrm>
            <a:off x="2819400" y="2590800"/>
            <a:ext cx="3578225" cy="27432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FFECEC"/>
            </a:gs>
            <a:gs pos="100000">
              <a:srgbClr val="FFCCCC"/>
            </a:gs>
          </a:gsLst>
          <a:path path="circle">
            <a:fillToRect l="50000" t="50000" r="50000" b="50000"/>
          </a:path>
          <a:tileRect/>
        </a:gradFill>
        <a:effectLst/>
      </p:bgPr>
    </p:bg>
    <p:spTree>
      <p:nvGrpSpPr>
        <p:cNvPr id="1" name="Shape 327"/>
        <p:cNvGrpSpPr/>
        <p:nvPr/>
      </p:nvGrpSpPr>
      <p:grpSpPr>
        <a:xfrm>
          <a:off x="0" y="0"/>
          <a:ext cx="0" cy="0"/>
          <a:chOff x="0" y="0"/>
          <a:chExt cx="0" cy="0"/>
        </a:xfrm>
      </p:grpSpPr>
      <p:sp>
        <p:nvSpPr>
          <p:cNvPr id="328" name="Google Shape;328;p47"/>
          <p:cNvSpPr txBox="1">
            <a:spLocks noGrp="1"/>
          </p:cNvSpPr>
          <p:nvPr>
            <p:ph type="title" idx="4294967295"/>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chemeClr val="dk2"/>
                </a:solidFill>
                <a:latin typeface="Tahoma"/>
                <a:ea typeface="Tahoma"/>
                <a:cs typeface="Tahoma"/>
                <a:sym typeface="Tahoma"/>
              </a:rPr>
              <a:t/>
            </a:r>
            <a:br>
              <a:rPr lang="en-US" sz="2000" b="1" i="0" u="none" strike="noStrike" cap="none">
                <a:solidFill>
                  <a:schemeClr val="dk2"/>
                </a:solidFill>
                <a:latin typeface="Tahoma"/>
                <a:ea typeface="Tahoma"/>
                <a:cs typeface="Tahoma"/>
                <a:sym typeface="Tahoma"/>
              </a:rPr>
            </a:br>
            <a:r>
              <a:rPr lang="en-US" sz="2000" b="1" i="0" u="none" strike="noStrike" cap="none">
                <a:solidFill>
                  <a:schemeClr val="dk2"/>
                </a:solidFill>
                <a:latin typeface="Tahoma"/>
                <a:ea typeface="Tahoma"/>
                <a:cs typeface="Tahoma"/>
                <a:sym typeface="Tahoma"/>
              </a:rPr>
              <a:t/>
            </a:r>
            <a:br>
              <a:rPr lang="en-US" sz="2000" b="1" i="0" u="none" strike="noStrike" cap="none">
                <a:solidFill>
                  <a:schemeClr val="dk2"/>
                </a:solidFill>
                <a:latin typeface="Tahoma"/>
                <a:ea typeface="Tahoma"/>
                <a:cs typeface="Tahoma"/>
                <a:sym typeface="Tahoma"/>
              </a:rPr>
            </a:br>
            <a:r>
              <a:rPr lang="en-US" sz="2000" b="1" i="0" u="none" strike="noStrike" cap="none">
                <a:solidFill>
                  <a:schemeClr val="dk2"/>
                </a:solidFill>
                <a:latin typeface="Tahoma"/>
                <a:ea typeface="Tahoma"/>
                <a:cs typeface="Tahoma"/>
                <a:sym typeface="Tahoma"/>
              </a:rPr>
              <a:t/>
            </a:r>
            <a:br>
              <a:rPr lang="en-US" sz="2000" b="1" i="0" u="none" strike="noStrike" cap="none">
                <a:solidFill>
                  <a:schemeClr val="dk2"/>
                </a:solidFill>
                <a:latin typeface="Tahoma"/>
                <a:ea typeface="Tahoma"/>
                <a:cs typeface="Tahoma"/>
                <a:sym typeface="Tahoma"/>
              </a:rPr>
            </a:br>
            <a:r>
              <a:rPr lang="en-US" sz="2000" b="1" i="0" u="none" strike="noStrike" cap="none">
                <a:solidFill>
                  <a:schemeClr val="dk2"/>
                </a:solidFill>
                <a:latin typeface="Tahoma"/>
                <a:ea typeface="Tahoma"/>
                <a:cs typeface="Tahoma"/>
                <a:sym typeface="Tahoma"/>
              </a:rPr>
              <a:t/>
            </a:r>
            <a:br>
              <a:rPr lang="en-US" sz="2000" b="1" i="0" u="none" strike="noStrike" cap="none">
                <a:solidFill>
                  <a:schemeClr val="dk2"/>
                </a:solidFill>
                <a:latin typeface="Tahoma"/>
                <a:ea typeface="Tahoma"/>
                <a:cs typeface="Tahoma"/>
                <a:sym typeface="Tahoma"/>
              </a:rPr>
            </a:br>
            <a:r>
              <a:rPr lang="en-US" sz="2000" b="1" i="0" u="none" strike="noStrike" cap="none">
                <a:solidFill>
                  <a:schemeClr val="dk2"/>
                </a:solidFill>
                <a:latin typeface="Tahoma"/>
                <a:ea typeface="Tahoma"/>
                <a:cs typeface="Tahoma"/>
                <a:sym typeface="Tahoma"/>
              </a:rPr>
              <a:t/>
            </a:r>
            <a:br>
              <a:rPr lang="en-US" sz="2000" b="1" i="0" u="none" strike="noStrike" cap="none">
                <a:solidFill>
                  <a:schemeClr val="dk2"/>
                </a:solidFill>
                <a:latin typeface="Tahoma"/>
                <a:ea typeface="Tahoma"/>
                <a:cs typeface="Tahoma"/>
                <a:sym typeface="Tahoma"/>
              </a:rPr>
            </a:br>
            <a:r>
              <a:rPr lang="en-US" sz="2000" b="1" i="0" u="none" strike="noStrike" cap="none">
                <a:solidFill>
                  <a:schemeClr val="dk2"/>
                </a:solidFill>
                <a:latin typeface="Tahoma"/>
                <a:ea typeface="Tahoma"/>
                <a:cs typeface="Tahoma"/>
                <a:sym typeface="Tahoma"/>
              </a:rPr>
              <a:t/>
            </a:r>
            <a:br>
              <a:rPr lang="en-US" sz="2000" b="1" i="0" u="none" strike="noStrike" cap="none">
                <a:solidFill>
                  <a:schemeClr val="dk2"/>
                </a:solidFill>
                <a:latin typeface="Tahoma"/>
                <a:ea typeface="Tahoma"/>
                <a:cs typeface="Tahoma"/>
                <a:sym typeface="Tahoma"/>
              </a:rPr>
            </a:br>
            <a:r>
              <a:rPr lang="en-US" sz="2000" b="1" i="0" u="none" strike="noStrike" cap="none">
                <a:solidFill>
                  <a:schemeClr val="dk2"/>
                </a:solidFill>
                <a:latin typeface="Tahoma"/>
                <a:ea typeface="Tahoma"/>
                <a:cs typeface="Tahoma"/>
                <a:sym typeface="Tahoma"/>
              </a:rPr>
              <a:t>            Plate Tectonics : A Continuous Process</a:t>
            </a:r>
            <a:br>
              <a:rPr lang="en-US" sz="2000" b="1" i="0" u="none" strike="noStrike" cap="none">
                <a:solidFill>
                  <a:schemeClr val="dk2"/>
                </a:solidFill>
                <a:latin typeface="Tahoma"/>
                <a:ea typeface="Tahoma"/>
                <a:cs typeface="Tahoma"/>
                <a:sym typeface="Tahoma"/>
              </a:rPr>
            </a:br>
            <a:r>
              <a:rPr lang="en-US" sz="600" b="1" i="0" u="none" strike="noStrike" cap="none">
                <a:solidFill>
                  <a:schemeClr val="dk2"/>
                </a:solidFill>
                <a:latin typeface="Tahoma"/>
                <a:ea typeface="Tahoma"/>
                <a:cs typeface="Tahoma"/>
                <a:sym typeface="Tahoma"/>
              </a:rPr>
              <a:t> </a:t>
            </a:r>
            <a:r>
              <a:rPr lang="en-US" sz="600" b="0" i="0" u="none" strike="noStrike" cap="none">
                <a:solidFill>
                  <a:schemeClr val="dk2"/>
                </a:solidFill>
                <a:latin typeface="Tahoma"/>
                <a:ea typeface="Tahoma"/>
                <a:cs typeface="Tahoma"/>
                <a:sym typeface="Tahoma"/>
              </a:rPr>
              <a:t>  </a:t>
            </a:r>
            <a:r>
              <a:rPr lang="en-US" sz="2000" b="0" i="0" u="none" strike="noStrike" cap="none">
                <a:solidFill>
                  <a:schemeClr val="dk2"/>
                </a:solidFill>
                <a:latin typeface="Tahoma"/>
                <a:ea typeface="Tahoma"/>
                <a:cs typeface="Tahoma"/>
                <a:sym typeface="Tahoma"/>
              </a:rPr>
              <a:t/>
            </a:r>
            <a:br>
              <a:rPr lang="en-US" sz="2000" b="0" i="0" u="none" strike="noStrike" cap="none">
                <a:solidFill>
                  <a:schemeClr val="dk2"/>
                </a:solidFill>
                <a:latin typeface="Tahoma"/>
                <a:ea typeface="Tahoma"/>
                <a:cs typeface="Tahoma"/>
                <a:sym typeface="Tahoma"/>
              </a:rPr>
            </a:br>
            <a:r>
              <a:rPr lang="en-US" sz="1300" b="1" i="0" u="none" strike="noStrike" cap="none">
                <a:solidFill>
                  <a:schemeClr val="dk2"/>
                </a:solidFill>
                <a:latin typeface="Tahoma"/>
                <a:ea typeface="Tahoma"/>
                <a:cs typeface="Tahoma"/>
                <a:sym typeface="Tahoma"/>
              </a:rPr>
              <a:t>We live on the Earth's outermost part, the crust. This layer of solid rock is </a:t>
            </a:r>
            <a:br>
              <a:rPr lang="en-US" sz="1300" b="1" i="0" u="none" strike="noStrike" cap="none">
                <a:solidFill>
                  <a:schemeClr val="dk2"/>
                </a:solidFill>
                <a:latin typeface="Tahoma"/>
                <a:ea typeface="Tahoma"/>
                <a:cs typeface="Tahoma"/>
                <a:sym typeface="Tahoma"/>
              </a:rPr>
            </a:br>
            <a:r>
              <a:rPr lang="en-US" sz="1300" b="1" i="0" u="none" strike="noStrike" cap="none">
                <a:solidFill>
                  <a:schemeClr val="dk2"/>
                </a:solidFill>
                <a:latin typeface="Tahoma"/>
                <a:ea typeface="Tahoma"/>
                <a:cs typeface="Tahoma"/>
                <a:sym typeface="Tahoma"/>
              </a:rPr>
              <a:t>actually divided into several 'pieces', which we term 'plates', as they seem to 'hold‘ and contain the land or sea above them, just as normal plates carry food. </a:t>
            </a:r>
            <a:br>
              <a:rPr lang="en-US" sz="1300" b="1" i="0" u="none" strike="noStrike" cap="none">
                <a:solidFill>
                  <a:schemeClr val="dk2"/>
                </a:solidFill>
                <a:latin typeface="Tahoma"/>
                <a:ea typeface="Tahoma"/>
                <a:cs typeface="Tahoma"/>
                <a:sym typeface="Tahoma"/>
              </a:rPr>
            </a:br>
            <a:r>
              <a:rPr lang="en-US" sz="1300" b="1" i="0" u="none" strike="noStrike" cap="none">
                <a:solidFill>
                  <a:schemeClr val="dk2"/>
                </a:solidFill>
                <a:latin typeface="Tahoma"/>
                <a:ea typeface="Tahoma"/>
                <a:cs typeface="Tahoma"/>
                <a:sym typeface="Tahoma"/>
              </a:rPr>
              <a:t>These plates lie above the magma and are moved by the </a:t>
            </a:r>
            <a:r>
              <a:rPr lang="en-US" sz="1300" b="1" i="0" u="sng" strike="noStrike" cap="none">
                <a:solidFill>
                  <a:schemeClr val="dk2"/>
                </a:solidFill>
                <a:latin typeface="Tahoma"/>
                <a:ea typeface="Tahoma"/>
                <a:cs typeface="Tahoma"/>
                <a:sym typeface="Tahoma"/>
              </a:rPr>
              <a:t>convection</a:t>
            </a:r>
            <a:r>
              <a:rPr lang="en-US" sz="1300" b="1" i="0" u="none" strike="noStrike" cap="none">
                <a:solidFill>
                  <a:schemeClr val="dk2"/>
                </a:solidFill>
                <a:latin typeface="Tahoma"/>
                <a:ea typeface="Tahoma"/>
                <a:cs typeface="Tahoma"/>
                <a:sym typeface="Tahoma"/>
              </a:rPr>
              <a:t> currents of the mantle.  </a:t>
            </a:r>
            <a:br>
              <a:rPr lang="en-US" sz="1300" b="1" i="0" u="none" strike="noStrike" cap="none">
                <a:solidFill>
                  <a:schemeClr val="dk2"/>
                </a:solidFill>
                <a:latin typeface="Tahoma"/>
                <a:ea typeface="Tahoma"/>
                <a:cs typeface="Tahoma"/>
                <a:sym typeface="Tahoma"/>
              </a:rPr>
            </a:br>
            <a:r>
              <a:rPr lang="en-US" sz="1300" b="1" i="0" u="none" strike="noStrike" cap="none">
                <a:solidFill>
                  <a:schemeClr val="dk2"/>
                </a:solidFill>
                <a:latin typeface="Tahoma"/>
                <a:ea typeface="Tahoma"/>
                <a:cs typeface="Tahoma"/>
                <a:sym typeface="Tahoma"/>
              </a:rPr>
              <a:t>           </a:t>
            </a:r>
            <a:br>
              <a:rPr lang="en-US" sz="1300" b="1" i="0" u="none" strike="noStrike" cap="none">
                <a:solidFill>
                  <a:schemeClr val="dk2"/>
                </a:solidFill>
                <a:latin typeface="Tahoma"/>
                <a:ea typeface="Tahoma"/>
                <a:cs typeface="Tahoma"/>
                <a:sym typeface="Tahoma"/>
              </a:rPr>
            </a:br>
            <a:r>
              <a:rPr lang="en-US" sz="1500" b="1" i="0" u="none" strike="noStrike" cap="none">
                <a:solidFill>
                  <a:schemeClr val="dk2"/>
                </a:solidFill>
                <a:latin typeface="Tahoma"/>
                <a:ea typeface="Tahoma"/>
                <a:cs typeface="Tahoma"/>
                <a:sym typeface="Tahoma"/>
              </a:rPr>
              <a:t>            </a:t>
            </a:r>
            <a:r>
              <a:rPr lang="en-US" sz="1500" b="1" i="1" u="none" strike="noStrike" cap="none">
                <a:solidFill>
                  <a:schemeClr val="dk2"/>
                </a:solidFill>
                <a:latin typeface="Tahoma"/>
                <a:ea typeface="Tahoma"/>
                <a:cs typeface="Tahoma"/>
                <a:sym typeface="Tahoma"/>
              </a:rPr>
              <a:t>This continuous movement is called the 'plate tectonics'.</a:t>
            </a:r>
            <a:endParaRPr sz="1500" b="1" i="0" u="none" strike="noStrike" cap="none">
              <a:solidFill>
                <a:schemeClr val="dk2"/>
              </a:solidFill>
              <a:latin typeface="Times New Roman"/>
              <a:ea typeface="Times New Roman"/>
              <a:cs typeface="Times New Roman"/>
              <a:sym typeface="Times New Roman"/>
            </a:endParaRPr>
          </a:p>
        </p:txBody>
      </p:sp>
      <p:pic>
        <p:nvPicPr>
          <p:cNvPr id="329" name="Google Shape;329;p47" descr="convection"/>
          <p:cNvPicPr preferRelativeResize="0"/>
          <p:nvPr/>
        </p:nvPicPr>
        <p:blipFill rotWithShape="1">
          <a:blip r:embed="rId3">
            <a:alphaModFix/>
          </a:blip>
          <a:srcRect/>
          <a:stretch/>
        </p:blipFill>
        <p:spPr>
          <a:xfrm>
            <a:off x="4038600" y="3429000"/>
            <a:ext cx="1500188" cy="22399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Effect transition="in" filter="fade">
                                      <p:cBhvr>
                                        <p:cTn id="7" dur="5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595959"/>
            </a:gs>
            <a:gs pos="100000">
              <a:srgbClr val="C0C0C0"/>
            </a:gs>
          </a:gsLst>
          <a:path path="circle">
            <a:fillToRect l="50000" t="50000" r="50000" b="50000"/>
          </a:path>
          <a:tileRect/>
        </a:gradFill>
        <a:effectLst/>
      </p:bgPr>
    </p:bg>
    <p:spTree>
      <p:nvGrpSpPr>
        <p:cNvPr id="1" name="Shape 333"/>
        <p:cNvGrpSpPr/>
        <p:nvPr/>
      </p:nvGrpSpPr>
      <p:grpSpPr>
        <a:xfrm>
          <a:off x="0" y="0"/>
          <a:ext cx="0" cy="0"/>
          <a:chOff x="0" y="0"/>
          <a:chExt cx="0" cy="0"/>
        </a:xfrm>
      </p:grpSpPr>
      <p:pic>
        <p:nvPicPr>
          <p:cNvPr id="334" name="Google Shape;334;p48" descr="magnets"/>
          <p:cNvPicPr preferRelativeResize="0"/>
          <p:nvPr/>
        </p:nvPicPr>
        <p:blipFill rotWithShape="1">
          <a:blip r:embed="rId3">
            <a:alphaModFix/>
          </a:blip>
          <a:srcRect/>
          <a:stretch/>
        </p:blipFill>
        <p:spPr>
          <a:xfrm>
            <a:off x="685800" y="457200"/>
            <a:ext cx="3708400" cy="2984500"/>
          </a:xfrm>
          <a:prstGeom prst="rect">
            <a:avLst/>
          </a:prstGeom>
          <a:noFill/>
          <a:ln>
            <a:noFill/>
          </a:ln>
        </p:spPr>
      </p:pic>
      <p:pic>
        <p:nvPicPr>
          <p:cNvPr id="335" name="Google Shape;335;p48" descr="Fig7"/>
          <p:cNvPicPr preferRelativeResize="0"/>
          <p:nvPr/>
        </p:nvPicPr>
        <p:blipFill rotWithShape="1">
          <a:blip r:embed="rId4">
            <a:alphaModFix/>
          </a:blip>
          <a:srcRect/>
          <a:stretch/>
        </p:blipFill>
        <p:spPr>
          <a:xfrm>
            <a:off x="5486400" y="3657600"/>
            <a:ext cx="2914650" cy="21367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2700000" scaled="0"/>
        </a:gradFill>
        <a:effectLst/>
      </p:bgPr>
    </p:bg>
    <p:spTree>
      <p:nvGrpSpPr>
        <p:cNvPr id="1" name="Shape 339"/>
        <p:cNvGrpSpPr/>
        <p:nvPr/>
      </p:nvGrpSpPr>
      <p:grpSpPr>
        <a:xfrm>
          <a:off x="0" y="0"/>
          <a:ext cx="0" cy="0"/>
          <a:chOff x="0" y="0"/>
          <a:chExt cx="0" cy="0"/>
        </a:xfrm>
      </p:grpSpPr>
      <p:sp>
        <p:nvSpPr>
          <p:cNvPr id="340" name="Google Shape;340;p49"/>
          <p:cNvSpPr txBox="1"/>
          <p:nvPr/>
        </p:nvSpPr>
        <p:spPr>
          <a:xfrm>
            <a:off x="685800" y="762000"/>
            <a:ext cx="7772400" cy="23082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Cabin"/>
                <a:ea typeface="Cabin"/>
                <a:cs typeface="Cabin"/>
                <a:sym typeface="Cabin"/>
              </a:rPr>
              <a:t>Daniel’s teacher expected him to know what happens where plates meet.  Mr. Miyagi performs a miracle to help Daniel to understand plate boundaries. See if you can figure out the 3 major plate movements…</a:t>
            </a:r>
            <a:endParaRPr/>
          </a:p>
        </p:txBody>
      </p:sp>
      <p:pic>
        <p:nvPicPr>
          <p:cNvPr id="341" name="Google Shape;341;p49" descr="http://bighollywood.breitbart.com/files/2009/06/karate_kid_miyagi_ending.jpg"/>
          <p:cNvPicPr preferRelativeResize="0"/>
          <p:nvPr/>
        </p:nvPicPr>
        <p:blipFill rotWithShape="1">
          <a:blip r:embed="rId3">
            <a:alphaModFix/>
          </a:blip>
          <a:srcRect/>
          <a:stretch/>
        </p:blipFill>
        <p:spPr>
          <a:xfrm>
            <a:off x="2819400" y="3276600"/>
            <a:ext cx="6096000" cy="33147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50"/>
          <p:cNvPicPr preferRelativeResize="0"/>
          <p:nvPr/>
        </p:nvPicPr>
        <p:blipFill rotWithShape="1">
          <a:blip r:embed="rId3">
            <a:alphaModFix/>
          </a:blip>
          <a:srcRect/>
          <a:stretch/>
        </p:blipFill>
        <p:spPr>
          <a:xfrm>
            <a:off x="0" y="381000"/>
            <a:ext cx="9144000" cy="6096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350"/>
        <p:cNvGrpSpPr/>
        <p:nvPr/>
      </p:nvGrpSpPr>
      <p:grpSpPr>
        <a:xfrm>
          <a:off x="0" y="0"/>
          <a:ext cx="0" cy="0"/>
          <a:chOff x="0" y="0"/>
          <a:chExt cx="0" cy="0"/>
        </a:xfrm>
      </p:grpSpPr>
      <p:sp>
        <p:nvSpPr>
          <p:cNvPr id="351" name="Google Shape;351;p51"/>
          <p:cNvSpPr/>
          <p:nvPr/>
        </p:nvSpPr>
        <p:spPr>
          <a:xfrm>
            <a:off x="2362200" y="2209800"/>
            <a:ext cx="4381500" cy="1285875"/>
          </a:xfrm>
          <a:prstGeom prst="rect">
            <a:avLst/>
          </a:prstGeom>
        </p:spPr>
        <p:txBody>
          <a:bodyPr>
            <a:prstTxWarp prst="textPlain">
              <a:avLst/>
            </a:prstTxWarp>
          </a:bodyPr>
          <a:lstStyle/>
          <a:p>
            <a:pPr lvl="0" algn="ctr"/>
            <a:r>
              <a:rPr b="0" i="0">
                <a:ln w="9525" cap="flat" cmpd="sng">
                  <a:solidFill>
                    <a:srgbClr val="000000"/>
                  </a:solidFill>
                  <a:prstDash val="solid"/>
                  <a:round/>
                  <a:headEnd type="none" w="sm" len="sm"/>
                  <a:tailEnd type="none" w="sm" len="sm"/>
                </a:ln>
                <a:solidFill>
                  <a:srgbClr val="000000"/>
                </a:solidFill>
                <a:latin typeface="Tahoma"/>
              </a:rPr>
              <a:t>There Are Basically 3 Types </a:t>
            </a:r>
            <a:br>
              <a:rPr b="0" i="0">
                <a:ln w="9525" cap="flat" cmpd="sng">
                  <a:solidFill>
                    <a:srgbClr val="000000"/>
                  </a:solidFill>
                  <a:prstDash val="solid"/>
                  <a:round/>
                  <a:headEnd type="none" w="sm" len="sm"/>
                  <a:tailEnd type="none" w="sm" len="sm"/>
                </a:ln>
                <a:solidFill>
                  <a:srgbClr val="000000"/>
                </a:solidFill>
                <a:latin typeface="Tahoma"/>
              </a:rPr>
            </a:br>
            <a:r>
              <a:rPr b="0" i="0">
                <a:ln w="9525" cap="flat" cmpd="sng">
                  <a:solidFill>
                    <a:srgbClr val="000000"/>
                  </a:solidFill>
                  <a:prstDash val="solid"/>
                  <a:round/>
                  <a:headEnd type="none" w="sm" len="sm"/>
                  <a:tailEnd type="none" w="sm" len="sm"/>
                </a:ln>
                <a:solidFill>
                  <a:srgbClr val="000000"/>
                </a:solidFill>
                <a:latin typeface="Tahoma"/>
              </a:rPr>
              <a:t>Of Plate Movements:</a:t>
            </a:r>
          </a:p>
        </p:txBody>
      </p:sp>
      <p:sp>
        <p:nvSpPr>
          <p:cNvPr id="352" name="Google Shape;352;p51"/>
          <p:cNvSpPr/>
          <p:nvPr/>
        </p:nvSpPr>
        <p:spPr>
          <a:xfrm>
            <a:off x="3733800" y="2971800"/>
            <a:ext cx="1762125" cy="1714500"/>
          </a:xfrm>
          <a:prstGeom prst="rect">
            <a:avLst/>
          </a:prstGeom>
        </p:spPr>
        <p:txBody>
          <a:bodyPr>
            <a:prstTxWarp prst="textPlain">
              <a:avLst/>
            </a:prstTxWarp>
          </a:bodyPr>
          <a:lstStyle/>
          <a:p>
            <a:pPr lvl="0" algn="ctr"/>
            <a:r>
              <a:rPr b="0" i="0">
                <a:ln w="9525" cap="flat" cmpd="sng">
                  <a:solidFill>
                    <a:srgbClr val="000000"/>
                  </a:solidFill>
                  <a:prstDash val="solid"/>
                  <a:round/>
                  <a:headEnd type="none" w="sm" len="sm"/>
                  <a:tailEnd type="none" w="sm" len="sm"/>
                </a:ln>
                <a:solidFill>
                  <a:srgbClr val="000000"/>
                </a:solidFill>
                <a:latin typeface="Tahoma"/>
              </a:rPr>
              <a:t>Collide</a:t>
            </a:r>
            <a:br>
              <a:rPr b="0" i="0">
                <a:ln w="9525" cap="flat" cmpd="sng">
                  <a:solidFill>
                    <a:srgbClr val="000000"/>
                  </a:solidFill>
                  <a:prstDash val="solid"/>
                  <a:round/>
                  <a:headEnd type="none" w="sm" len="sm"/>
                  <a:tailEnd type="none" w="sm" len="sm"/>
                </a:ln>
                <a:solidFill>
                  <a:srgbClr val="000000"/>
                </a:solidFill>
                <a:latin typeface="Tahoma"/>
              </a:rPr>
            </a:br>
            <a:r>
              <a:rPr b="0" i="0">
                <a:ln w="9525" cap="flat" cmpd="sng">
                  <a:solidFill>
                    <a:srgbClr val="000000"/>
                  </a:solidFill>
                  <a:prstDash val="solid"/>
                  <a:round/>
                  <a:headEnd type="none" w="sm" len="sm"/>
                  <a:tailEnd type="none" w="sm" len="sm"/>
                </a:ln>
                <a:solidFill>
                  <a:srgbClr val="000000"/>
                </a:solidFill>
                <a:latin typeface="Tahoma"/>
              </a:rPr>
              <a:t>Slide</a:t>
            </a:r>
            <a:br>
              <a:rPr b="0" i="0">
                <a:ln w="9525" cap="flat" cmpd="sng">
                  <a:solidFill>
                    <a:srgbClr val="000000"/>
                  </a:solidFill>
                  <a:prstDash val="solid"/>
                  <a:round/>
                  <a:headEnd type="none" w="sm" len="sm"/>
                  <a:tailEnd type="none" w="sm" len="sm"/>
                </a:ln>
                <a:solidFill>
                  <a:srgbClr val="000000"/>
                </a:solidFill>
                <a:latin typeface="Tahoma"/>
              </a:rPr>
            </a:br>
            <a:r>
              <a:rPr b="0" i="0">
                <a:ln w="9525" cap="flat" cmpd="sng">
                  <a:solidFill>
                    <a:srgbClr val="000000"/>
                  </a:solidFill>
                  <a:prstDash val="solid"/>
                  <a:round/>
                  <a:headEnd type="none" w="sm" len="sm"/>
                  <a:tailEnd type="none" w="sm" len="sm"/>
                </a:ln>
                <a:solidFill>
                  <a:srgbClr val="000000"/>
                </a:solidFill>
                <a:latin typeface="Tahoma"/>
              </a:rPr>
              <a:t>Divide</a:t>
            </a:r>
          </a:p>
        </p:txBody>
      </p:sp>
      <p:sp>
        <p:nvSpPr>
          <p:cNvPr id="353" name="Google Shape;353;p51"/>
          <p:cNvSpPr txBox="1">
            <a:spLocks noGrp="1"/>
          </p:cNvSpPr>
          <p:nvPr>
            <p:ph type="title" idx="4294967295"/>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chemeClr val="dk2"/>
              </a:solidFill>
              <a:latin typeface="Tahoma"/>
              <a:ea typeface="Tahoma"/>
              <a:cs typeface="Tahoma"/>
              <a:sym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p:nvPr/>
        </p:nvSpPr>
        <p:spPr>
          <a:xfrm>
            <a:off x="533400" y="1676400"/>
            <a:ext cx="8001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dk2"/>
                </a:solidFill>
                <a:latin typeface="Tahoma"/>
                <a:ea typeface="Tahoma"/>
                <a:cs typeface="Tahoma"/>
                <a:sym typeface="Tahoma"/>
              </a:rPr>
              <a:t>Now take out a pencil and paper and write down as many of the words that you can…</a:t>
            </a:r>
            <a:endParaRPr/>
          </a:p>
        </p:txBody>
      </p:sp>
      <p:pic>
        <p:nvPicPr>
          <p:cNvPr id="104" name="Google Shape;104;p16" descr="Clipart_Pen_and_paper"/>
          <p:cNvPicPr preferRelativeResize="0"/>
          <p:nvPr/>
        </p:nvPicPr>
        <p:blipFill rotWithShape="1">
          <a:blip r:embed="rId3">
            <a:alphaModFix/>
          </a:blip>
          <a:srcRect/>
          <a:stretch/>
        </p:blipFill>
        <p:spPr>
          <a:xfrm rot="1522614">
            <a:off x="6400800" y="3505200"/>
            <a:ext cx="1808163" cy="1924050"/>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357"/>
        <p:cNvGrpSpPr/>
        <p:nvPr/>
      </p:nvGrpSpPr>
      <p:grpSpPr>
        <a:xfrm>
          <a:off x="0" y="0"/>
          <a:ext cx="0" cy="0"/>
          <a:chOff x="0" y="0"/>
          <a:chExt cx="0" cy="0"/>
        </a:xfrm>
      </p:grpSpPr>
      <p:sp>
        <p:nvSpPr>
          <p:cNvPr id="358" name="Google Shape;358;p5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chemeClr val="dk2"/>
              </a:solidFill>
              <a:latin typeface="Tahoma"/>
              <a:ea typeface="Tahoma"/>
              <a:cs typeface="Tahoma"/>
              <a:sym typeface="Tahoma"/>
            </a:endParaRPr>
          </a:p>
        </p:txBody>
      </p:sp>
      <p:sp>
        <p:nvSpPr>
          <p:cNvPr id="359" name="Google Shape;359;p52"/>
          <p:cNvSpPr txBox="1">
            <a:spLocks noGrp="1"/>
          </p:cNvSpPr>
          <p:nvPr>
            <p:ph type="body" idx="1"/>
          </p:nvPr>
        </p:nvSpPr>
        <p:spPr>
          <a:xfrm>
            <a:off x="685800" y="609600"/>
            <a:ext cx="7772400" cy="4267200"/>
          </a:xfrm>
          <a:prstGeom prst="rect">
            <a:avLst/>
          </a:prstGeom>
          <a:noFill/>
          <a:ln>
            <a:noFill/>
          </a:ln>
        </p:spPr>
        <p:txBody>
          <a:bodyPr spcFirstLastPara="1" wrap="square" lIns="91425" tIns="45700" rIns="91425" bIns="45700" anchor="t" anchorCtr="0">
            <a:noAutofit/>
          </a:bodyPr>
          <a:lstStyle/>
          <a:p>
            <a:pPr marL="2057400" marR="0" lvl="4" indent="-228600" algn="l" rtl="0">
              <a:spcBef>
                <a:spcPts val="0"/>
              </a:spcBef>
              <a:spcAft>
                <a:spcPts val="0"/>
              </a:spcAft>
              <a:buClr>
                <a:schemeClr val="dk1"/>
              </a:buClr>
              <a:buSzPts val="900"/>
              <a:buFont typeface="Times New Roman"/>
              <a:buNone/>
            </a:pPr>
            <a:endParaRPr sz="900" b="0" i="0" u="none" strike="noStrike" cap="none">
              <a:solidFill>
                <a:schemeClr val="dk1"/>
              </a:solidFill>
              <a:latin typeface="Tahoma"/>
              <a:ea typeface="Tahoma"/>
              <a:cs typeface="Tahoma"/>
              <a:sym typeface="Tahoma"/>
            </a:endParaRPr>
          </a:p>
        </p:txBody>
      </p:sp>
      <p:sp>
        <p:nvSpPr>
          <p:cNvPr id="360" name="Google Shape;360;p52"/>
          <p:cNvSpPr/>
          <p:nvPr/>
        </p:nvSpPr>
        <p:spPr>
          <a:xfrm>
            <a:off x="2085975" y="1757363"/>
            <a:ext cx="4972050" cy="3343275"/>
          </a:xfrm>
          <a:prstGeom prst="rect">
            <a:avLst/>
          </a:prstGeom>
        </p:spPr>
        <p:txBody>
          <a:bodyPr>
            <a:prstTxWarp prst="textPlain">
              <a:avLst/>
            </a:prstTxWarp>
          </a:bodyPr>
          <a:lstStyle/>
          <a:p>
            <a:pPr lvl="0" algn="ctr"/>
            <a:r>
              <a:rPr b="0" i="0">
                <a:ln w="9525" cap="flat" cmpd="sng">
                  <a:solidFill>
                    <a:srgbClr val="000000"/>
                  </a:solidFill>
                  <a:prstDash val="solid"/>
                  <a:round/>
                  <a:headEnd type="none" w="sm" len="sm"/>
                  <a:tailEnd type="none" w="sm" len="sm"/>
                </a:ln>
                <a:solidFill>
                  <a:srgbClr val="000000"/>
                </a:solidFill>
                <a:latin typeface="Tahoma"/>
              </a:rPr>
              <a:t>There are basically 2 types of plates:</a:t>
            </a:r>
            <a:br>
              <a:rPr b="0" i="0">
                <a:ln w="9525" cap="flat" cmpd="sng">
                  <a:solidFill>
                    <a:srgbClr val="000000"/>
                  </a:solidFill>
                  <a:prstDash val="solid"/>
                  <a:round/>
                  <a:headEnd type="none" w="sm" len="sm"/>
                  <a:tailEnd type="none" w="sm" len="sm"/>
                </a:ln>
                <a:solidFill>
                  <a:srgbClr val="000000"/>
                </a:solidFill>
                <a:latin typeface="Tahoma"/>
              </a:rPr>
            </a:br>
            <a:r>
              <a:rPr b="0" i="0">
                <a:ln w="9525" cap="flat" cmpd="sng">
                  <a:solidFill>
                    <a:srgbClr val="000000"/>
                  </a:solidFill>
                  <a:prstDash val="solid"/>
                  <a:round/>
                  <a:headEnd type="none" w="sm" len="sm"/>
                  <a:tailEnd type="none" w="sm" len="sm"/>
                </a:ln>
                <a:solidFill>
                  <a:srgbClr val="000000"/>
                </a:solidFill>
                <a:latin typeface="Tahoma"/>
              </a:rPr>
              <a:t/>
            </a:r>
            <a:br>
              <a:rPr b="0" i="0">
                <a:ln w="9525" cap="flat" cmpd="sng">
                  <a:solidFill>
                    <a:srgbClr val="000000"/>
                  </a:solidFill>
                  <a:prstDash val="solid"/>
                  <a:round/>
                  <a:headEnd type="none" w="sm" len="sm"/>
                  <a:tailEnd type="none" w="sm" len="sm"/>
                </a:ln>
                <a:solidFill>
                  <a:srgbClr val="000000"/>
                </a:solidFill>
                <a:latin typeface="Tahoma"/>
              </a:rPr>
            </a:br>
            <a:r>
              <a:rPr b="0" i="0">
                <a:ln w="9525" cap="flat" cmpd="sng">
                  <a:solidFill>
                    <a:srgbClr val="000000"/>
                  </a:solidFill>
                  <a:prstDash val="solid"/>
                  <a:round/>
                  <a:headEnd type="none" w="sm" len="sm"/>
                  <a:tailEnd type="none" w="sm" len="sm"/>
                </a:ln>
                <a:solidFill>
                  <a:srgbClr val="000000"/>
                </a:solidFill>
                <a:latin typeface="Tahoma"/>
              </a:rPr>
              <a:t>1.  Oceanic Plates</a:t>
            </a:r>
            <a:br>
              <a:rPr b="0" i="0">
                <a:ln w="9525" cap="flat" cmpd="sng">
                  <a:solidFill>
                    <a:srgbClr val="000000"/>
                  </a:solidFill>
                  <a:prstDash val="solid"/>
                  <a:round/>
                  <a:headEnd type="none" w="sm" len="sm"/>
                  <a:tailEnd type="none" w="sm" len="sm"/>
                </a:ln>
                <a:solidFill>
                  <a:srgbClr val="000000"/>
                </a:solidFill>
                <a:latin typeface="Tahoma"/>
              </a:rPr>
            </a:br>
            <a:r>
              <a:rPr b="0" i="0">
                <a:ln w="9525" cap="flat" cmpd="sng">
                  <a:solidFill>
                    <a:srgbClr val="000000"/>
                  </a:solidFill>
                  <a:prstDash val="solid"/>
                  <a:round/>
                  <a:headEnd type="none" w="sm" len="sm"/>
                  <a:tailEnd type="none" w="sm" len="sm"/>
                </a:ln>
                <a:solidFill>
                  <a:srgbClr val="000000"/>
                </a:solidFill>
                <a:latin typeface="Tahoma"/>
              </a:rPr>
              <a:t>2.  Continental Plates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CC9900"/>
            </a:gs>
            <a:gs pos="100000">
              <a:srgbClr val="FFFFFF"/>
            </a:gs>
          </a:gsLst>
          <a:lin ang="5400000" scaled="0"/>
        </a:gradFill>
        <a:effectLst/>
      </p:bgPr>
    </p:bg>
    <p:spTree>
      <p:nvGrpSpPr>
        <p:cNvPr id="1" name="Shape 364"/>
        <p:cNvGrpSpPr/>
        <p:nvPr/>
      </p:nvGrpSpPr>
      <p:grpSpPr>
        <a:xfrm>
          <a:off x="0" y="0"/>
          <a:ext cx="0" cy="0"/>
          <a:chOff x="0" y="0"/>
          <a:chExt cx="0" cy="0"/>
        </a:xfrm>
      </p:grpSpPr>
      <p:sp>
        <p:nvSpPr>
          <p:cNvPr id="365" name="Google Shape;365;p53"/>
          <p:cNvSpPr txBox="1">
            <a:spLocks noGrp="1"/>
          </p:cNvSpPr>
          <p:nvPr>
            <p:ph type="title" idx="4294967295"/>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0" i="0" u="none" strike="noStrike" cap="none">
                <a:solidFill>
                  <a:schemeClr val="dk2"/>
                </a:solidFill>
                <a:latin typeface="Tahoma"/>
                <a:ea typeface="Tahoma"/>
                <a:cs typeface="Tahoma"/>
                <a:sym typeface="Tahoma"/>
              </a:rPr>
              <a:t> </a:t>
            </a:r>
            <a:br>
              <a:rPr lang="en-US" sz="2000" b="0" i="0" u="none" strike="noStrike" cap="none">
                <a:solidFill>
                  <a:schemeClr val="dk2"/>
                </a:solidFill>
                <a:latin typeface="Tahoma"/>
                <a:ea typeface="Tahoma"/>
                <a:cs typeface="Tahoma"/>
                <a:sym typeface="Tahoma"/>
              </a:rPr>
            </a:br>
            <a:r>
              <a:rPr lang="en-US" sz="2000" b="0" i="0" u="none" strike="noStrike" cap="none">
                <a:solidFill>
                  <a:schemeClr val="dk2"/>
                </a:solidFill>
                <a:latin typeface="Tahoma"/>
                <a:ea typeface="Tahoma"/>
                <a:cs typeface="Tahoma"/>
                <a:sym typeface="Tahoma"/>
              </a:rPr>
              <a:t/>
            </a:r>
            <a:br>
              <a:rPr lang="en-US" sz="2000" b="0" i="0" u="none" strike="noStrike" cap="none">
                <a:solidFill>
                  <a:schemeClr val="dk2"/>
                </a:solidFill>
                <a:latin typeface="Tahoma"/>
                <a:ea typeface="Tahoma"/>
                <a:cs typeface="Tahoma"/>
                <a:sym typeface="Tahoma"/>
              </a:rPr>
            </a:br>
            <a:r>
              <a:rPr lang="en-US" sz="2000" b="0" i="0" u="none" strike="noStrike" cap="none">
                <a:solidFill>
                  <a:schemeClr val="dk2"/>
                </a:solidFill>
                <a:latin typeface="Tahoma"/>
                <a:ea typeface="Tahoma"/>
                <a:cs typeface="Tahoma"/>
                <a:sym typeface="Tahoma"/>
              </a:rPr>
              <a:t/>
            </a:r>
            <a:br>
              <a:rPr lang="en-US" sz="2000" b="0" i="0" u="none" strike="noStrike" cap="none">
                <a:solidFill>
                  <a:schemeClr val="dk2"/>
                </a:solidFill>
                <a:latin typeface="Tahoma"/>
                <a:ea typeface="Tahoma"/>
                <a:cs typeface="Tahoma"/>
                <a:sym typeface="Tahoma"/>
              </a:rPr>
            </a:br>
            <a:r>
              <a:rPr lang="en-US" sz="2000" b="0" i="0" u="none" strike="noStrike" cap="none">
                <a:solidFill>
                  <a:schemeClr val="dk2"/>
                </a:solidFill>
                <a:latin typeface="Tahoma"/>
                <a:ea typeface="Tahoma"/>
                <a:cs typeface="Tahoma"/>
                <a:sym typeface="Tahoma"/>
              </a:rPr>
              <a:t/>
            </a:r>
            <a:br>
              <a:rPr lang="en-US" sz="2000" b="0" i="0" u="none" strike="noStrike" cap="none">
                <a:solidFill>
                  <a:schemeClr val="dk2"/>
                </a:solidFill>
                <a:latin typeface="Tahoma"/>
                <a:ea typeface="Tahoma"/>
                <a:cs typeface="Tahoma"/>
                <a:sym typeface="Tahoma"/>
              </a:rPr>
            </a:br>
            <a:r>
              <a:rPr lang="en-US" sz="2000" b="0" i="0" u="none" strike="noStrike" cap="none">
                <a:solidFill>
                  <a:schemeClr val="dk2"/>
                </a:solidFill>
                <a:latin typeface="Tahoma"/>
                <a:ea typeface="Tahoma"/>
                <a:cs typeface="Tahoma"/>
                <a:sym typeface="Tahoma"/>
              </a:rPr>
              <a:t/>
            </a:r>
            <a:br>
              <a:rPr lang="en-US" sz="2000" b="0" i="0" u="none" strike="noStrike" cap="none">
                <a:solidFill>
                  <a:schemeClr val="dk2"/>
                </a:solidFill>
                <a:latin typeface="Tahoma"/>
                <a:ea typeface="Tahoma"/>
                <a:cs typeface="Tahoma"/>
                <a:sym typeface="Tahoma"/>
              </a:rPr>
            </a:br>
            <a:r>
              <a:rPr lang="en-US" sz="2000" b="0" i="0" u="none" strike="noStrike" cap="none">
                <a:solidFill>
                  <a:schemeClr val="dk2"/>
                </a:solidFill>
                <a:latin typeface="Tahoma"/>
                <a:ea typeface="Tahoma"/>
                <a:cs typeface="Tahoma"/>
                <a:sym typeface="Tahoma"/>
              </a:rPr>
              <a:t/>
            </a:r>
            <a:br>
              <a:rPr lang="en-US" sz="2000" b="0" i="0" u="none" strike="noStrike" cap="none">
                <a:solidFill>
                  <a:schemeClr val="dk2"/>
                </a:solidFill>
                <a:latin typeface="Tahoma"/>
                <a:ea typeface="Tahoma"/>
                <a:cs typeface="Tahoma"/>
                <a:sym typeface="Tahoma"/>
              </a:rPr>
            </a:br>
            <a:r>
              <a:rPr lang="en-US" sz="2000" b="0" i="0" u="none" strike="noStrike" cap="none">
                <a:solidFill>
                  <a:schemeClr val="dk2"/>
                </a:solidFill>
                <a:latin typeface="Tahoma"/>
                <a:ea typeface="Tahoma"/>
                <a:cs typeface="Tahoma"/>
                <a:sym typeface="Tahoma"/>
              </a:rPr>
              <a:t/>
            </a:r>
            <a:br>
              <a:rPr lang="en-US" sz="2000" b="0" i="0" u="none" strike="noStrike" cap="none">
                <a:solidFill>
                  <a:schemeClr val="dk2"/>
                </a:solidFill>
                <a:latin typeface="Tahoma"/>
                <a:ea typeface="Tahoma"/>
                <a:cs typeface="Tahoma"/>
                <a:sym typeface="Tahoma"/>
              </a:rPr>
            </a:br>
            <a:r>
              <a:rPr lang="en-US" sz="2600" b="1" i="0" u="none" strike="noStrike" cap="none">
                <a:solidFill>
                  <a:schemeClr val="dk2"/>
                </a:solidFill>
                <a:latin typeface="Tahoma"/>
                <a:ea typeface="Tahoma"/>
                <a:cs typeface="Tahoma"/>
                <a:sym typeface="Tahoma"/>
              </a:rPr>
              <a:t>What Are Oceanic Plates?</a:t>
            </a:r>
            <a:r>
              <a:rPr lang="en-US" sz="2000" b="1" i="0" u="none" strike="noStrike" cap="none">
                <a:solidFill>
                  <a:schemeClr val="dk2"/>
                </a:solidFill>
                <a:latin typeface="Tahoma"/>
                <a:ea typeface="Tahoma"/>
                <a:cs typeface="Tahoma"/>
                <a:sym typeface="Tahoma"/>
              </a:rPr>
              <a:t> </a:t>
            </a:r>
            <a:r>
              <a:rPr lang="en-US" sz="2000" b="0" i="0" u="none" strike="noStrike" cap="none">
                <a:solidFill>
                  <a:schemeClr val="dk2"/>
                </a:solidFill>
                <a:latin typeface="Tahoma"/>
                <a:ea typeface="Tahoma"/>
                <a:cs typeface="Tahoma"/>
                <a:sym typeface="Tahoma"/>
              </a:rPr>
              <a:t/>
            </a:r>
            <a:br>
              <a:rPr lang="en-US" sz="2000" b="0" i="0" u="none" strike="noStrike" cap="none">
                <a:solidFill>
                  <a:schemeClr val="dk2"/>
                </a:solidFill>
                <a:latin typeface="Tahoma"/>
                <a:ea typeface="Tahoma"/>
                <a:cs typeface="Tahoma"/>
                <a:sym typeface="Tahoma"/>
              </a:rPr>
            </a:br>
            <a:r>
              <a:rPr lang="en-US" sz="600" b="0" i="0" u="none" strike="noStrike" cap="none">
                <a:solidFill>
                  <a:schemeClr val="dk2"/>
                </a:solidFill>
                <a:latin typeface="Tahoma"/>
                <a:ea typeface="Tahoma"/>
                <a:cs typeface="Tahoma"/>
                <a:sym typeface="Tahoma"/>
              </a:rPr>
              <a:t/>
            </a:r>
            <a:br>
              <a:rPr lang="en-US" sz="600" b="0" i="0" u="none" strike="noStrike" cap="none">
                <a:solidFill>
                  <a:schemeClr val="dk2"/>
                </a:solidFill>
                <a:latin typeface="Tahoma"/>
                <a:ea typeface="Tahoma"/>
                <a:cs typeface="Tahoma"/>
                <a:sym typeface="Tahoma"/>
              </a:rPr>
            </a:br>
            <a:r>
              <a:rPr lang="en-US" sz="1300" b="0" i="0" u="none" strike="noStrike" cap="none">
                <a:solidFill>
                  <a:schemeClr val="dk2"/>
                </a:solidFill>
                <a:latin typeface="Tahoma"/>
                <a:ea typeface="Tahoma"/>
                <a:cs typeface="Tahoma"/>
                <a:sym typeface="Tahoma"/>
              </a:rPr>
              <a:t>Oceanic plates, as the name goes, are crusts which 'carry' </a:t>
            </a:r>
            <a:br>
              <a:rPr lang="en-US" sz="1300" b="0" i="0" u="none" strike="noStrike" cap="none">
                <a:solidFill>
                  <a:schemeClr val="dk2"/>
                </a:solidFill>
                <a:latin typeface="Tahoma"/>
                <a:ea typeface="Tahoma"/>
                <a:cs typeface="Tahoma"/>
                <a:sym typeface="Tahoma"/>
              </a:rPr>
            </a:br>
            <a:r>
              <a:rPr lang="en-US" sz="1300" b="0" i="0" u="none" strike="noStrike" cap="none">
                <a:solidFill>
                  <a:schemeClr val="dk2"/>
                </a:solidFill>
                <a:latin typeface="Tahoma"/>
                <a:ea typeface="Tahoma"/>
                <a:cs typeface="Tahoma"/>
                <a:sym typeface="Tahoma"/>
              </a:rPr>
              <a:t>the oceans above it. It is made of lighter but denser </a:t>
            </a:r>
            <a:br>
              <a:rPr lang="en-US" sz="1300" b="0" i="0" u="none" strike="noStrike" cap="none">
                <a:solidFill>
                  <a:schemeClr val="dk2"/>
                </a:solidFill>
                <a:latin typeface="Tahoma"/>
                <a:ea typeface="Tahoma"/>
                <a:cs typeface="Tahoma"/>
                <a:sym typeface="Tahoma"/>
              </a:rPr>
            </a:br>
            <a:r>
              <a:rPr lang="en-US" sz="1300" b="0" i="0" u="none" strike="noStrike" cap="none">
                <a:solidFill>
                  <a:schemeClr val="dk2"/>
                </a:solidFill>
                <a:latin typeface="Tahoma"/>
                <a:ea typeface="Tahoma"/>
                <a:cs typeface="Tahoma"/>
                <a:sym typeface="Tahoma"/>
              </a:rPr>
              <a:t>materials than the continental crust. </a:t>
            </a:r>
            <a:endParaRPr sz="1300" b="0" i="0" u="none" strike="noStrike" cap="none">
              <a:solidFill>
                <a:schemeClr val="dk2"/>
              </a:solidFill>
              <a:latin typeface="Times New Roman"/>
              <a:ea typeface="Times New Roman"/>
              <a:cs typeface="Times New Roman"/>
              <a:sym typeface="Times New Roman"/>
            </a:endParaRPr>
          </a:p>
        </p:txBody>
      </p:sp>
      <p:pic>
        <p:nvPicPr>
          <p:cNvPr id="366" name="Google Shape;366;p53" descr="ocean plate"/>
          <p:cNvPicPr preferRelativeResize="0"/>
          <p:nvPr/>
        </p:nvPicPr>
        <p:blipFill rotWithShape="1">
          <a:blip r:embed="rId3">
            <a:alphaModFix/>
          </a:blip>
          <a:srcRect/>
          <a:stretch/>
        </p:blipFill>
        <p:spPr>
          <a:xfrm>
            <a:off x="3505200" y="3352800"/>
            <a:ext cx="2136775" cy="20351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00CC66"/>
            </a:gs>
          </a:gsLst>
          <a:path path="circle">
            <a:fillToRect l="50000" t="50000" r="50000" b="50000"/>
          </a:path>
          <a:tileRect/>
        </a:gradFill>
        <a:effectLst/>
      </p:bgPr>
    </p:bg>
    <p:spTree>
      <p:nvGrpSpPr>
        <p:cNvPr id="1" name="Shape 370"/>
        <p:cNvGrpSpPr/>
        <p:nvPr/>
      </p:nvGrpSpPr>
      <p:grpSpPr>
        <a:xfrm>
          <a:off x="0" y="0"/>
          <a:ext cx="0" cy="0"/>
          <a:chOff x="0" y="0"/>
          <a:chExt cx="0" cy="0"/>
        </a:xfrm>
      </p:grpSpPr>
      <p:sp>
        <p:nvSpPr>
          <p:cNvPr id="371" name="Google Shape;371;p54"/>
          <p:cNvSpPr txBox="1">
            <a:spLocks noGrp="1"/>
          </p:cNvSpPr>
          <p:nvPr>
            <p:ph type="title" idx="4294967295"/>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none" strike="noStrike" cap="none">
                <a:solidFill>
                  <a:schemeClr val="dk2"/>
                </a:solidFill>
                <a:latin typeface="Tahoma"/>
                <a:ea typeface="Tahoma"/>
                <a:cs typeface="Tahoma"/>
                <a:sym typeface="Tahoma"/>
              </a:rPr>
              <a:t/>
            </a:r>
            <a:br>
              <a:rPr lang="en-US" sz="4000" b="1" i="0" u="none" strike="noStrike" cap="none">
                <a:solidFill>
                  <a:schemeClr val="dk2"/>
                </a:solidFill>
                <a:latin typeface="Tahoma"/>
                <a:ea typeface="Tahoma"/>
                <a:cs typeface="Tahoma"/>
                <a:sym typeface="Tahoma"/>
              </a:rPr>
            </a:br>
            <a:r>
              <a:rPr lang="en-US" sz="4000" b="1" i="0" u="none" strike="noStrike" cap="none">
                <a:solidFill>
                  <a:schemeClr val="dk2"/>
                </a:solidFill>
                <a:latin typeface="Tahoma"/>
                <a:ea typeface="Tahoma"/>
                <a:cs typeface="Tahoma"/>
                <a:sym typeface="Tahoma"/>
              </a:rPr>
              <a:t/>
            </a:r>
            <a:br>
              <a:rPr lang="en-US" sz="4000" b="1" i="0" u="none" strike="noStrike" cap="none">
                <a:solidFill>
                  <a:schemeClr val="dk2"/>
                </a:solidFill>
                <a:latin typeface="Tahoma"/>
                <a:ea typeface="Tahoma"/>
                <a:cs typeface="Tahoma"/>
                <a:sym typeface="Tahoma"/>
              </a:rPr>
            </a:br>
            <a:r>
              <a:rPr lang="en-US" sz="4000" b="1" i="0" u="none" strike="noStrike" cap="none">
                <a:solidFill>
                  <a:schemeClr val="dk2"/>
                </a:solidFill>
                <a:latin typeface="Tahoma"/>
                <a:ea typeface="Tahoma"/>
                <a:cs typeface="Tahoma"/>
                <a:sym typeface="Tahoma"/>
              </a:rPr>
              <a:t/>
            </a:r>
            <a:br>
              <a:rPr lang="en-US" sz="4000" b="1" i="0" u="none" strike="noStrike" cap="none">
                <a:solidFill>
                  <a:schemeClr val="dk2"/>
                </a:solidFill>
                <a:latin typeface="Tahoma"/>
                <a:ea typeface="Tahoma"/>
                <a:cs typeface="Tahoma"/>
                <a:sym typeface="Tahoma"/>
              </a:rPr>
            </a:br>
            <a:r>
              <a:rPr lang="en-US" sz="2600" b="1" i="0" u="none" strike="noStrike" cap="none">
                <a:solidFill>
                  <a:schemeClr val="dk2"/>
                </a:solidFill>
                <a:latin typeface="Tahoma"/>
                <a:ea typeface="Tahoma"/>
                <a:cs typeface="Tahoma"/>
                <a:sym typeface="Tahoma"/>
              </a:rPr>
              <a:t/>
            </a:r>
            <a:br>
              <a:rPr lang="en-US" sz="2600" b="1" i="0" u="none" strike="noStrike" cap="none">
                <a:solidFill>
                  <a:schemeClr val="dk2"/>
                </a:solidFill>
                <a:latin typeface="Tahoma"/>
                <a:ea typeface="Tahoma"/>
                <a:cs typeface="Tahoma"/>
                <a:sym typeface="Tahoma"/>
              </a:rPr>
            </a:br>
            <a:r>
              <a:rPr lang="en-US" sz="2600" b="1" i="0" u="none" strike="noStrike" cap="none">
                <a:solidFill>
                  <a:schemeClr val="dk2"/>
                </a:solidFill>
                <a:latin typeface="Tahoma"/>
                <a:ea typeface="Tahoma"/>
                <a:cs typeface="Tahoma"/>
                <a:sym typeface="Tahoma"/>
              </a:rPr>
              <a:t>What Are Continental Plates? </a:t>
            </a:r>
            <a:r>
              <a:rPr lang="en-US" sz="2600" b="0" i="0" u="none" strike="noStrike" cap="none">
                <a:solidFill>
                  <a:schemeClr val="dk2"/>
                </a:solidFill>
                <a:latin typeface="Tahoma"/>
                <a:ea typeface="Tahoma"/>
                <a:cs typeface="Tahoma"/>
                <a:sym typeface="Tahoma"/>
              </a:rPr>
              <a:t/>
            </a:r>
            <a:br>
              <a:rPr lang="en-US" sz="2600" b="0" i="0" u="none" strike="noStrike" cap="none">
                <a:solidFill>
                  <a:schemeClr val="dk2"/>
                </a:solidFill>
                <a:latin typeface="Tahoma"/>
                <a:ea typeface="Tahoma"/>
                <a:cs typeface="Tahoma"/>
                <a:sym typeface="Tahoma"/>
              </a:rPr>
            </a:br>
            <a:r>
              <a:rPr lang="en-US" sz="600" b="0" i="0" u="none" strike="noStrike" cap="none">
                <a:solidFill>
                  <a:schemeClr val="dk2"/>
                </a:solidFill>
                <a:latin typeface="Tahoma"/>
                <a:ea typeface="Tahoma"/>
                <a:cs typeface="Tahoma"/>
                <a:sym typeface="Tahoma"/>
              </a:rPr>
              <a:t/>
            </a:r>
            <a:br>
              <a:rPr lang="en-US" sz="600" b="0" i="0" u="none" strike="noStrike" cap="none">
                <a:solidFill>
                  <a:schemeClr val="dk2"/>
                </a:solidFill>
                <a:latin typeface="Tahoma"/>
                <a:ea typeface="Tahoma"/>
                <a:cs typeface="Tahoma"/>
                <a:sym typeface="Tahoma"/>
              </a:rPr>
            </a:br>
            <a:r>
              <a:rPr lang="en-US" sz="1300" b="0" i="0" u="none" strike="noStrike" cap="none">
                <a:solidFill>
                  <a:schemeClr val="dk2"/>
                </a:solidFill>
                <a:latin typeface="Tahoma"/>
                <a:ea typeface="Tahoma"/>
                <a:cs typeface="Tahoma"/>
                <a:sym typeface="Tahoma"/>
              </a:rPr>
              <a:t>Continental plates are crust that have continents and some areas of ocean on them.  </a:t>
            </a:r>
            <a:br>
              <a:rPr lang="en-US" sz="1300" b="0" i="0" u="none" strike="noStrike" cap="none">
                <a:solidFill>
                  <a:schemeClr val="dk2"/>
                </a:solidFill>
                <a:latin typeface="Tahoma"/>
                <a:ea typeface="Tahoma"/>
                <a:cs typeface="Tahoma"/>
                <a:sym typeface="Tahoma"/>
              </a:rPr>
            </a:br>
            <a:r>
              <a:rPr lang="en-US" sz="1300" b="0" i="0" u="none" strike="noStrike" cap="none">
                <a:solidFill>
                  <a:schemeClr val="dk2"/>
                </a:solidFill>
                <a:latin typeface="Tahoma"/>
                <a:ea typeface="Tahoma"/>
                <a:cs typeface="Tahoma"/>
                <a:sym typeface="Tahoma"/>
              </a:rPr>
              <a:t>They are usually named after the continents they 'carry'.</a:t>
            </a:r>
            <a:endParaRPr sz="1300" b="0" i="0" u="none" strike="noStrike" cap="none">
              <a:solidFill>
                <a:schemeClr val="dk2"/>
              </a:solidFill>
              <a:latin typeface="Times New Roman"/>
              <a:ea typeface="Times New Roman"/>
              <a:cs typeface="Times New Roman"/>
              <a:sym typeface="Times New Roman"/>
            </a:endParaRPr>
          </a:p>
        </p:txBody>
      </p:sp>
      <p:pic>
        <p:nvPicPr>
          <p:cNvPr id="372" name="Google Shape;372;p54" descr="continent plate"/>
          <p:cNvPicPr preferRelativeResize="0"/>
          <p:nvPr/>
        </p:nvPicPr>
        <p:blipFill rotWithShape="1">
          <a:blip r:embed="rId3">
            <a:alphaModFix/>
          </a:blip>
          <a:srcRect/>
          <a:stretch/>
        </p:blipFill>
        <p:spPr>
          <a:xfrm>
            <a:off x="3352800" y="3200400"/>
            <a:ext cx="2136775" cy="19653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55" descr="ablkconvergent"/>
          <p:cNvPicPr preferRelativeResize="0"/>
          <p:nvPr/>
        </p:nvPicPr>
        <p:blipFill rotWithShape="1">
          <a:blip r:embed="rId3">
            <a:alphaModFix/>
          </a:blip>
          <a:srcRect/>
          <a:stretch/>
        </p:blipFill>
        <p:spPr>
          <a:xfrm>
            <a:off x="3581400" y="3200400"/>
            <a:ext cx="1782763" cy="696913"/>
          </a:xfrm>
          <a:prstGeom prst="rect">
            <a:avLst/>
          </a:prstGeom>
          <a:noFill/>
          <a:ln>
            <a:noFill/>
          </a:ln>
        </p:spPr>
      </p:pic>
      <p:sp>
        <p:nvSpPr>
          <p:cNvPr id="378" name="Google Shape;378;p55"/>
          <p:cNvSpPr txBox="1">
            <a:spLocks noGrp="1"/>
          </p:cNvSpPr>
          <p:nvPr>
            <p:ph type="title" idx="4294967295"/>
          </p:nvPr>
        </p:nvSpPr>
        <p:spPr>
          <a:xfrm>
            <a:off x="685800" y="14478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chemeClr val="dk2"/>
                </a:solidFill>
                <a:latin typeface="Tahoma"/>
                <a:ea typeface="Tahoma"/>
                <a:cs typeface="Tahoma"/>
                <a:sym typeface="Tahoma"/>
              </a:rPr>
              <a:t>Convergent Plate Movement </a:t>
            </a:r>
            <a:r>
              <a:rPr lang="en-US" sz="2000" b="0" i="0" u="none" strike="noStrike" cap="none">
                <a:solidFill>
                  <a:schemeClr val="dk2"/>
                </a:solidFill>
                <a:latin typeface="Tahoma"/>
                <a:ea typeface="Tahoma"/>
                <a:cs typeface="Tahoma"/>
                <a:sym typeface="Tahoma"/>
              </a:rPr>
              <a:t/>
            </a:r>
            <a:br>
              <a:rPr lang="en-US" sz="2000" b="0" i="0" u="none" strike="noStrike" cap="none">
                <a:solidFill>
                  <a:schemeClr val="dk2"/>
                </a:solidFill>
                <a:latin typeface="Tahoma"/>
                <a:ea typeface="Tahoma"/>
                <a:cs typeface="Tahoma"/>
                <a:sym typeface="Tahoma"/>
              </a:rPr>
            </a:br>
            <a:r>
              <a:rPr lang="en-US" sz="2000" b="0" i="0" u="none" strike="noStrike" cap="none">
                <a:solidFill>
                  <a:schemeClr val="dk2"/>
                </a:solidFill>
                <a:latin typeface="Tahoma"/>
                <a:ea typeface="Tahoma"/>
                <a:cs typeface="Tahoma"/>
                <a:sym typeface="Tahoma"/>
              </a:rPr>
              <a:t>When two plates move towards each other, they collide. </a:t>
            </a:r>
            <a:br>
              <a:rPr lang="en-US" sz="2000" b="0" i="0" u="none" strike="noStrike" cap="none">
                <a:solidFill>
                  <a:schemeClr val="dk2"/>
                </a:solidFill>
                <a:latin typeface="Tahoma"/>
                <a:ea typeface="Tahoma"/>
                <a:cs typeface="Tahoma"/>
                <a:sym typeface="Tahoma"/>
              </a:rPr>
            </a:br>
            <a:r>
              <a:rPr lang="en-US" sz="2000" b="0" i="0" u="none" strike="noStrike" cap="none">
                <a:solidFill>
                  <a:schemeClr val="dk2"/>
                </a:solidFill>
                <a:latin typeface="Tahoma"/>
                <a:ea typeface="Tahoma"/>
                <a:cs typeface="Tahoma"/>
                <a:sym typeface="Tahoma"/>
              </a:rPr>
              <a:t>This is called a convergent plate movement. </a:t>
            </a:r>
            <a:endParaRPr sz="4400" b="0" i="0" u="none" strike="noStrike" cap="none">
              <a:solidFill>
                <a:schemeClr val="dk2"/>
              </a:solidFill>
              <a:latin typeface="Times New Roman"/>
              <a:ea typeface="Times New Roman"/>
              <a:cs typeface="Times New Roman"/>
              <a:sym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56"/>
          <p:cNvPicPr preferRelativeResize="0"/>
          <p:nvPr/>
        </p:nvPicPr>
        <p:blipFill rotWithShape="1">
          <a:blip r:embed="rId3">
            <a:alphaModFix/>
          </a:blip>
          <a:srcRect/>
          <a:stretch/>
        </p:blipFill>
        <p:spPr>
          <a:xfrm>
            <a:off x="5975350" y="1371600"/>
            <a:ext cx="2752725" cy="1457325"/>
          </a:xfrm>
          <a:prstGeom prst="rect">
            <a:avLst/>
          </a:prstGeom>
          <a:noFill/>
          <a:ln>
            <a:noFill/>
          </a:ln>
        </p:spPr>
      </p:pic>
      <p:sp>
        <p:nvSpPr>
          <p:cNvPr id="384" name="Google Shape;384;p5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Times New Roman"/>
                <a:ea typeface="Times New Roman"/>
                <a:cs typeface="Times New Roman"/>
                <a:sym typeface="Times New Roman"/>
              </a:rPr>
              <a:t>Convergent Boundaries</a:t>
            </a:r>
            <a:endParaRPr/>
          </a:p>
        </p:txBody>
      </p:sp>
      <p:sp>
        <p:nvSpPr>
          <p:cNvPr id="385" name="Google Shape;385;p56"/>
          <p:cNvSpPr txBox="1">
            <a:spLocks noGrp="1"/>
          </p:cNvSpPr>
          <p:nvPr>
            <p:ph type="body" idx="1"/>
          </p:nvPr>
        </p:nvSpPr>
        <p:spPr>
          <a:xfrm>
            <a:off x="228600" y="1524000"/>
            <a:ext cx="7772400" cy="4114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Times New Roman"/>
              <a:buChar char="•"/>
            </a:pPr>
            <a:r>
              <a:rPr lang="en-US" sz="3200" b="0" i="0" u="none" strike="noStrike" cap="none">
                <a:solidFill>
                  <a:schemeClr val="dk1"/>
                </a:solidFill>
                <a:latin typeface="Times New Roman"/>
                <a:ea typeface="Times New Roman"/>
                <a:cs typeface="Times New Roman"/>
                <a:sym typeface="Times New Roman"/>
              </a:rPr>
              <a:t>Continental-Continental</a:t>
            </a:r>
            <a:endParaRPr/>
          </a:p>
          <a:p>
            <a:pPr marL="742950" marR="0" lvl="1" indent="-285750" algn="l" rtl="0">
              <a:spcBef>
                <a:spcPts val="560"/>
              </a:spcBef>
              <a:spcAft>
                <a:spcPts val="0"/>
              </a:spcAft>
              <a:buClr>
                <a:schemeClr val="dk1"/>
              </a:buClr>
              <a:buSzPts val="2800"/>
              <a:buFont typeface="Times New Roman"/>
              <a:buChar char="–"/>
            </a:pPr>
            <a:r>
              <a:rPr lang="en-US" sz="2800" b="0" i="0" u="none" strike="noStrike" cap="none">
                <a:solidFill>
                  <a:schemeClr val="dk1"/>
                </a:solidFill>
                <a:latin typeface="Times New Roman"/>
                <a:ea typeface="Times New Roman"/>
                <a:cs typeface="Times New Roman"/>
                <a:sym typeface="Times New Roman"/>
              </a:rPr>
              <a:t>Converging</a:t>
            </a:r>
            <a:endParaRPr/>
          </a:p>
          <a:p>
            <a:pPr marL="342900" marR="0" lvl="0" indent="-139700" algn="l" rtl="0">
              <a:spcBef>
                <a:spcPts val="64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a:p>
            <a:pPr marL="342900" marR="0" lvl="0" indent="-139700" algn="l" rtl="0">
              <a:spcBef>
                <a:spcPts val="64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a:p>
            <a:pPr marL="342900" marR="0" lvl="0" indent="-342900" algn="l" rtl="0">
              <a:spcBef>
                <a:spcPts val="640"/>
              </a:spcBef>
              <a:spcAft>
                <a:spcPts val="0"/>
              </a:spcAft>
              <a:buClr>
                <a:schemeClr val="dk1"/>
              </a:buClr>
              <a:buSzPts val="3200"/>
              <a:buFont typeface="Times New Roman"/>
              <a:buChar char="•"/>
            </a:pPr>
            <a:r>
              <a:rPr lang="en-US" sz="3200" b="0" i="0" u="none" strike="noStrike" cap="none">
                <a:solidFill>
                  <a:schemeClr val="dk1"/>
                </a:solidFill>
                <a:latin typeface="Times New Roman"/>
                <a:ea typeface="Times New Roman"/>
                <a:cs typeface="Times New Roman"/>
                <a:sym typeface="Times New Roman"/>
              </a:rPr>
              <a:t>Oceanic-Continental</a:t>
            </a:r>
            <a:endParaRPr/>
          </a:p>
          <a:p>
            <a:pPr marL="742950" marR="0" lvl="1" indent="-285750" algn="l" rtl="0">
              <a:spcBef>
                <a:spcPts val="560"/>
              </a:spcBef>
              <a:spcAft>
                <a:spcPts val="0"/>
              </a:spcAft>
              <a:buClr>
                <a:schemeClr val="dk1"/>
              </a:buClr>
              <a:buSzPts val="2800"/>
              <a:buFont typeface="Times New Roman"/>
              <a:buChar char="–"/>
            </a:pPr>
            <a:r>
              <a:rPr lang="en-US" sz="2800" b="0" i="0" u="none" strike="noStrike" cap="none">
                <a:solidFill>
                  <a:schemeClr val="dk1"/>
                </a:solidFill>
                <a:latin typeface="Times New Roman"/>
                <a:ea typeface="Times New Roman"/>
                <a:cs typeface="Times New Roman"/>
                <a:sym typeface="Times New Roman"/>
              </a:rPr>
              <a:t>Subduction</a:t>
            </a:r>
            <a:endParaRPr/>
          </a:p>
          <a:p>
            <a:pPr marL="342900" marR="0" lvl="0" indent="-139700" algn="l" rtl="0">
              <a:spcBef>
                <a:spcPts val="64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a:p>
            <a:pPr marL="342900" marR="0" lvl="0" indent="-342900" algn="l" rtl="0">
              <a:spcBef>
                <a:spcPts val="640"/>
              </a:spcBef>
              <a:spcAft>
                <a:spcPts val="0"/>
              </a:spcAft>
              <a:buClr>
                <a:schemeClr val="dk1"/>
              </a:buClr>
              <a:buSzPts val="3200"/>
              <a:buFont typeface="Times New Roman"/>
              <a:buChar char="•"/>
            </a:pPr>
            <a:r>
              <a:rPr lang="en-US" sz="3200" b="0" i="0" u="none" strike="noStrike" cap="none">
                <a:solidFill>
                  <a:schemeClr val="dk1"/>
                </a:solidFill>
                <a:latin typeface="Times New Roman"/>
                <a:ea typeface="Times New Roman"/>
                <a:cs typeface="Times New Roman"/>
                <a:sym typeface="Times New Roman"/>
              </a:rPr>
              <a:t>Oceanic-Oceanic</a:t>
            </a:r>
            <a:endParaRPr/>
          </a:p>
          <a:p>
            <a:pPr marL="742950" marR="0" lvl="1" indent="-285750" algn="l" rtl="0">
              <a:spcBef>
                <a:spcPts val="560"/>
              </a:spcBef>
              <a:spcAft>
                <a:spcPts val="0"/>
              </a:spcAft>
              <a:buClr>
                <a:schemeClr val="dk1"/>
              </a:buClr>
              <a:buSzPts val="2800"/>
              <a:buFont typeface="Times New Roman"/>
              <a:buChar char="–"/>
            </a:pPr>
            <a:r>
              <a:rPr lang="en-US" sz="2800" b="0" i="0" u="none" strike="noStrike" cap="none">
                <a:solidFill>
                  <a:schemeClr val="dk1"/>
                </a:solidFill>
                <a:latin typeface="Times New Roman"/>
                <a:ea typeface="Times New Roman"/>
                <a:cs typeface="Times New Roman"/>
                <a:sym typeface="Times New Roman"/>
              </a:rPr>
              <a:t>Subduction</a:t>
            </a:r>
            <a:endParaRPr/>
          </a:p>
        </p:txBody>
      </p:sp>
      <p:pic>
        <p:nvPicPr>
          <p:cNvPr id="386" name="Google Shape;386;p56"/>
          <p:cNvPicPr preferRelativeResize="0"/>
          <p:nvPr/>
        </p:nvPicPr>
        <p:blipFill rotWithShape="1">
          <a:blip r:embed="rId4">
            <a:alphaModFix/>
          </a:blip>
          <a:srcRect/>
          <a:stretch/>
        </p:blipFill>
        <p:spPr>
          <a:xfrm>
            <a:off x="4552950" y="2971800"/>
            <a:ext cx="2843213" cy="2165350"/>
          </a:xfrm>
          <a:prstGeom prst="rect">
            <a:avLst/>
          </a:prstGeom>
          <a:noFill/>
          <a:ln>
            <a:noFill/>
          </a:ln>
        </p:spPr>
      </p:pic>
      <p:pic>
        <p:nvPicPr>
          <p:cNvPr id="387" name="Google Shape;387;p56"/>
          <p:cNvPicPr preferRelativeResize="0"/>
          <p:nvPr/>
        </p:nvPicPr>
        <p:blipFill rotWithShape="1">
          <a:blip r:embed="rId5">
            <a:alphaModFix/>
          </a:blip>
          <a:srcRect/>
          <a:stretch/>
        </p:blipFill>
        <p:spPr>
          <a:xfrm>
            <a:off x="6516688" y="5137150"/>
            <a:ext cx="2211387" cy="1662113"/>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99CCFF"/>
            </a:gs>
            <a:gs pos="100000">
              <a:srgbClr val="DAECFF"/>
            </a:gs>
          </a:gsLst>
          <a:lin ang="5400000" scaled="0"/>
        </a:gradFill>
        <a:effectLst/>
      </p:bgPr>
    </p:bg>
    <p:spTree>
      <p:nvGrpSpPr>
        <p:cNvPr id="1" name="Shape 391"/>
        <p:cNvGrpSpPr/>
        <p:nvPr/>
      </p:nvGrpSpPr>
      <p:grpSpPr>
        <a:xfrm>
          <a:off x="0" y="0"/>
          <a:ext cx="0" cy="0"/>
          <a:chOff x="0" y="0"/>
          <a:chExt cx="0" cy="0"/>
        </a:xfrm>
      </p:grpSpPr>
      <p:pic>
        <p:nvPicPr>
          <p:cNvPr id="392" name="Google Shape;392;p57" descr="subduction"/>
          <p:cNvPicPr preferRelativeResize="0"/>
          <p:nvPr/>
        </p:nvPicPr>
        <p:blipFill rotWithShape="1">
          <a:blip r:embed="rId3">
            <a:alphaModFix/>
          </a:blip>
          <a:srcRect/>
          <a:stretch/>
        </p:blipFill>
        <p:spPr>
          <a:xfrm>
            <a:off x="2971800" y="3048000"/>
            <a:ext cx="3200400" cy="2000250"/>
          </a:xfrm>
          <a:prstGeom prst="rect">
            <a:avLst/>
          </a:prstGeom>
          <a:noFill/>
          <a:ln>
            <a:noFill/>
          </a:ln>
        </p:spPr>
      </p:pic>
      <p:sp>
        <p:nvSpPr>
          <p:cNvPr id="393" name="Google Shape;393;p57"/>
          <p:cNvSpPr txBox="1">
            <a:spLocks noGrp="1"/>
          </p:cNvSpPr>
          <p:nvPr>
            <p:ph type="title" idx="4294967295"/>
          </p:nvPr>
        </p:nvSpPr>
        <p:spPr>
          <a:xfrm>
            <a:off x="685800" y="15240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1" u="none" strike="noStrike" cap="none">
                <a:solidFill>
                  <a:schemeClr val="dk2"/>
                </a:solidFill>
                <a:latin typeface="Tahoma"/>
                <a:ea typeface="Tahoma"/>
                <a:cs typeface="Tahoma"/>
                <a:sym typeface="Tahoma"/>
              </a:rPr>
              <a:t>SUBDUCTION:</a:t>
            </a:r>
            <a:r>
              <a:rPr lang="en-US" sz="2000" b="1" i="0" u="none" strike="noStrike" cap="none">
                <a:solidFill>
                  <a:schemeClr val="dk2"/>
                </a:solidFill>
                <a:latin typeface="Tahoma"/>
                <a:ea typeface="Tahoma"/>
                <a:cs typeface="Tahoma"/>
                <a:sym typeface="Tahoma"/>
              </a:rPr>
              <a:t/>
            </a:r>
            <a:br>
              <a:rPr lang="en-US" sz="2000" b="1" i="0" u="none" strike="noStrike" cap="none">
                <a:solidFill>
                  <a:schemeClr val="dk2"/>
                </a:solidFill>
                <a:latin typeface="Tahoma"/>
                <a:ea typeface="Tahoma"/>
                <a:cs typeface="Tahoma"/>
                <a:sym typeface="Tahoma"/>
              </a:rPr>
            </a:br>
            <a:r>
              <a:rPr lang="en-US" sz="2000" b="1" i="0" u="none" strike="noStrike" cap="none">
                <a:solidFill>
                  <a:schemeClr val="dk2"/>
                </a:solidFill>
                <a:latin typeface="Tahoma"/>
                <a:ea typeface="Tahoma"/>
                <a:cs typeface="Tahoma"/>
                <a:sym typeface="Tahoma"/>
              </a:rPr>
              <a:t>   </a:t>
            </a:r>
            <a:r>
              <a:rPr lang="en-US" sz="1700" b="0" i="0" u="none" strike="noStrike" cap="none">
                <a:solidFill>
                  <a:schemeClr val="dk2"/>
                </a:solidFill>
                <a:latin typeface="Tahoma"/>
                <a:ea typeface="Tahoma"/>
                <a:cs typeface="Tahoma"/>
                <a:sym typeface="Tahoma"/>
              </a:rPr>
              <a:t>When a </a:t>
            </a:r>
            <a:r>
              <a:rPr lang="en-US" sz="1700" b="0" i="0" u="sng" strike="noStrike" cap="none">
                <a:solidFill>
                  <a:schemeClr val="dk2"/>
                </a:solidFill>
                <a:latin typeface="Tahoma"/>
                <a:ea typeface="Tahoma"/>
                <a:cs typeface="Tahoma"/>
                <a:sym typeface="Tahoma"/>
              </a:rPr>
              <a:t>continental plate</a:t>
            </a:r>
            <a:r>
              <a:rPr lang="en-US" sz="1700" b="0" i="0" u="none" strike="noStrike" cap="none">
                <a:solidFill>
                  <a:schemeClr val="dk2"/>
                </a:solidFill>
                <a:latin typeface="Tahoma"/>
                <a:ea typeface="Tahoma"/>
                <a:cs typeface="Tahoma"/>
                <a:sym typeface="Tahoma"/>
              </a:rPr>
              <a:t> and an </a:t>
            </a:r>
            <a:r>
              <a:rPr lang="en-US" sz="1700" b="0" i="0" u="sng" strike="noStrike" cap="none">
                <a:solidFill>
                  <a:schemeClr val="dk2"/>
                </a:solidFill>
                <a:latin typeface="Tahoma"/>
                <a:ea typeface="Tahoma"/>
                <a:cs typeface="Tahoma"/>
                <a:sym typeface="Tahoma"/>
              </a:rPr>
              <a:t>oceanic plate</a:t>
            </a:r>
            <a:r>
              <a:rPr lang="en-US" sz="1700" b="0" i="0" u="none" strike="noStrike" cap="none">
                <a:solidFill>
                  <a:schemeClr val="dk2"/>
                </a:solidFill>
                <a:latin typeface="Tahoma"/>
                <a:ea typeface="Tahoma"/>
                <a:cs typeface="Tahoma"/>
                <a:sym typeface="Tahoma"/>
              </a:rPr>
              <a:t> collide, </a:t>
            </a:r>
            <a:br>
              <a:rPr lang="en-US" sz="1700" b="0" i="0" u="none" strike="noStrike" cap="none">
                <a:solidFill>
                  <a:schemeClr val="dk2"/>
                </a:solidFill>
                <a:latin typeface="Tahoma"/>
                <a:ea typeface="Tahoma"/>
                <a:cs typeface="Tahoma"/>
                <a:sym typeface="Tahoma"/>
              </a:rPr>
            </a:br>
            <a:r>
              <a:rPr lang="en-US" sz="1700" b="0" i="0" u="none" strike="noStrike" cap="none">
                <a:solidFill>
                  <a:schemeClr val="dk2"/>
                </a:solidFill>
                <a:latin typeface="Tahoma"/>
                <a:ea typeface="Tahoma"/>
                <a:cs typeface="Tahoma"/>
                <a:sym typeface="Tahoma"/>
              </a:rPr>
              <a:t>subduction occurs. The oceanic plate sinks under </a:t>
            </a:r>
            <a:br>
              <a:rPr lang="en-US" sz="1700" b="0" i="0" u="none" strike="noStrike" cap="none">
                <a:solidFill>
                  <a:schemeClr val="dk2"/>
                </a:solidFill>
                <a:latin typeface="Tahoma"/>
                <a:ea typeface="Tahoma"/>
                <a:cs typeface="Tahoma"/>
                <a:sym typeface="Tahoma"/>
              </a:rPr>
            </a:br>
            <a:r>
              <a:rPr lang="en-US" sz="1700" b="0" i="0" u="none" strike="noStrike" cap="none">
                <a:solidFill>
                  <a:schemeClr val="dk2"/>
                </a:solidFill>
                <a:latin typeface="Tahoma"/>
                <a:ea typeface="Tahoma"/>
                <a:cs typeface="Tahoma"/>
                <a:sym typeface="Tahoma"/>
              </a:rPr>
              <a:t>the continental plate because it is denser.</a:t>
            </a:r>
            <a:r>
              <a:rPr lang="en-US" sz="2000" b="0" i="0" u="none" strike="noStrike" cap="none">
                <a:solidFill>
                  <a:schemeClr val="dk2"/>
                </a:solidFill>
                <a:latin typeface="Tahoma"/>
                <a:ea typeface="Tahoma"/>
                <a:cs typeface="Tahoma"/>
                <a:sym typeface="Tahoma"/>
              </a:rPr>
              <a:t> </a:t>
            </a:r>
            <a:br>
              <a:rPr lang="en-US" sz="2000" b="0" i="0" u="none" strike="noStrike" cap="none">
                <a:solidFill>
                  <a:schemeClr val="dk2"/>
                </a:solidFill>
                <a:latin typeface="Tahoma"/>
                <a:ea typeface="Tahoma"/>
                <a:cs typeface="Tahoma"/>
                <a:sym typeface="Tahoma"/>
              </a:rPr>
            </a:br>
            <a:endParaRPr sz="2000" b="0" i="0" u="none" strike="noStrike" cap="none">
              <a:solidFill>
                <a:schemeClr val="dk2"/>
              </a:solidFill>
              <a:latin typeface="Tahoma"/>
              <a:ea typeface="Tahoma"/>
              <a:cs typeface="Tahoma"/>
              <a:sym typeface="Tahom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Shape 397"/>
        <p:cNvGrpSpPr/>
        <p:nvPr/>
      </p:nvGrpSpPr>
      <p:grpSpPr>
        <a:xfrm>
          <a:off x="0" y="0"/>
          <a:ext cx="0" cy="0"/>
          <a:chOff x="0" y="0"/>
          <a:chExt cx="0" cy="0"/>
        </a:xfrm>
      </p:grpSpPr>
      <p:sp>
        <p:nvSpPr>
          <p:cNvPr id="398" name="Google Shape;398;p58"/>
          <p:cNvSpPr txBox="1">
            <a:spLocks noGrp="1"/>
          </p:cNvSpPr>
          <p:nvPr>
            <p:ph type="ctrTitle"/>
          </p:nvPr>
        </p:nvSpPr>
        <p:spPr>
          <a:xfrm>
            <a:off x="685800" y="22860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b="0" i="0" u="none" strike="noStrike" cap="none">
              <a:solidFill>
                <a:schemeClr val="dk2"/>
              </a:solidFill>
              <a:latin typeface="Times New Roman"/>
              <a:ea typeface="Times New Roman"/>
              <a:cs typeface="Times New Roman"/>
              <a:sym typeface="Times New Roman"/>
            </a:endParaRPr>
          </a:p>
        </p:txBody>
      </p:sp>
      <p:sp>
        <p:nvSpPr>
          <p:cNvPr id="399" name="Google Shape;399;p5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Tahoma"/>
              <a:buNone/>
            </a:pPr>
            <a:r>
              <a:rPr lang="en-US" sz="1400" b="1" i="0" u="none" strike="noStrike" cap="none">
                <a:solidFill>
                  <a:schemeClr val="dk1"/>
                </a:solidFill>
                <a:latin typeface="Tahoma"/>
                <a:ea typeface="Tahoma"/>
                <a:cs typeface="Tahoma"/>
                <a:sym typeface="Tahoma"/>
              </a:rPr>
              <a:t>When Two Continental Plates Converge </a:t>
            </a:r>
            <a:r>
              <a:rPr lang="en-US" sz="1400" b="0" i="0" u="none" strike="noStrike" cap="none">
                <a:solidFill>
                  <a:schemeClr val="dk1"/>
                </a:solidFill>
                <a:latin typeface="Tahoma"/>
                <a:ea typeface="Tahoma"/>
                <a:cs typeface="Tahoma"/>
                <a:sym typeface="Tahoma"/>
              </a:rPr>
              <a:t/>
            </a:r>
            <a:br>
              <a:rPr lang="en-US" sz="1400" b="0" i="0" u="none" strike="noStrike" cap="none">
                <a:solidFill>
                  <a:schemeClr val="dk1"/>
                </a:solidFill>
                <a:latin typeface="Tahoma"/>
                <a:ea typeface="Tahoma"/>
                <a:cs typeface="Tahoma"/>
                <a:sym typeface="Tahoma"/>
              </a:rPr>
            </a:br>
            <a:r>
              <a:rPr lang="en-US" sz="1400" b="0" i="0" u="none" strike="noStrike" cap="none">
                <a:solidFill>
                  <a:schemeClr val="dk1"/>
                </a:solidFill>
                <a:latin typeface="Tahoma"/>
                <a:ea typeface="Tahoma"/>
                <a:cs typeface="Tahoma"/>
                <a:sym typeface="Tahoma"/>
              </a:rPr>
              <a:t>When two continental plates converge, one plate will be forced only slightly under the other, but no subduction will take place. Thus, the pressing together of two plates will fold the crust and forms what we known as fold mountains. </a:t>
            </a:r>
            <a:endParaRPr/>
          </a:p>
          <a:p>
            <a:pPr marL="0" marR="0" lvl="0" indent="0" algn="ctr" rtl="0">
              <a:spcBef>
                <a:spcPts val="280"/>
              </a:spcBef>
              <a:spcAft>
                <a:spcPts val="0"/>
              </a:spcAft>
              <a:buClr>
                <a:schemeClr val="dk1"/>
              </a:buClr>
              <a:buSzPts val="1400"/>
              <a:buFont typeface="Times New Roman"/>
              <a:buNone/>
            </a:pPr>
            <a:endParaRPr sz="1400" b="0" i="0" u="none" strike="noStrike" cap="none">
              <a:solidFill>
                <a:schemeClr val="dk1"/>
              </a:solidFill>
              <a:latin typeface="Tahoma"/>
              <a:ea typeface="Tahoma"/>
              <a:cs typeface="Tahoma"/>
              <a:sym typeface="Tahoma"/>
            </a:endParaRPr>
          </a:p>
          <a:p>
            <a:pPr marL="0" marR="0" lvl="0" indent="0" algn="ctr" rtl="0">
              <a:spcBef>
                <a:spcPts val="280"/>
              </a:spcBef>
              <a:spcAft>
                <a:spcPts val="0"/>
              </a:spcAft>
              <a:buClr>
                <a:schemeClr val="dk1"/>
              </a:buClr>
              <a:buSzPts val="1400"/>
              <a:buFont typeface="Tahoma"/>
              <a:buNone/>
            </a:pPr>
            <a:r>
              <a:rPr lang="en-US" sz="1400" b="0" i="0" u="none" strike="noStrike" cap="none">
                <a:solidFill>
                  <a:schemeClr val="dk1"/>
                </a:solidFill>
                <a:latin typeface="Tahoma"/>
                <a:ea typeface="Tahoma"/>
                <a:cs typeface="Tahoma"/>
                <a:sym typeface="Tahoma"/>
              </a:rPr>
              <a:t>More well-know examples of folded mountains are </a:t>
            </a:r>
            <a:endParaRPr/>
          </a:p>
          <a:p>
            <a:pPr marL="0" marR="0" lvl="0" indent="0" algn="ctr" rtl="0">
              <a:spcBef>
                <a:spcPts val="280"/>
              </a:spcBef>
              <a:spcAft>
                <a:spcPts val="0"/>
              </a:spcAft>
              <a:buClr>
                <a:schemeClr val="dk1"/>
              </a:buClr>
              <a:buSzPts val="1400"/>
              <a:buFont typeface="Tahoma"/>
              <a:buNone/>
            </a:pPr>
            <a:r>
              <a:rPr lang="en-US" sz="1400" b="0" i="0" u="none" strike="noStrike" cap="none">
                <a:solidFill>
                  <a:schemeClr val="dk1"/>
                </a:solidFill>
                <a:latin typeface="Tahoma"/>
                <a:ea typeface="Tahoma"/>
                <a:cs typeface="Tahoma"/>
                <a:sym typeface="Tahoma"/>
              </a:rPr>
              <a:t>the Himalayas in Asia and the Andes in South America. </a:t>
            </a:r>
            <a:endParaRPr/>
          </a:p>
          <a:p>
            <a:pPr marL="0" marR="0" lvl="0" indent="0" algn="ctr" rtl="0">
              <a:spcBef>
                <a:spcPts val="280"/>
              </a:spcBef>
              <a:spcAft>
                <a:spcPts val="0"/>
              </a:spcAft>
              <a:buClr>
                <a:schemeClr val="dk1"/>
              </a:buClr>
              <a:buSzPts val="1400"/>
              <a:buFont typeface="Times New Roman"/>
              <a:buNone/>
            </a:pPr>
            <a:endParaRPr sz="1400" b="0" i="0" u="none" strike="noStrike" cap="none">
              <a:solidFill>
                <a:schemeClr val="dk1"/>
              </a:solidFill>
              <a:latin typeface="Tahoma"/>
              <a:ea typeface="Tahoma"/>
              <a:cs typeface="Tahoma"/>
              <a:sym typeface="Tahoma"/>
            </a:endParaRPr>
          </a:p>
        </p:txBody>
      </p:sp>
      <p:pic>
        <p:nvPicPr>
          <p:cNvPr id="400" name="Google Shape;400;p58" descr="fold mts"/>
          <p:cNvPicPr preferRelativeResize="0"/>
          <p:nvPr/>
        </p:nvPicPr>
        <p:blipFill rotWithShape="1">
          <a:blip r:embed="rId3">
            <a:alphaModFix/>
          </a:blip>
          <a:srcRect/>
          <a:stretch/>
        </p:blipFill>
        <p:spPr>
          <a:xfrm>
            <a:off x="5553075" y="152400"/>
            <a:ext cx="2806700" cy="37338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404"/>
        <p:cNvGrpSpPr/>
        <p:nvPr/>
      </p:nvGrpSpPr>
      <p:grpSpPr>
        <a:xfrm>
          <a:off x="0" y="0"/>
          <a:ext cx="0" cy="0"/>
          <a:chOff x="0" y="0"/>
          <a:chExt cx="0" cy="0"/>
        </a:xfrm>
      </p:grpSpPr>
      <p:sp>
        <p:nvSpPr>
          <p:cNvPr id="405" name="Google Shape;405;p59"/>
          <p:cNvSpPr txBox="1">
            <a:spLocks noGrp="1"/>
          </p:cNvSpPr>
          <p:nvPr>
            <p:ph type="ctrTitle"/>
          </p:nvPr>
        </p:nvSpPr>
        <p:spPr>
          <a:xfrm>
            <a:off x="685800" y="22860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chemeClr val="dk2"/>
                </a:solidFill>
                <a:latin typeface="Tahoma"/>
                <a:ea typeface="Tahoma"/>
                <a:cs typeface="Tahoma"/>
                <a:sym typeface="Tahoma"/>
              </a:rPr>
              <a:t>When Two Oceanic Plates Converge </a:t>
            </a:r>
            <a:br>
              <a:rPr lang="en-US" sz="2000" b="1" i="0" u="none" strike="noStrike" cap="none">
                <a:solidFill>
                  <a:schemeClr val="dk2"/>
                </a:solidFill>
                <a:latin typeface="Tahoma"/>
                <a:ea typeface="Tahoma"/>
                <a:cs typeface="Tahoma"/>
                <a:sym typeface="Tahoma"/>
              </a:rPr>
            </a:br>
            <a:r>
              <a:rPr lang="en-US" sz="600" b="0" i="0" u="none" strike="noStrike" cap="none">
                <a:solidFill>
                  <a:schemeClr val="dk2"/>
                </a:solidFill>
                <a:latin typeface="Tahoma"/>
                <a:ea typeface="Tahoma"/>
                <a:cs typeface="Tahoma"/>
                <a:sym typeface="Tahoma"/>
              </a:rPr>
              <a:t/>
            </a:r>
            <a:br>
              <a:rPr lang="en-US" sz="600" b="0" i="0" u="none" strike="noStrike" cap="none">
                <a:solidFill>
                  <a:schemeClr val="dk2"/>
                </a:solidFill>
                <a:latin typeface="Tahoma"/>
                <a:ea typeface="Tahoma"/>
                <a:cs typeface="Tahoma"/>
                <a:sym typeface="Tahoma"/>
              </a:rPr>
            </a:br>
            <a:r>
              <a:rPr lang="en-US" sz="1700" b="0" i="0" u="none" strike="noStrike" cap="none">
                <a:solidFill>
                  <a:schemeClr val="dk2"/>
                </a:solidFill>
                <a:latin typeface="Tahoma"/>
                <a:ea typeface="Tahoma"/>
                <a:cs typeface="Tahoma"/>
                <a:sym typeface="Tahoma"/>
              </a:rPr>
              <a:t>Similarly, when one oceanic plate converge, </a:t>
            </a:r>
            <a:br>
              <a:rPr lang="en-US" sz="1700" b="0" i="0" u="none" strike="noStrike" cap="none">
                <a:solidFill>
                  <a:schemeClr val="dk2"/>
                </a:solidFill>
                <a:latin typeface="Tahoma"/>
                <a:ea typeface="Tahoma"/>
                <a:cs typeface="Tahoma"/>
                <a:sym typeface="Tahoma"/>
              </a:rPr>
            </a:br>
            <a:r>
              <a:rPr lang="en-US" sz="1700" b="0" i="0" u="none" strike="noStrike" cap="none">
                <a:solidFill>
                  <a:schemeClr val="dk2"/>
                </a:solidFill>
                <a:latin typeface="Tahoma"/>
                <a:ea typeface="Tahoma"/>
                <a:cs typeface="Tahoma"/>
                <a:sym typeface="Tahoma"/>
              </a:rPr>
              <a:t>the other oceanic plate may subduct beneath the other. </a:t>
            </a:r>
            <a:br>
              <a:rPr lang="en-US" sz="1700" b="0" i="0" u="none" strike="noStrike" cap="none">
                <a:solidFill>
                  <a:schemeClr val="dk2"/>
                </a:solidFill>
                <a:latin typeface="Tahoma"/>
                <a:ea typeface="Tahoma"/>
                <a:cs typeface="Tahoma"/>
                <a:sym typeface="Tahoma"/>
              </a:rPr>
            </a:br>
            <a:r>
              <a:rPr lang="en-US" sz="1700" b="0" i="0" u="none" strike="noStrike" cap="none">
                <a:solidFill>
                  <a:schemeClr val="dk2"/>
                </a:solidFill>
                <a:latin typeface="Tahoma"/>
                <a:ea typeface="Tahoma"/>
                <a:cs typeface="Tahoma"/>
                <a:sym typeface="Tahoma"/>
              </a:rPr>
              <a:t>However, there is no head-on collision for two oceanic plates. </a:t>
            </a:r>
            <a:br>
              <a:rPr lang="en-US" sz="1700" b="0" i="0" u="none" strike="noStrike" cap="none">
                <a:solidFill>
                  <a:schemeClr val="dk2"/>
                </a:solidFill>
                <a:latin typeface="Tahoma"/>
                <a:ea typeface="Tahoma"/>
                <a:cs typeface="Tahoma"/>
                <a:sym typeface="Tahoma"/>
              </a:rPr>
            </a:br>
            <a:r>
              <a:rPr lang="en-US" sz="1700" b="0" i="0" u="none" strike="noStrike" cap="none">
                <a:solidFill>
                  <a:schemeClr val="dk2"/>
                </a:solidFill>
                <a:latin typeface="Tahoma"/>
                <a:ea typeface="Tahoma"/>
                <a:cs typeface="Tahoma"/>
                <a:sym typeface="Tahoma"/>
              </a:rPr>
              <a:t>Magma will then rise up to form volcanoes. </a:t>
            </a:r>
            <a:r>
              <a:rPr lang="en-US" sz="2000" b="0" i="0" u="none" strike="noStrike" cap="none">
                <a:solidFill>
                  <a:schemeClr val="dk2"/>
                </a:solidFill>
                <a:latin typeface="Tahoma"/>
                <a:ea typeface="Tahoma"/>
                <a:cs typeface="Tahoma"/>
                <a:sym typeface="Tahoma"/>
              </a:rPr>
              <a:t/>
            </a:r>
            <a:br>
              <a:rPr lang="en-US" sz="2000" b="0" i="0" u="none" strike="noStrike" cap="none">
                <a:solidFill>
                  <a:schemeClr val="dk2"/>
                </a:solidFill>
                <a:latin typeface="Tahoma"/>
                <a:ea typeface="Tahoma"/>
                <a:cs typeface="Tahoma"/>
                <a:sym typeface="Tahoma"/>
              </a:rPr>
            </a:br>
            <a:endParaRPr sz="2000" b="0" i="0" u="none" strike="noStrike" cap="none">
              <a:solidFill>
                <a:schemeClr val="dk2"/>
              </a:solidFill>
              <a:latin typeface="Tahoma"/>
              <a:ea typeface="Tahoma"/>
              <a:cs typeface="Tahoma"/>
              <a:sym typeface="Tahoma"/>
            </a:endParaRPr>
          </a:p>
        </p:txBody>
      </p:sp>
      <p:sp>
        <p:nvSpPr>
          <p:cNvPr id="406" name="Google Shape;406;p5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a:p>
            <a:pPr marL="0" marR="0" lvl="0" indent="0" algn="ctr" rtl="0">
              <a:spcBef>
                <a:spcPts val="64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pic>
        <p:nvPicPr>
          <p:cNvPr id="407" name="Google Shape;407;p59" descr="Volcano-01"/>
          <p:cNvPicPr preferRelativeResize="0"/>
          <p:nvPr/>
        </p:nvPicPr>
        <p:blipFill rotWithShape="1">
          <a:blip r:embed="rId4">
            <a:alphaModFix/>
          </a:blip>
          <a:srcRect/>
          <a:stretch/>
        </p:blipFill>
        <p:spPr>
          <a:xfrm>
            <a:off x="6934200" y="3429000"/>
            <a:ext cx="685800" cy="1371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5"/>
                                        </p:tgtEl>
                                        <p:attrNameLst>
                                          <p:attrName>style.visibility</p:attrName>
                                        </p:attrNameLst>
                                      </p:cBhvr>
                                      <p:to>
                                        <p:strVal val="visible"/>
                                      </p:to>
                                    </p:set>
                                    <p:animEffect transition="in" filter="fade">
                                      <p:cBhvr>
                                        <p:cTn id="7" dur="50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0"/>
          <p:cNvSpPr txBox="1">
            <a:spLocks noGrp="1"/>
          </p:cNvSpPr>
          <p:nvPr>
            <p:ph type="title" idx="4294967295"/>
          </p:nvPr>
        </p:nvSpPr>
        <p:spPr>
          <a:xfrm>
            <a:off x="685800" y="11430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chemeClr val="dk2"/>
                </a:solidFill>
                <a:latin typeface="Tahoma"/>
                <a:ea typeface="Tahoma"/>
                <a:cs typeface="Tahoma"/>
                <a:sym typeface="Tahoma"/>
              </a:rPr>
              <a:t>Divergent Plate Movement</a:t>
            </a:r>
            <a:br>
              <a:rPr lang="en-US" sz="2000" b="1" i="0" u="none" strike="noStrike" cap="none">
                <a:solidFill>
                  <a:schemeClr val="dk2"/>
                </a:solidFill>
                <a:latin typeface="Tahoma"/>
                <a:ea typeface="Tahoma"/>
                <a:cs typeface="Tahoma"/>
                <a:sym typeface="Tahoma"/>
              </a:rPr>
            </a:br>
            <a:r>
              <a:rPr lang="en-US" sz="600" b="0" i="0" u="none" strike="noStrike" cap="none">
                <a:solidFill>
                  <a:schemeClr val="dk2"/>
                </a:solidFill>
                <a:latin typeface="Tahoma"/>
                <a:ea typeface="Tahoma"/>
                <a:cs typeface="Tahoma"/>
                <a:sym typeface="Tahoma"/>
              </a:rPr>
              <a:t> </a:t>
            </a:r>
            <a:r>
              <a:rPr lang="en-US" sz="2000" b="0" i="0" u="none" strike="noStrike" cap="none">
                <a:solidFill>
                  <a:schemeClr val="dk2"/>
                </a:solidFill>
                <a:latin typeface="Tahoma"/>
                <a:ea typeface="Tahoma"/>
                <a:cs typeface="Tahoma"/>
                <a:sym typeface="Tahoma"/>
              </a:rPr>
              <a:t/>
            </a:r>
            <a:br>
              <a:rPr lang="en-US" sz="2000" b="0" i="0" u="none" strike="noStrike" cap="none">
                <a:solidFill>
                  <a:schemeClr val="dk2"/>
                </a:solidFill>
                <a:latin typeface="Tahoma"/>
                <a:ea typeface="Tahoma"/>
                <a:cs typeface="Tahoma"/>
                <a:sym typeface="Tahoma"/>
              </a:rPr>
            </a:br>
            <a:r>
              <a:rPr lang="en-US" sz="2000" b="0" i="0" u="none" strike="noStrike" cap="none">
                <a:solidFill>
                  <a:schemeClr val="dk2"/>
                </a:solidFill>
                <a:latin typeface="Tahoma"/>
                <a:ea typeface="Tahoma"/>
                <a:cs typeface="Tahoma"/>
                <a:sym typeface="Tahoma"/>
              </a:rPr>
              <a:t>A divergent plate movement occurs when two </a:t>
            </a:r>
            <a:br>
              <a:rPr lang="en-US" sz="2000" b="0" i="0" u="none" strike="noStrike" cap="none">
                <a:solidFill>
                  <a:schemeClr val="dk2"/>
                </a:solidFill>
                <a:latin typeface="Tahoma"/>
                <a:ea typeface="Tahoma"/>
                <a:cs typeface="Tahoma"/>
                <a:sym typeface="Tahoma"/>
              </a:rPr>
            </a:br>
            <a:r>
              <a:rPr lang="en-US" sz="2000" b="0" i="0" u="none" strike="noStrike" cap="none">
                <a:solidFill>
                  <a:schemeClr val="dk2"/>
                </a:solidFill>
                <a:latin typeface="Tahoma"/>
                <a:ea typeface="Tahoma"/>
                <a:cs typeface="Tahoma"/>
                <a:sym typeface="Tahoma"/>
              </a:rPr>
              <a:t>plates move away from each other. </a:t>
            </a:r>
            <a:endParaRPr/>
          </a:p>
        </p:txBody>
      </p:sp>
      <p:pic>
        <p:nvPicPr>
          <p:cNvPr id="413" name="Google Shape;413;p60" descr="divergent"/>
          <p:cNvPicPr preferRelativeResize="0"/>
          <p:nvPr/>
        </p:nvPicPr>
        <p:blipFill rotWithShape="1">
          <a:blip r:embed="rId3">
            <a:alphaModFix/>
          </a:blip>
          <a:srcRect/>
          <a:stretch/>
        </p:blipFill>
        <p:spPr>
          <a:xfrm>
            <a:off x="3479800" y="3051175"/>
            <a:ext cx="2182813" cy="754063"/>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F4FBFF"/>
            </a:gs>
            <a:gs pos="100000">
              <a:srgbClr val="CCECFF"/>
            </a:gs>
          </a:gsLst>
          <a:path path="circle">
            <a:fillToRect l="50000" t="50000" r="50000" b="50000"/>
          </a:path>
          <a:tileRect/>
        </a:gradFill>
        <a:effectLst/>
      </p:bgPr>
    </p:bg>
    <p:spTree>
      <p:nvGrpSpPr>
        <p:cNvPr id="1" name="Shape 417"/>
        <p:cNvGrpSpPr/>
        <p:nvPr/>
      </p:nvGrpSpPr>
      <p:grpSpPr>
        <a:xfrm>
          <a:off x="0" y="0"/>
          <a:ext cx="0" cy="0"/>
          <a:chOff x="0" y="0"/>
          <a:chExt cx="0" cy="0"/>
        </a:xfrm>
      </p:grpSpPr>
      <p:sp>
        <p:nvSpPr>
          <p:cNvPr id="418" name="Google Shape;418;p61"/>
          <p:cNvSpPr txBox="1">
            <a:spLocks noGrp="1"/>
          </p:cNvSpPr>
          <p:nvPr>
            <p:ph type="title"/>
          </p:nvPr>
        </p:nvSpPr>
        <p:spPr>
          <a:xfrm>
            <a:off x="685800" y="10668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chemeClr val="dk2"/>
                </a:solidFill>
                <a:latin typeface="Tahoma"/>
                <a:ea typeface="Tahoma"/>
                <a:cs typeface="Tahoma"/>
                <a:sym typeface="Tahoma"/>
              </a:rPr>
              <a:t>Convection Currents</a:t>
            </a:r>
            <a:br>
              <a:rPr lang="en-US" sz="2000" b="1" i="0" u="none" strike="noStrike" cap="none">
                <a:solidFill>
                  <a:schemeClr val="dk2"/>
                </a:solidFill>
                <a:latin typeface="Tahoma"/>
                <a:ea typeface="Tahoma"/>
                <a:cs typeface="Tahoma"/>
                <a:sym typeface="Tahoma"/>
              </a:rPr>
            </a:br>
            <a:r>
              <a:rPr lang="en-US" sz="600" b="0" i="0" u="none" strike="noStrike" cap="none">
                <a:solidFill>
                  <a:schemeClr val="dk2"/>
                </a:solidFill>
                <a:latin typeface="Tahoma"/>
                <a:ea typeface="Tahoma"/>
                <a:cs typeface="Tahoma"/>
                <a:sym typeface="Tahoma"/>
              </a:rPr>
              <a:t/>
            </a:r>
            <a:br>
              <a:rPr lang="en-US" sz="600" b="0" i="0" u="none" strike="noStrike" cap="none">
                <a:solidFill>
                  <a:schemeClr val="dk2"/>
                </a:solidFill>
                <a:latin typeface="Tahoma"/>
                <a:ea typeface="Tahoma"/>
                <a:cs typeface="Tahoma"/>
                <a:sym typeface="Tahoma"/>
              </a:rPr>
            </a:br>
            <a:r>
              <a:rPr lang="en-US" sz="2000" b="0" i="0" u="none" strike="noStrike" cap="none">
                <a:solidFill>
                  <a:schemeClr val="dk2"/>
                </a:solidFill>
                <a:latin typeface="Tahoma"/>
                <a:ea typeface="Tahoma"/>
                <a:cs typeface="Tahoma"/>
                <a:sym typeface="Tahoma"/>
              </a:rPr>
              <a:t>Divergent plate movement can cause magma </a:t>
            </a:r>
            <a:br>
              <a:rPr lang="en-US" sz="2000" b="0" i="0" u="none" strike="noStrike" cap="none">
                <a:solidFill>
                  <a:schemeClr val="dk2"/>
                </a:solidFill>
                <a:latin typeface="Tahoma"/>
                <a:ea typeface="Tahoma"/>
                <a:cs typeface="Tahoma"/>
                <a:sym typeface="Tahoma"/>
              </a:rPr>
            </a:br>
            <a:r>
              <a:rPr lang="en-US" sz="2000" b="0" i="0" u="none" strike="noStrike" cap="none">
                <a:solidFill>
                  <a:schemeClr val="dk2"/>
                </a:solidFill>
                <a:latin typeface="Tahoma"/>
                <a:ea typeface="Tahoma"/>
                <a:cs typeface="Tahoma"/>
                <a:sym typeface="Tahoma"/>
              </a:rPr>
              <a:t>from the mantle underneath the crust rises up </a:t>
            </a:r>
            <a:br>
              <a:rPr lang="en-US" sz="2000" b="0" i="0" u="none" strike="noStrike" cap="none">
                <a:solidFill>
                  <a:schemeClr val="dk2"/>
                </a:solidFill>
                <a:latin typeface="Tahoma"/>
                <a:ea typeface="Tahoma"/>
                <a:cs typeface="Tahoma"/>
                <a:sym typeface="Tahoma"/>
              </a:rPr>
            </a:br>
            <a:r>
              <a:rPr lang="en-US" sz="2000" b="0" i="0" u="none" strike="noStrike" cap="none">
                <a:solidFill>
                  <a:schemeClr val="dk2"/>
                </a:solidFill>
                <a:latin typeface="Tahoma"/>
                <a:ea typeface="Tahoma"/>
                <a:cs typeface="Tahoma"/>
                <a:sym typeface="Tahoma"/>
              </a:rPr>
              <a:t>to the surface to cool and solidify at the plate boundary. </a:t>
            </a:r>
            <a:endParaRPr/>
          </a:p>
        </p:txBody>
      </p:sp>
      <p:sp>
        <p:nvSpPr>
          <p:cNvPr id="419" name="Google Shape;419;p61"/>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pic>
        <p:nvPicPr>
          <p:cNvPr id="420" name="Google Shape;420;p61" descr="divergent movement"/>
          <p:cNvPicPr preferRelativeResize="0"/>
          <p:nvPr/>
        </p:nvPicPr>
        <p:blipFill rotWithShape="1">
          <a:blip r:embed="rId3">
            <a:alphaModFix/>
          </a:blip>
          <a:srcRect/>
          <a:stretch/>
        </p:blipFill>
        <p:spPr>
          <a:xfrm>
            <a:off x="2971800" y="2462213"/>
            <a:ext cx="3200400" cy="19319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p:nvPr/>
        </p:nvSpPr>
        <p:spPr>
          <a:xfrm>
            <a:off x="533400" y="3810000"/>
            <a:ext cx="8229600" cy="1752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500">
                <a:solidFill>
                  <a:schemeClr val="dk2"/>
                </a:solidFill>
                <a:latin typeface="Tahoma"/>
                <a:ea typeface="Tahoma"/>
                <a:cs typeface="Tahoma"/>
                <a:sym typeface="Tahoma"/>
              </a:rPr>
              <a:t>Hair			Lungs			Belly Button	</a:t>
            </a:r>
            <a:endParaRPr sz="2500">
              <a:solidFill>
                <a:schemeClr val="dk2"/>
              </a:solidFill>
              <a:latin typeface="Tahoma"/>
              <a:ea typeface="Tahoma"/>
              <a:cs typeface="Tahoma"/>
              <a:sym typeface="Tahoma"/>
            </a:endParaRPr>
          </a:p>
          <a:p>
            <a:pPr marL="0" marR="0" lvl="0" indent="0" algn="l" rtl="0">
              <a:spcBef>
                <a:spcPts val="0"/>
              </a:spcBef>
              <a:spcAft>
                <a:spcPts val="0"/>
              </a:spcAft>
              <a:buNone/>
            </a:pPr>
            <a:endParaRPr sz="2500">
              <a:solidFill>
                <a:schemeClr val="dk2"/>
              </a:solidFill>
              <a:latin typeface="Tahoma"/>
              <a:ea typeface="Tahoma"/>
              <a:cs typeface="Tahoma"/>
              <a:sym typeface="Tahoma"/>
            </a:endParaRPr>
          </a:p>
          <a:p>
            <a:pPr marL="0" marR="0" lvl="0" indent="0" algn="l" rtl="0">
              <a:spcBef>
                <a:spcPts val="0"/>
              </a:spcBef>
              <a:spcAft>
                <a:spcPts val="0"/>
              </a:spcAft>
              <a:buNone/>
            </a:pPr>
            <a:r>
              <a:rPr lang="en-US" sz="2500">
                <a:solidFill>
                  <a:schemeClr val="dk2"/>
                </a:solidFill>
                <a:latin typeface="Tahoma"/>
                <a:ea typeface="Tahoma"/>
                <a:cs typeface="Tahoma"/>
                <a:sym typeface="Tahoma"/>
              </a:rPr>
              <a:t>Nails			Liver 			Eyelashes </a:t>
            </a:r>
            <a:br>
              <a:rPr lang="en-US" sz="2500">
                <a:solidFill>
                  <a:schemeClr val="dk2"/>
                </a:solidFill>
                <a:latin typeface="Tahoma"/>
                <a:ea typeface="Tahoma"/>
                <a:cs typeface="Tahoma"/>
                <a:sym typeface="Tahoma"/>
              </a:rPr>
            </a:br>
            <a:r>
              <a:rPr lang="en-US" sz="2500">
                <a:solidFill>
                  <a:schemeClr val="dk2"/>
                </a:solidFill>
                <a:latin typeface="Tahoma"/>
                <a:ea typeface="Tahoma"/>
                <a:cs typeface="Tahoma"/>
                <a:sym typeface="Tahoma"/>
              </a:rPr>
              <a:t/>
            </a:r>
            <a:br>
              <a:rPr lang="en-US" sz="2500">
                <a:solidFill>
                  <a:schemeClr val="dk2"/>
                </a:solidFill>
                <a:latin typeface="Tahoma"/>
                <a:ea typeface="Tahoma"/>
                <a:cs typeface="Tahoma"/>
                <a:sym typeface="Tahoma"/>
              </a:rPr>
            </a:br>
            <a:r>
              <a:rPr lang="en-US" sz="2500">
                <a:solidFill>
                  <a:schemeClr val="dk2"/>
                </a:solidFill>
                <a:latin typeface="Tahoma"/>
                <a:ea typeface="Tahoma"/>
                <a:cs typeface="Tahoma"/>
                <a:sym typeface="Tahoma"/>
              </a:rPr>
              <a:t>Brain 			Lips			Heart</a:t>
            </a:r>
            <a:endParaRPr/>
          </a:p>
          <a:p>
            <a:pPr marL="0" marR="0" lvl="0" indent="0" algn="l" rtl="0">
              <a:spcBef>
                <a:spcPts val="0"/>
              </a:spcBef>
              <a:spcAft>
                <a:spcPts val="0"/>
              </a:spcAft>
              <a:buNone/>
            </a:pPr>
            <a:r>
              <a:rPr lang="en-US" sz="2500">
                <a:solidFill>
                  <a:schemeClr val="dk2"/>
                </a:solidFill>
                <a:latin typeface="Tahoma"/>
                <a:ea typeface="Tahoma"/>
                <a:cs typeface="Tahoma"/>
                <a:sym typeface="Tahoma"/>
              </a:rPr>
              <a:t>			</a:t>
            </a:r>
            <a:br>
              <a:rPr lang="en-US" sz="2500">
                <a:solidFill>
                  <a:schemeClr val="dk2"/>
                </a:solidFill>
                <a:latin typeface="Tahoma"/>
                <a:ea typeface="Tahoma"/>
                <a:cs typeface="Tahoma"/>
                <a:sym typeface="Tahoma"/>
              </a:rPr>
            </a:br>
            <a:r>
              <a:rPr lang="en-US" sz="2500">
                <a:solidFill>
                  <a:schemeClr val="dk2"/>
                </a:solidFill>
                <a:latin typeface="Tahoma"/>
                <a:ea typeface="Tahoma"/>
                <a:cs typeface="Tahoma"/>
                <a:sym typeface="Tahoma"/>
              </a:rPr>
              <a:t>Skin			Intestines 		Bones</a:t>
            </a:r>
            <a:br>
              <a:rPr lang="en-US" sz="2500">
                <a:solidFill>
                  <a:schemeClr val="dk2"/>
                </a:solidFill>
                <a:latin typeface="Tahoma"/>
                <a:ea typeface="Tahoma"/>
                <a:cs typeface="Tahoma"/>
                <a:sym typeface="Tahoma"/>
              </a:rPr>
            </a:br>
            <a:endParaRPr sz="2500">
              <a:solidFill>
                <a:schemeClr val="dk2"/>
              </a:solidFill>
              <a:latin typeface="Tahoma"/>
              <a:ea typeface="Tahoma"/>
              <a:cs typeface="Tahoma"/>
              <a:sym typeface="Tahoma"/>
            </a:endParaRPr>
          </a:p>
        </p:txBody>
      </p:sp>
      <p:sp>
        <p:nvSpPr>
          <p:cNvPr id="110" name="Google Shape;110;p17"/>
          <p:cNvSpPr/>
          <p:nvPr/>
        </p:nvSpPr>
        <p:spPr>
          <a:xfrm>
            <a:off x="533400" y="1295400"/>
            <a:ext cx="80772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800">
                <a:solidFill>
                  <a:schemeClr val="dk2"/>
                </a:solidFill>
                <a:latin typeface="Tahoma"/>
                <a:ea typeface="Tahoma"/>
                <a:cs typeface="Tahoma"/>
                <a:sym typeface="Tahoma"/>
              </a:rPr>
              <a:t>How many words did you get right?</a:t>
            </a:r>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24"/>
        <p:cNvGrpSpPr/>
        <p:nvPr/>
      </p:nvGrpSpPr>
      <p:grpSpPr>
        <a:xfrm>
          <a:off x="0" y="0"/>
          <a:ext cx="0" cy="0"/>
          <a:chOff x="0" y="0"/>
          <a:chExt cx="0" cy="0"/>
        </a:xfrm>
      </p:grpSpPr>
      <p:sp>
        <p:nvSpPr>
          <p:cNvPr id="425" name="Google Shape;425;p62"/>
          <p:cNvSpPr txBox="1">
            <a:spLocks noGrp="1"/>
          </p:cNvSpPr>
          <p:nvPr>
            <p:ph type="ctrTitle"/>
          </p:nvPr>
        </p:nvSpPr>
        <p:spPr>
          <a:xfrm>
            <a:off x="838200" y="1981200"/>
            <a:ext cx="7772400" cy="762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0" b="1" i="0" u="none" strike="noStrike" cap="none">
              <a:solidFill>
                <a:schemeClr val="dk2"/>
              </a:solidFill>
              <a:latin typeface="Tahoma"/>
              <a:ea typeface="Tahoma"/>
              <a:cs typeface="Tahoma"/>
              <a:sym typeface="Tahoma"/>
            </a:endParaRPr>
          </a:p>
        </p:txBody>
      </p:sp>
      <p:sp>
        <p:nvSpPr>
          <p:cNvPr id="426" name="Google Shape;426;p62"/>
          <p:cNvSpPr txBox="1">
            <a:spLocks noGrp="1"/>
          </p:cNvSpPr>
          <p:nvPr>
            <p:ph type="subTitle" idx="1"/>
          </p:nvPr>
        </p:nvSpPr>
        <p:spPr>
          <a:xfrm>
            <a:off x="1295400" y="3810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500"/>
              <a:buFont typeface="Tahoma"/>
              <a:buNone/>
            </a:pPr>
            <a:r>
              <a:rPr lang="en-US" sz="2500" b="1" i="0" u="none" strike="noStrike" cap="none">
                <a:solidFill>
                  <a:schemeClr val="dk1"/>
                </a:solidFill>
                <a:latin typeface="Tahoma"/>
                <a:ea typeface="Tahoma"/>
                <a:cs typeface="Tahoma"/>
                <a:sym typeface="Tahoma"/>
              </a:rPr>
              <a:t>Divergent movement takes place at the boundary of the oceanic plates and forms new sea floor. This process is called sea-floor spreading.</a:t>
            </a:r>
            <a:endParaRPr/>
          </a:p>
        </p:txBody>
      </p:sp>
      <p:pic>
        <p:nvPicPr>
          <p:cNvPr id="427" name="Google Shape;427;p62"/>
          <p:cNvPicPr preferRelativeResize="0"/>
          <p:nvPr/>
        </p:nvPicPr>
        <p:blipFill rotWithShape="1">
          <a:blip r:embed="rId3">
            <a:alphaModFix/>
          </a:blip>
          <a:srcRect/>
          <a:stretch/>
        </p:blipFill>
        <p:spPr>
          <a:xfrm>
            <a:off x="2514600" y="3276600"/>
            <a:ext cx="4600575" cy="2867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26">
                                            <p:txEl>
                                              <p:pRg st="0" end="0"/>
                                            </p:txEl>
                                          </p:spTgt>
                                        </p:tgtEl>
                                        <p:attrNameLst>
                                          <p:attrName>style.visibility</p:attrName>
                                        </p:attrNameLst>
                                      </p:cBhvr>
                                      <p:to>
                                        <p:strVal val="visible"/>
                                      </p:to>
                                    </p:set>
                                    <p:anim calcmode="lin" valueType="num">
                                      <p:cBhvr additive="base">
                                        <p:cTn id="7" dur="500"/>
                                        <p:tgtEl>
                                          <p:spTgt spid="426">
                                            <p:txEl>
                                              <p:pRg st="0" end="0"/>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Shape 431"/>
        <p:cNvGrpSpPr/>
        <p:nvPr/>
      </p:nvGrpSpPr>
      <p:grpSpPr>
        <a:xfrm>
          <a:off x="0" y="0"/>
          <a:ext cx="0" cy="0"/>
          <a:chOff x="0" y="0"/>
          <a:chExt cx="0" cy="0"/>
        </a:xfrm>
      </p:grpSpPr>
      <p:sp>
        <p:nvSpPr>
          <p:cNvPr id="432" name="Google Shape;432;p63"/>
          <p:cNvSpPr txBox="1">
            <a:spLocks noGrp="1"/>
          </p:cNvSpPr>
          <p:nvPr>
            <p:ph type="ctrTitle"/>
          </p:nvPr>
        </p:nvSpPr>
        <p:spPr>
          <a:xfrm>
            <a:off x="685800" y="1981200"/>
            <a:ext cx="7772400" cy="838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chemeClr val="dk2"/>
                </a:solidFill>
                <a:latin typeface="Tahoma"/>
                <a:ea typeface="Tahoma"/>
                <a:cs typeface="Tahoma"/>
                <a:sym typeface="Tahoma"/>
              </a:rPr>
              <a:t>What is an “Oceanic Ridge?”</a:t>
            </a:r>
            <a:endParaRPr/>
          </a:p>
        </p:txBody>
      </p:sp>
      <p:sp>
        <p:nvSpPr>
          <p:cNvPr id="433" name="Google Shape;433;p63"/>
          <p:cNvSpPr txBox="1">
            <a:spLocks noGrp="1"/>
          </p:cNvSpPr>
          <p:nvPr>
            <p:ph type="subTitle" idx="1"/>
          </p:nvPr>
        </p:nvSpPr>
        <p:spPr>
          <a:xfrm>
            <a:off x="1371600" y="2819400"/>
            <a:ext cx="6400800" cy="1219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As magma rises up to the surface, it piles up and solidifies, slowly forming a long chain of mountains on the ocean floor, called an oceanic ridge. </a:t>
            </a:r>
            <a:r>
              <a:rPr lang="en-US" sz="1400" b="0" i="0" u="none" strike="noStrike" cap="none">
                <a:solidFill>
                  <a:schemeClr val="dk1"/>
                </a:solidFill>
                <a:latin typeface="Tahoma"/>
                <a:ea typeface="Tahoma"/>
                <a:cs typeface="Tahoma"/>
                <a:sym typeface="Tahoma"/>
              </a:rPr>
              <a:t/>
            </a:r>
            <a:br>
              <a:rPr lang="en-US" sz="1400" b="0" i="0" u="none" strike="noStrike" cap="none">
                <a:solidFill>
                  <a:schemeClr val="dk1"/>
                </a:solidFill>
                <a:latin typeface="Tahoma"/>
                <a:ea typeface="Tahoma"/>
                <a:cs typeface="Tahoma"/>
                <a:sym typeface="Tahoma"/>
              </a:rPr>
            </a:br>
            <a:r>
              <a:rPr lang="en-US" sz="1400" b="0" i="0" u="none" strike="noStrike" cap="none">
                <a:solidFill>
                  <a:schemeClr val="dk1"/>
                </a:solidFill>
                <a:latin typeface="Tahoma"/>
                <a:ea typeface="Tahoma"/>
                <a:cs typeface="Tahoma"/>
                <a:sym typeface="Tahoma"/>
              </a:rPr>
              <a:t/>
            </a:r>
            <a:br>
              <a:rPr lang="en-US" sz="1400" b="0" i="0" u="none" strike="noStrike" cap="none">
                <a:solidFill>
                  <a:schemeClr val="dk1"/>
                </a:solidFill>
                <a:latin typeface="Tahoma"/>
                <a:ea typeface="Tahoma"/>
                <a:cs typeface="Tahoma"/>
                <a:sym typeface="Tahoma"/>
              </a:rPr>
            </a:br>
            <a:endParaRPr sz="1400" b="0" i="0" u="none" strike="noStrike" cap="none">
              <a:solidFill>
                <a:schemeClr val="dk1"/>
              </a:solidFill>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3">
                                            <p:txEl>
                                              <p:pRg st="0" end="0"/>
                                            </p:txEl>
                                          </p:spTgt>
                                        </p:tgtEl>
                                        <p:attrNameLst>
                                          <p:attrName>style.visibility</p:attrName>
                                        </p:attrNameLst>
                                      </p:cBhvr>
                                      <p:to>
                                        <p:strVal val="visible"/>
                                      </p:to>
                                    </p:set>
                                    <p:animEffect transition="in" filter="fade">
                                      <p:cBhvr>
                                        <p:cTn id="7" dur="500"/>
                                        <p:tgtEl>
                                          <p:spTgt spid="4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Times New Roman"/>
                <a:ea typeface="Times New Roman"/>
                <a:cs typeface="Times New Roman"/>
                <a:sym typeface="Times New Roman"/>
              </a:rPr>
              <a:t>Rifting</a:t>
            </a:r>
            <a:endParaRPr/>
          </a:p>
        </p:txBody>
      </p:sp>
      <p:sp>
        <p:nvSpPr>
          <p:cNvPr id="439" name="Google Shape;439;p64"/>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Times New Roman"/>
              <a:buChar char="•"/>
            </a:pPr>
            <a:r>
              <a:rPr lang="en-US" sz="3200" b="0" i="0" u="none" strike="noStrike" cap="none">
                <a:solidFill>
                  <a:schemeClr val="dk1"/>
                </a:solidFill>
                <a:latin typeface="Times New Roman"/>
                <a:ea typeface="Times New Roman"/>
                <a:cs typeface="Times New Roman"/>
                <a:sym typeface="Times New Roman"/>
              </a:rPr>
              <a:t>On land, divergent boundaries often create “Rift valleys”</a:t>
            </a:r>
            <a:endParaRPr/>
          </a:p>
          <a:p>
            <a:pPr marL="0" marR="0" lvl="0" indent="0" algn="l" rtl="0">
              <a:spcBef>
                <a:spcPts val="64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pic>
        <p:nvPicPr>
          <p:cNvPr id="440" name="Google Shape;440;p64"/>
          <p:cNvPicPr preferRelativeResize="0"/>
          <p:nvPr/>
        </p:nvPicPr>
        <p:blipFill rotWithShape="1">
          <a:blip r:embed="rId3">
            <a:alphaModFix/>
          </a:blip>
          <a:srcRect/>
          <a:stretch/>
        </p:blipFill>
        <p:spPr>
          <a:xfrm>
            <a:off x="533400" y="3657600"/>
            <a:ext cx="3175000" cy="2387600"/>
          </a:xfrm>
          <a:prstGeom prst="rect">
            <a:avLst/>
          </a:prstGeom>
          <a:noFill/>
          <a:ln>
            <a:noFill/>
          </a:ln>
        </p:spPr>
      </p:pic>
      <p:pic>
        <p:nvPicPr>
          <p:cNvPr id="441" name="Google Shape;441;p64"/>
          <p:cNvPicPr preferRelativeResize="0"/>
          <p:nvPr/>
        </p:nvPicPr>
        <p:blipFill rotWithShape="1">
          <a:blip r:embed="rId4">
            <a:alphaModFix/>
          </a:blip>
          <a:srcRect/>
          <a:stretch/>
        </p:blipFill>
        <p:spPr>
          <a:xfrm>
            <a:off x="4495800" y="2819400"/>
            <a:ext cx="3065463" cy="36004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5"/>
          <p:cNvSpPr txBox="1">
            <a:spLocks noGrp="1"/>
          </p:cNvSpPr>
          <p:nvPr>
            <p:ph type="ctrTitle"/>
          </p:nvPr>
        </p:nvSpPr>
        <p:spPr>
          <a:xfrm>
            <a:off x="685800" y="22860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chemeClr val="dk2"/>
                </a:solidFill>
                <a:latin typeface="Tahoma"/>
                <a:ea typeface="Tahoma"/>
                <a:cs typeface="Tahoma"/>
                <a:sym typeface="Tahoma"/>
              </a:rPr>
              <a:t>Transform Plate Movement </a:t>
            </a:r>
            <a:br>
              <a:rPr lang="en-US" sz="2000" b="1" i="0" u="none" strike="noStrike" cap="none">
                <a:solidFill>
                  <a:schemeClr val="dk2"/>
                </a:solidFill>
                <a:latin typeface="Tahoma"/>
                <a:ea typeface="Tahoma"/>
                <a:cs typeface="Tahoma"/>
                <a:sym typeface="Tahoma"/>
              </a:rPr>
            </a:br>
            <a:r>
              <a:rPr lang="en-US" sz="600" b="1" i="0" u="none" strike="noStrike" cap="none">
                <a:solidFill>
                  <a:schemeClr val="dk2"/>
                </a:solidFill>
                <a:latin typeface="Tahoma"/>
                <a:ea typeface="Tahoma"/>
                <a:cs typeface="Tahoma"/>
                <a:sym typeface="Tahoma"/>
              </a:rPr>
              <a:t/>
            </a:r>
            <a:br>
              <a:rPr lang="en-US" sz="600" b="1" i="0" u="none" strike="noStrike" cap="none">
                <a:solidFill>
                  <a:schemeClr val="dk2"/>
                </a:solidFill>
                <a:latin typeface="Tahoma"/>
                <a:ea typeface="Tahoma"/>
                <a:cs typeface="Tahoma"/>
                <a:sym typeface="Tahoma"/>
              </a:rPr>
            </a:br>
            <a:r>
              <a:rPr lang="en-US" sz="1700" b="0" i="0" u="none" strike="noStrike" cap="none">
                <a:solidFill>
                  <a:schemeClr val="dk2"/>
                </a:solidFill>
                <a:latin typeface="Tahoma"/>
                <a:ea typeface="Tahoma"/>
                <a:cs typeface="Tahoma"/>
                <a:sym typeface="Tahoma"/>
              </a:rPr>
              <a:t>A transform plate movement is one where two plates </a:t>
            </a:r>
            <a:br>
              <a:rPr lang="en-US" sz="1700" b="0" i="0" u="none" strike="noStrike" cap="none">
                <a:solidFill>
                  <a:schemeClr val="dk2"/>
                </a:solidFill>
                <a:latin typeface="Tahoma"/>
                <a:ea typeface="Tahoma"/>
                <a:cs typeface="Tahoma"/>
                <a:sym typeface="Tahoma"/>
              </a:rPr>
            </a:br>
            <a:r>
              <a:rPr lang="en-US" sz="1700" b="0" i="0" u="none" strike="noStrike" cap="none">
                <a:solidFill>
                  <a:schemeClr val="dk2"/>
                </a:solidFill>
                <a:latin typeface="Tahoma"/>
                <a:ea typeface="Tahoma"/>
                <a:cs typeface="Tahoma"/>
                <a:sym typeface="Tahoma"/>
              </a:rPr>
              <a:t>slide laterally past each other. However, movement is not </a:t>
            </a:r>
            <a:br>
              <a:rPr lang="en-US" sz="1700" b="0" i="0" u="none" strike="noStrike" cap="none">
                <a:solidFill>
                  <a:schemeClr val="dk2"/>
                </a:solidFill>
                <a:latin typeface="Tahoma"/>
                <a:ea typeface="Tahoma"/>
                <a:cs typeface="Tahoma"/>
                <a:sym typeface="Tahoma"/>
              </a:rPr>
            </a:br>
            <a:r>
              <a:rPr lang="en-US" sz="1700" b="0" i="0" u="none" strike="noStrike" cap="none">
                <a:solidFill>
                  <a:schemeClr val="dk2"/>
                </a:solidFill>
                <a:latin typeface="Tahoma"/>
                <a:ea typeface="Tahoma"/>
                <a:cs typeface="Tahoma"/>
                <a:sym typeface="Tahoma"/>
              </a:rPr>
              <a:t>smooth due to friction between the rocks of the two plates</a:t>
            </a:r>
            <a:r>
              <a:rPr lang="en-US" sz="4400" b="0" i="0" u="none" strike="noStrike" cap="none">
                <a:solidFill>
                  <a:schemeClr val="dk2"/>
                </a:solidFill>
                <a:latin typeface="Times New Roman"/>
                <a:ea typeface="Times New Roman"/>
                <a:cs typeface="Times New Roman"/>
                <a:sym typeface="Times New Roman"/>
              </a:rPr>
              <a:t/>
            </a:r>
            <a:br>
              <a:rPr lang="en-US" sz="4400" b="0" i="0" u="none" strike="noStrike" cap="none">
                <a:solidFill>
                  <a:schemeClr val="dk2"/>
                </a:solidFill>
                <a:latin typeface="Times New Roman"/>
                <a:ea typeface="Times New Roman"/>
                <a:cs typeface="Times New Roman"/>
                <a:sym typeface="Times New Roman"/>
              </a:rPr>
            </a:br>
            <a:r>
              <a:rPr lang="en-US" sz="4400" b="0" i="0" u="none" strike="noStrike" cap="none">
                <a:solidFill>
                  <a:schemeClr val="dk2"/>
                </a:solidFill>
                <a:latin typeface="Times New Roman"/>
                <a:ea typeface="Times New Roman"/>
                <a:cs typeface="Times New Roman"/>
                <a:sym typeface="Times New Roman"/>
              </a:rPr>
              <a:t/>
            </a:r>
            <a:br>
              <a:rPr lang="en-US" sz="4400" b="0" i="0" u="none" strike="noStrike" cap="none">
                <a:solidFill>
                  <a:schemeClr val="dk2"/>
                </a:solidFill>
                <a:latin typeface="Times New Roman"/>
                <a:ea typeface="Times New Roman"/>
                <a:cs typeface="Times New Roman"/>
                <a:sym typeface="Times New Roman"/>
              </a:rPr>
            </a:br>
            <a:endParaRPr sz="4400" b="0" i="0" u="none" strike="noStrike" cap="none">
              <a:solidFill>
                <a:schemeClr val="dk2"/>
              </a:solidFill>
              <a:latin typeface="Times New Roman"/>
              <a:ea typeface="Times New Roman"/>
              <a:cs typeface="Times New Roman"/>
              <a:sym typeface="Times New Roman"/>
            </a:endParaRPr>
          </a:p>
        </p:txBody>
      </p:sp>
      <p:sp>
        <p:nvSpPr>
          <p:cNvPr id="447" name="Google Shape;447;p6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pic>
        <p:nvPicPr>
          <p:cNvPr id="448" name="Google Shape;448;p65" descr="transform"/>
          <p:cNvPicPr preferRelativeResize="0"/>
          <p:nvPr/>
        </p:nvPicPr>
        <p:blipFill rotWithShape="1">
          <a:blip r:embed="rId3">
            <a:alphaModFix/>
          </a:blip>
          <a:srcRect/>
          <a:stretch/>
        </p:blipFill>
        <p:spPr>
          <a:xfrm>
            <a:off x="3657600" y="3124200"/>
            <a:ext cx="1485900" cy="846138"/>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Times New Roman"/>
                <a:ea typeface="Times New Roman"/>
                <a:cs typeface="Times New Roman"/>
                <a:sym typeface="Times New Roman"/>
              </a:rPr>
              <a:t>Faulting</a:t>
            </a:r>
            <a:endParaRPr/>
          </a:p>
        </p:txBody>
      </p:sp>
      <p:pic>
        <p:nvPicPr>
          <p:cNvPr id="454" name="Google Shape;454;p66"/>
          <p:cNvPicPr preferRelativeResize="0">
            <a:picLocks noGrp="1"/>
          </p:cNvPicPr>
          <p:nvPr>
            <p:ph type="body" idx="1"/>
          </p:nvPr>
        </p:nvPicPr>
        <p:blipFill rotWithShape="1">
          <a:blip r:embed="rId3">
            <a:alphaModFix/>
          </a:blip>
          <a:srcRect/>
          <a:stretch/>
        </p:blipFill>
        <p:spPr>
          <a:xfrm>
            <a:off x="1377950" y="1981200"/>
            <a:ext cx="6388100" cy="41148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458"/>
        <p:cNvGrpSpPr/>
        <p:nvPr/>
      </p:nvGrpSpPr>
      <p:grpSpPr>
        <a:xfrm>
          <a:off x="0" y="0"/>
          <a:ext cx="0" cy="0"/>
          <a:chOff x="0" y="0"/>
          <a:chExt cx="0" cy="0"/>
        </a:xfrm>
      </p:grpSpPr>
      <p:sp>
        <p:nvSpPr>
          <p:cNvPr id="459" name="Google Shape;459;p67"/>
          <p:cNvSpPr txBox="1">
            <a:spLocks noGrp="1"/>
          </p:cNvSpPr>
          <p:nvPr>
            <p:ph type="ctrTitle"/>
          </p:nvPr>
        </p:nvSpPr>
        <p:spPr>
          <a:xfrm>
            <a:off x="4495800" y="2362200"/>
            <a:ext cx="4114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500" b="0" i="0" u="none" strike="noStrike" cap="none">
                <a:solidFill>
                  <a:schemeClr val="dk2"/>
                </a:solidFill>
                <a:latin typeface="Tahoma"/>
                <a:ea typeface="Tahoma"/>
                <a:cs typeface="Tahoma"/>
                <a:sym typeface="Tahoma"/>
              </a:rPr>
              <a:t> </a:t>
            </a:r>
            <a:r>
              <a:rPr lang="en-US" sz="1400" b="0" i="0" u="none" strike="noStrike" cap="none">
                <a:solidFill>
                  <a:schemeClr val="dk2"/>
                </a:solidFill>
                <a:latin typeface="Tahoma"/>
                <a:ea typeface="Tahoma"/>
                <a:cs typeface="Tahoma"/>
                <a:sym typeface="Tahoma"/>
              </a:rPr>
              <a:t>Therefore, sometimes the two plates </a:t>
            </a:r>
            <a:br>
              <a:rPr lang="en-US" sz="1400" b="0" i="0" u="none" strike="noStrike" cap="none">
                <a:solidFill>
                  <a:schemeClr val="dk2"/>
                </a:solidFill>
                <a:latin typeface="Tahoma"/>
                <a:ea typeface="Tahoma"/>
                <a:cs typeface="Tahoma"/>
                <a:sym typeface="Tahoma"/>
              </a:rPr>
            </a:br>
            <a:r>
              <a:rPr lang="en-US" sz="1400" b="0" i="0" u="none" strike="noStrike" cap="none">
                <a:solidFill>
                  <a:schemeClr val="dk2"/>
                </a:solidFill>
                <a:latin typeface="Tahoma"/>
                <a:ea typeface="Tahoma"/>
                <a:cs typeface="Tahoma"/>
                <a:sym typeface="Tahoma"/>
              </a:rPr>
              <a:t>would get 'stuck’ and lock together. But since </a:t>
            </a:r>
            <a:br>
              <a:rPr lang="en-US" sz="1400" b="0" i="0" u="none" strike="noStrike" cap="none">
                <a:solidFill>
                  <a:schemeClr val="dk2"/>
                </a:solidFill>
                <a:latin typeface="Tahoma"/>
                <a:ea typeface="Tahoma"/>
                <a:cs typeface="Tahoma"/>
                <a:sym typeface="Tahoma"/>
              </a:rPr>
            </a:br>
            <a:r>
              <a:rPr lang="en-US" sz="1400" b="0" i="0" u="none" strike="noStrike" cap="none">
                <a:solidFill>
                  <a:schemeClr val="dk2"/>
                </a:solidFill>
                <a:latin typeface="Tahoma"/>
                <a:ea typeface="Tahoma"/>
                <a:cs typeface="Tahoma"/>
                <a:sym typeface="Tahoma"/>
              </a:rPr>
              <a:t>the convection currents of the </a:t>
            </a:r>
            <a:br>
              <a:rPr lang="en-US" sz="1400" b="0" i="0" u="none" strike="noStrike" cap="none">
                <a:solidFill>
                  <a:schemeClr val="dk2"/>
                </a:solidFill>
                <a:latin typeface="Tahoma"/>
                <a:ea typeface="Tahoma"/>
                <a:cs typeface="Tahoma"/>
                <a:sym typeface="Tahoma"/>
              </a:rPr>
            </a:br>
            <a:r>
              <a:rPr lang="en-US" sz="1400" b="0" i="0" u="none" strike="noStrike" cap="none">
                <a:solidFill>
                  <a:schemeClr val="dk2"/>
                </a:solidFill>
                <a:latin typeface="Tahoma"/>
                <a:ea typeface="Tahoma"/>
                <a:cs typeface="Tahoma"/>
                <a:sym typeface="Tahoma"/>
              </a:rPr>
              <a:t>underlying magma are still dragging </a:t>
            </a:r>
            <a:br>
              <a:rPr lang="en-US" sz="1400" b="0" i="0" u="none" strike="noStrike" cap="none">
                <a:solidFill>
                  <a:schemeClr val="dk2"/>
                </a:solidFill>
                <a:latin typeface="Tahoma"/>
                <a:ea typeface="Tahoma"/>
                <a:cs typeface="Tahoma"/>
                <a:sym typeface="Tahoma"/>
              </a:rPr>
            </a:br>
            <a:r>
              <a:rPr lang="en-US" sz="1400" b="0" i="0" u="none" strike="noStrike" cap="none">
                <a:solidFill>
                  <a:schemeClr val="dk2"/>
                </a:solidFill>
                <a:latin typeface="Tahoma"/>
                <a:ea typeface="Tahoma"/>
                <a:cs typeface="Tahoma"/>
                <a:sym typeface="Tahoma"/>
              </a:rPr>
              <a:t>the plates, much tension and pressure </a:t>
            </a:r>
            <a:br>
              <a:rPr lang="en-US" sz="1400" b="0" i="0" u="none" strike="noStrike" cap="none">
                <a:solidFill>
                  <a:schemeClr val="dk2"/>
                </a:solidFill>
                <a:latin typeface="Tahoma"/>
                <a:ea typeface="Tahoma"/>
                <a:cs typeface="Tahoma"/>
                <a:sym typeface="Tahoma"/>
              </a:rPr>
            </a:br>
            <a:r>
              <a:rPr lang="en-US" sz="1400" b="0" i="0" u="none" strike="noStrike" cap="none">
                <a:solidFill>
                  <a:schemeClr val="dk2"/>
                </a:solidFill>
                <a:latin typeface="Tahoma"/>
                <a:ea typeface="Tahoma"/>
                <a:cs typeface="Tahoma"/>
                <a:sym typeface="Tahoma"/>
              </a:rPr>
              <a:t>is built up at the transform boundary. </a:t>
            </a:r>
            <a:br>
              <a:rPr lang="en-US" sz="1400" b="0" i="0" u="none" strike="noStrike" cap="none">
                <a:solidFill>
                  <a:schemeClr val="dk2"/>
                </a:solidFill>
                <a:latin typeface="Tahoma"/>
                <a:ea typeface="Tahoma"/>
                <a:cs typeface="Tahoma"/>
                <a:sym typeface="Tahoma"/>
              </a:rPr>
            </a:br>
            <a:r>
              <a:rPr lang="en-US" sz="1400" b="0" i="0" u="none" strike="noStrike" cap="none">
                <a:solidFill>
                  <a:schemeClr val="dk2"/>
                </a:solidFill>
                <a:latin typeface="Tahoma"/>
                <a:ea typeface="Tahoma"/>
                <a:cs typeface="Tahoma"/>
                <a:sym typeface="Tahoma"/>
              </a:rPr>
              <a:t>When there is sufficient buildup </a:t>
            </a:r>
            <a:br>
              <a:rPr lang="en-US" sz="1400" b="0" i="0" u="none" strike="noStrike" cap="none">
                <a:solidFill>
                  <a:schemeClr val="dk2"/>
                </a:solidFill>
                <a:latin typeface="Tahoma"/>
                <a:ea typeface="Tahoma"/>
                <a:cs typeface="Tahoma"/>
                <a:sym typeface="Tahoma"/>
              </a:rPr>
            </a:br>
            <a:r>
              <a:rPr lang="en-US" sz="1400" b="0" i="0" u="none" strike="noStrike" cap="none">
                <a:solidFill>
                  <a:schemeClr val="dk2"/>
                </a:solidFill>
                <a:latin typeface="Tahoma"/>
                <a:ea typeface="Tahoma"/>
                <a:cs typeface="Tahoma"/>
                <a:sym typeface="Tahoma"/>
              </a:rPr>
              <a:t>of pressure, rocks in </a:t>
            </a:r>
            <a:br>
              <a:rPr lang="en-US" sz="1400" b="0" i="0" u="none" strike="noStrike" cap="none">
                <a:solidFill>
                  <a:schemeClr val="dk2"/>
                </a:solidFill>
                <a:latin typeface="Tahoma"/>
                <a:ea typeface="Tahoma"/>
                <a:cs typeface="Tahoma"/>
                <a:sym typeface="Tahoma"/>
              </a:rPr>
            </a:br>
            <a:r>
              <a:rPr lang="en-US" sz="1400" b="0" i="0" u="none" strike="noStrike" cap="none">
                <a:solidFill>
                  <a:schemeClr val="dk2"/>
                </a:solidFill>
                <a:latin typeface="Tahoma"/>
                <a:ea typeface="Tahoma"/>
                <a:cs typeface="Tahoma"/>
                <a:sym typeface="Tahoma"/>
              </a:rPr>
              <a:t>the plates break and get jerked apart.</a:t>
            </a:r>
            <a:r>
              <a:rPr lang="en-US" sz="2000" b="0" i="0" u="none" strike="noStrike" cap="none">
                <a:solidFill>
                  <a:schemeClr val="dk2"/>
                </a:solidFill>
                <a:latin typeface="Tahoma"/>
                <a:ea typeface="Tahoma"/>
                <a:cs typeface="Tahoma"/>
                <a:sym typeface="Tahoma"/>
              </a:rPr>
              <a:t> </a:t>
            </a:r>
            <a:br>
              <a:rPr lang="en-US" sz="2000" b="0" i="0" u="none" strike="noStrike" cap="none">
                <a:solidFill>
                  <a:schemeClr val="dk2"/>
                </a:solidFill>
                <a:latin typeface="Tahoma"/>
                <a:ea typeface="Tahoma"/>
                <a:cs typeface="Tahoma"/>
                <a:sym typeface="Tahoma"/>
              </a:rPr>
            </a:br>
            <a:r>
              <a:rPr lang="en-US" sz="2000" b="0" i="0" u="none" strike="noStrike" cap="none">
                <a:solidFill>
                  <a:schemeClr val="dk2"/>
                </a:solidFill>
                <a:latin typeface="Tahoma"/>
                <a:ea typeface="Tahoma"/>
                <a:cs typeface="Tahoma"/>
                <a:sym typeface="Tahoma"/>
              </a:rPr>
              <a:t/>
            </a:r>
            <a:br>
              <a:rPr lang="en-US" sz="2000" b="0" i="0" u="none" strike="noStrike" cap="none">
                <a:solidFill>
                  <a:schemeClr val="dk2"/>
                </a:solidFill>
                <a:latin typeface="Tahoma"/>
                <a:ea typeface="Tahoma"/>
                <a:cs typeface="Tahoma"/>
                <a:sym typeface="Tahoma"/>
              </a:rPr>
            </a:br>
            <a:r>
              <a:rPr lang="en-US" sz="2000" b="0" i="0" u="none" strike="noStrike" cap="none">
                <a:solidFill>
                  <a:schemeClr val="dk2"/>
                </a:solidFill>
                <a:latin typeface="Tahoma"/>
                <a:ea typeface="Tahoma"/>
                <a:cs typeface="Tahoma"/>
                <a:sym typeface="Tahoma"/>
              </a:rPr>
              <a:t>This results in earthquakes.</a:t>
            </a:r>
            <a:endParaRPr sz="2000" b="0" i="0" u="none" strike="noStrike" cap="none">
              <a:solidFill>
                <a:schemeClr val="dk2"/>
              </a:solidFill>
              <a:latin typeface="Times New Roman"/>
              <a:ea typeface="Times New Roman"/>
              <a:cs typeface="Times New Roman"/>
              <a:sym typeface="Times New Roman"/>
            </a:endParaRPr>
          </a:p>
        </p:txBody>
      </p:sp>
      <p:sp>
        <p:nvSpPr>
          <p:cNvPr id="460" name="Google Shape;460;p67"/>
          <p:cNvSpPr txBox="1">
            <a:spLocks noGrp="1"/>
          </p:cNvSpPr>
          <p:nvPr>
            <p:ph type="subTitle" idx="1"/>
          </p:nvPr>
        </p:nvSpPr>
        <p:spPr>
          <a:xfrm rot="10800000" flipH="1">
            <a:off x="609600" y="6019800"/>
            <a:ext cx="2819400" cy="45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pic>
        <p:nvPicPr>
          <p:cNvPr id="461" name="Google Shape;461;p67" descr="San Andreas fault gif"/>
          <p:cNvPicPr preferRelativeResize="0"/>
          <p:nvPr/>
        </p:nvPicPr>
        <p:blipFill rotWithShape="1">
          <a:blip r:embed="rId4">
            <a:alphaModFix/>
          </a:blip>
          <a:srcRect/>
          <a:stretch/>
        </p:blipFill>
        <p:spPr>
          <a:xfrm>
            <a:off x="381000" y="838200"/>
            <a:ext cx="3429000" cy="50180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9"/>
                                        </p:tgtEl>
                                        <p:attrNameLst>
                                          <p:attrName>style.visibility</p:attrName>
                                        </p:attrNameLst>
                                      </p:cBhvr>
                                      <p:to>
                                        <p:strVal val="visible"/>
                                      </p:to>
                                    </p:set>
                                    <p:animEffect transition="in" filter="fade">
                                      <p:cBhvr>
                                        <p:cTn id="7" dur="500"/>
                                        <p:tgtEl>
                                          <p:spTgt spid="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8"/>
          <p:cNvSpPr txBox="1">
            <a:spLocks noGrp="1"/>
          </p:cNvSpPr>
          <p:nvPr>
            <p:ph type="title"/>
          </p:nvPr>
        </p:nvSpPr>
        <p:spPr>
          <a:xfrm>
            <a:off x="685800" y="19812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0" i="0" u="none" strike="noStrike" cap="none">
                <a:solidFill>
                  <a:schemeClr val="dk2"/>
                </a:solidFill>
                <a:latin typeface="Tahoma"/>
                <a:ea typeface="Tahoma"/>
                <a:cs typeface="Tahoma"/>
                <a:sym typeface="Tahoma"/>
              </a:rPr>
              <a:t>Earthquakes:  </a:t>
            </a:r>
            <a:r>
              <a:rPr lang="en-US" sz="1900" b="0" i="0" u="none" strike="noStrike" cap="none">
                <a:solidFill>
                  <a:schemeClr val="dk2"/>
                </a:solidFill>
                <a:latin typeface="Tahoma"/>
                <a:ea typeface="Tahoma"/>
                <a:cs typeface="Tahoma"/>
                <a:sym typeface="Tahoma"/>
              </a:rPr>
              <a:t>registering 1 on the Richter Scale</a:t>
            </a:r>
            <a:br>
              <a:rPr lang="en-US" sz="1900" b="0" i="0" u="none" strike="noStrike" cap="none">
                <a:solidFill>
                  <a:schemeClr val="dk2"/>
                </a:solidFill>
                <a:latin typeface="Tahoma"/>
                <a:ea typeface="Tahoma"/>
                <a:cs typeface="Tahoma"/>
                <a:sym typeface="Tahoma"/>
              </a:rPr>
            </a:br>
            <a:r>
              <a:rPr lang="en-US" sz="1900" b="0" i="0" u="none" strike="noStrike" cap="none">
                <a:solidFill>
                  <a:schemeClr val="dk2"/>
                </a:solidFill>
                <a:latin typeface="Tahoma"/>
                <a:ea typeface="Tahoma"/>
                <a:cs typeface="Tahoma"/>
                <a:sym typeface="Tahoma"/>
              </a:rPr>
              <a:t>                           </a:t>
            </a:r>
            <a:r>
              <a:rPr lang="en-US" sz="1500" b="0" i="0" u="sng" strike="noStrike" cap="none">
                <a:solidFill>
                  <a:schemeClr val="dk2"/>
                </a:solidFill>
                <a:latin typeface="Tahoma"/>
                <a:ea typeface="Tahoma"/>
                <a:cs typeface="Tahoma"/>
                <a:sym typeface="Tahoma"/>
              </a:rPr>
              <a:t>Effect</a:t>
            </a:r>
            <a:r>
              <a:rPr lang="en-US" sz="1500" b="0" i="0" u="none" strike="noStrike" cap="none">
                <a:solidFill>
                  <a:schemeClr val="dk2"/>
                </a:solidFill>
                <a:latin typeface="Tahoma"/>
                <a:ea typeface="Tahoma"/>
                <a:cs typeface="Tahoma"/>
                <a:sym typeface="Tahoma"/>
              </a:rPr>
              <a:t>:  Unnoticeable</a:t>
            </a:r>
            <a:r>
              <a:rPr lang="en-US" sz="1900" b="0" i="0" u="none" strike="noStrike" cap="none">
                <a:solidFill>
                  <a:schemeClr val="dk2"/>
                </a:solidFill>
                <a:latin typeface="Tahoma"/>
                <a:ea typeface="Tahoma"/>
                <a:cs typeface="Tahoma"/>
                <a:sym typeface="Tahoma"/>
              </a:rPr>
              <a:t> </a:t>
            </a:r>
            <a:endParaRPr/>
          </a:p>
        </p:txBody>
      </p:sp>
      <p:sp>
        <p:nvSpPr>
          <p:cNvPr id="467" name="Google Shape;467;p68"/>
          <p:cNvSpPr txBox="1">
            <a:spLocks noGrp="1"/>
          </p:cNvSpPr>
          <p:nvPr>
            <p:ph type="body" idx="1"/>
          </p:nvPr>
        </p:nvSpPr>
        <p:spPr>
          <a:xfrm>
            <a:off x="990600" y="1828800"/>
            <a:ext cx="7772400" cy="41148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pic>
        <p:nvPicPr>
          <p:cNvPr id="468" name="Google Shape;468;p68" descr="mag1"/>
          <p:cNvPicPr preferRelativeResize="0"/>
          <p:nvPr/>
        </p:nvPicPr>
        <p:blipFill rotWithShape="1">
          <a:blip r:embed="rId3">
            <a:alphaModFix/>
          </a:blip>
          <a:srcRect/>
          <a:stretch/>
        </p:blipFill>
        <p:spPr>
          <a:xfrm>
            <a:off x="3733800" y="3886200"/>
            <a:ext cx="1714500" cy="139382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9"/>
          <p:cNvSpPr txBox="1">
            <a:spLocks noGrp="1"/>
          </p:cNvSpPr>
          <p:nvPr>
            <p:ph type="title"/>
          </p:nvPr>
        </p:nvSpPr>
        <p:spPr>
          <a:xfrm>
            <a:off x="685800" y="19812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0" i="0" u="none" strike="noStrike" cap="none">
                <a:solidFill>
                  <a:schemeClr val="dk2"/>
                </a:solidFill>
                <a:latin typeface="Tahoma"/>
                <a:ea typeface="Tahoma"/>
                <a:cs typeface="Tahoma"/>
                <a:sym typeface="Tahoma"/>
              </a:rPr>
              <a:t>Earthquakes:  </a:t>
            </a:r>
            <a:r>
              <a:rPr lang="en-US" sz="1900" b="0" i="0" u="none" strike="noStrike" cap="none">
                <a:solidFill>
                  <a:schemeClr val="dk2"/>
                </a:solidFill>
                <a:latin typeface="Tahoma"/>
                <a:ea typeface="Tahoma"/>
                <a:cs typeface="Tahoma"/>
                <a:sym typeface="Tahoma"/>
              </a:rPr>
              <a:t>registering 2 on the Richter Scale</a:t>
            </a:r>
            <a:br>
              <a:rPr lang="en-US" sz="1900" b="0" i="0" u="none" strike="noStrike" cap="none">
                <a:solidFill>
                  <a:schemeClr val="dk2"/>
                </a:solidFill>
                <a:latin typeface="Tahoma"/>
                <a:ea typeface="Tahoma"/>
                <a:cs typeface="Tahoma"/>
                <a:sym typeface="Tahoma"/>
              </a:rPr>
            </a:br>
            <a:r>
              <a:rPr lang="en-US" sz="1900" b="0" i="0" u="none" strike="noStrike" cap="none">
                <a:solidFill>
                  <a:schemeClr val="dk2"/>
                </a:solidFill>
                <a:latin typeface="Tahoma"/>
                <a:ea typeface="Tahoma"/>
                <a:cs typeface="Tahoma"/>
                <a:sym typeface="Tahoma"/>
              </a:rPr>
              <a:t>                                 </a:t>
            </a:r>
            <a:r>
              <a:rPr lang="en-US" sz="1500" b="0" i="0" u="sng" strike="noStrike" cap="none">
                <a:solidFill>
                  <a:schemeClr val="dk2"/>
                </a:solidFill>
                <a:latin typeface="Tahoma"/>
                <a:ea typeface="Tahoma"/>
                <a:cs typeface="Tahoma"/>
                <a:sym typeface="Tahoma"/>
              </a:rPr>
              <a:t>Effect</a:t>
            </a:r>
            <a:r>
              <a:rPr lang="en-US" sz="1500" b="0" i="0" u="none" strike="noStrike" cap="none">
                <a:solidFill>
                  <a:schemeClr val="dk2"/>
                </a:solidFill>
                <a:latin typeface="Tahoma"/>
                <a:ea typeface="Tahoma"/>
                <a:cs typeface="Tahoma"/>
                <a:sym typeface="Tahoma"/>
              </a:rPr>
              <a:t>:  Detected By Instruments Only </a:t>
            </a:r>
            <a:endParaRPr sz="1900" b="0" i="0" u="none" strike="noStrike" cap="none">
              <a:solidFill>
                <a:schemeClr val="dk2"/>
              </a:solidFill>
              <a:latin typeface="Tahoma"/>
              <a:ea typeface="Tahoma"/>
              <a:cs typeface="Tahoma"/>
              <a:sym typeface="Tahoma"/>
            </a:endParaRPr>
          </a:p>
        </p:txBody>
      </p:sp>
      <p:sp>
        <p:nvSpPr>
          <p:cNvPr id="474" name="Google Shape;474;p69"/>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pic>
        <p:nvPicPr>
          <p:cNvPr id="475" name="Google Shape;475;p69" descr="mag2"/>
          <p:cNvPicPr preferRelativeResize="0"/>
          <p:nvPr/>
        </p:nvPicPr>
        <p:blipFill rotWithShape="1">
          <a:blip r:embed="rId3">
            <a:alphaModFix/>
          </a:blip>
          <a:srcRect/>
          <a:stretch/>
        </p:blipFill>
        <p:spPr>
          <a:xfrm>
            <a:off x="3276600" y="3429000"/>
            <a:ext cx="2811463" cy="2389188"/>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70"/>
          <p:cNvSpPr txBox="1">
            <a:spLocks noGrp="1"/>
          </p:cNvSpPr>
          <p:nvPr>
            <p:ph type="title"/>
          </p:nvPr>
        </p:nvSpPr>
        <p:spPr>
          <a:xfrm>
            <a:off x="685800" y="19812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0" i="0" u="none" strike="noStrike" cap="none">
                <a:solidFill>
                  <a:schemeClr val="dk2"/>
                </a:solidFill>
                <a:latin typeface="Tahoma"/>
                <a:ea typeface="Tahoma"/>
                <a:cs typeface="Tahoma"/>
                <a:sym typeface="Tahoma"/>
              </a:rPr>
              <a:t>Earthquakes:  </a:t>
            </a:r>
            <a:r>
              <a:rPr lang="en-US" sz="1900" b="0" i="0" u="none" strike="noStrike" cap="none">
                <a:solidFill>
                  <a:schemeClr val="dk2"/>
                </a:solidFill>
                <a:latin typeface="Tahoma"/>
                <a:ea typeface="Tahoma"/>
                <a:cs typeface="Tahoma"/>
                <a:sym typeface="Tahoma"/>
              </a:rPr>
              <a:t>registering 3 on the Richter Scale</a:t>
            </a:r>
            <a:br>
              <a:rPr lang="en-US" sz="1900" b="0" i="0" u="none" strike="noStrike" cap="none">
                <a:solidFill>
                  <a:schemeClr val="dk2"/>
                </a:solidFill>
                <a:latin typeface="Tahoma"/>
                <a:ea typeface="Tahoma"/>
                <a:cs typeface="Tahoma"/>
                <a:sym typeface="Tahoma"/>
              </a:rPr>
            </a:br>
            <a:r>
              <a:rPr lang="en-US" sz="1900" b="0" i="0" u="none" strike="noStrike" cap="none">
                <a:solidFill>
                  <a:schemeClr val="dk2"/>
                </a:solidFill>
                <a:latin typeface="Tahoma"/>
                <a:ea typeface="Tahoma"/>
                <a:cs typeface="Tahoma"/>
                <a:sym typeface="Tahoma"/>
              </a:rPr>
              <a:t>                                             </a:t>
            </a:r>
            <a:r>
              <a:rPr lang="en-US" sz="1500" b="0" i="0" u="sng" strike="noStrike" cap="none">
                <a:solidFill>
                  <a:schemeClr val="dk2"/>
                </a:solidFill>
                <a:latin typeface="Tahoma"/>
                <a:ea typeface="Tahoma"/>
                <a:cs typeface="Tahoma"/>
                <a:sym typeface="Tahoma"/>
              </a:rPr>
              <a:t>Effect</a:t>
            </a:r>
            <a:r>
              <a:rPr lang="en-US" sz="1500" b="0" i="0" u="none" strike="noStrike" cap="none">
                <a:solidFill>
                  <a:schemeClr val="dk2"/>
                </a:solidFill>
                <a:latin typeface="Tahoma"/>
                <a:ea typeface="Tahoma"/>
                <a:cs typeface="Tahoma"/>
                <a:sym typeface="Tahoma"/>
              </a:rPr>
              <a:t>:  Noticed By Sensitive People Only </a:t>
            </a:r>
            <a:endParaRPr sz="1900" b="0" i="0" u="none" strike="noStrike" cap="none">
              <a:solidFill>
                <a:schemeClr val="dk2"/>
              </a:solidFill>
              <a:latin typeface="Tahoma"/>
              <a:ea typeface="Tahoma"/>
              <a:cs typeface="Tahoma"/>
              <a:sym typeface="Tahoma"/>
            </a:endParaRPr>
          </a:p>
        </p:txBody>
      </p:sp>
      <p:sp>
        <p:nvSpPr>
          <p:cNvPr id="481" name="Google Shape;481;p70"/>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pic>
        <p:nvPicPr>
          <p:cNvPr id="482" name="Google Shape;482;p70" descr="mag3"/>
          <p:cNvPicPr preferRelativeResize="0"/>
          <p:nvPr/>
        </p:nvPicPr>
        <p:blipFill rotWithShape="1">
          <a:blip r:embed="rId3">
            <a:alphaModFix/>
          </a:blip>
          <a:srcRect/>
          <a:stretch/>
        </p:blipFill>
        <p:spPr>
          <a:xfrm>
            <a:off x="3124200" y="3200400"/>
            <a:ext cx="3406775" cy="30289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71"/>
          <p:cNvSpPr txBox="1">
            <a:spLocks noGrp="1"/>
          </p:cNvSpPr>
          <p:nvPr>
            <p:ph type="title"/>
          </p:nvPr>
        </p:nvSpPr>
        <p:spPr>
          <a:xfrm>
            <a:off x="685800" y="19812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0" i="0" u="none" strike="noStrike" cap="none">
                <a:solidFill>
                  <a:schemeClr val="dk2"/>
                </a:solidFill>
                <a:latin typeface="Tahoma"/>
                <a:ea typeface="Tahoma"/>
                <a:cs typeface="Tahoma"/>
                <a:sym typeface="Tahoma"/>
              </a:rPr>
              <a:t>Earthquakes:  </a:t>
            </a:r>
            <a:r>
              <a:rPr lang="en-US" sz="1900" b="0" i="0" u="none" strike="noStrike" cap="none">
                <a:solidFill>
                  <a:schemeClr val="dk2"/>
                </a:solidFill>
                <a:latin typeface="Tahoma"/>
                <a:ea typeface="Tahoma"/>
                <a:cs typeface="Tahoma"/>
                <a:sym typeface="Tahoma"/>
              </a:rPr>
              <a:t>registering 4 on the Richter Scale                                             </a:t>
            </a:r>
            <a:br>
              <a:rPr lang="en-US" sz="1900" b="0" i="0" u="none" strike="noStrike" cap="none">
                <a:solidFill>
                  <a:schemeClr val="dk2"/>
                </a:solidFill>
                <a:latin typeface="Tahoma"/>
                <a:ea typeface="Tahoma"/>
                <a:cs typeface="Tahoma"/>
                <a:sym typeface="Tahoma"/>
              </a:rPr>
            </a:br>
            <a:r>
              <a:rPr lang="en-US" sz="1500" b="0" i="0" u="sng" strike="noStrike" cap="none">
                <a:solidFill>
                  <a:schemeClr val="dk2"/>
                </a:solidFill>
                <a:latin typeface="Tahoma"/>
                <a:ea typeface="Tahoma"/>
                <a:cs typeface="Tahoma"/>
                <a:sym typeface="Tahoma"/>
              </a:rPr>
              <a:t>Effect</a:t>
            </a:r>
            <a:r>
              <a:rPr lang="en-US" sz="1500" b="0" i="0" u="none" strike="noStrike" cap="none">
                <a:solidFill>
                  <a:schemeClr val="dk2"/>
                </a:solidFill>
                <a:latin typeface="Tahoma"/>
                <a:ea typeface="Tahoma"/>
                <a:cs typeface="Tahoma"/>
                <a:sym typeface="Tahoma"/>
              </a:rPr>
              <a:t>:  Faint Tremor And Vibration Of Loose Objects </a:t>
            </a:r>
            <a:br>
              <a:rPr lang="en-US" sz="1500" b="0" i="0" u="none" strike="noStrike" cap="none">
                <a:solidFill>
                  <a:schemeClr val="dk2"/>
                </a:solidFill>
                <a:latin typeface="Tahoma"/>
                <a:ea typeface="Tahoma"/>
                <a:cs typeface="Tahoma"/>
                <a:sym typeface="Tahoma"/>
              </a:rPr>
            </a:br>
            <a:r>
              <a:rPr lang="en-US" sz="1500" b="0" i="0" u="none" strike="noStrike" cap="none">
                <a:solidFill>
                  <a:schemeClr val="dk2"/>
                </a:solidFill>
                <a:latin typeface="Tahoma"/>
                <a:ea typeface="Tahoma"/>
                <a:cs typeface="Tahoma"/>
                <a:sym typeface="Tahoma"/>
              </a:rPr>
              <a:t>(eg. Hanging Lamps, Small Portraits On The Wall) </a:t>
            </a:r>
            <a:endParaRPr sz="1900" b="0" i="0" u="none" strike="noStrike" cap="none">
              <a:solidFill>
                <a:schemeClr val="dk2"/>
              </a:solidFill>
              <a:latin typeface="Tahoma"/>
              <a:ea typeface="Tahoma"/>
              <a:cs typeface="Tahoma"/>
              <a:sym typeface="Tahoma"/>
            </a:endParaRPr>
          </a:p>
        </p:txBody>
      </p:sp>
      <p:sp>
        <p:nvSpPr>
          <p:cNvPr id="488" name="Google Shape;488;p71"/>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pic>
        <p:nvPicPr>
          <p:cNvPr id="489" name="Google Shape;489;p71" descr="mag4"/>
          <p:cNvPicPr preferRelativeResize="0"/>
          <p:nvPr/>
        </p:nvPicPr>
        <p:blipFill rotWithShape="1">
          <a:blip r:embed="rId3">
            <a:alphaModFix/>
          </a:blip>
          <a:srcRect/>
          <a:stretch/>
        </p:blipFill>
        <p:spPr>
          <a:xfrm>
            <a:off x="2895600" y="3276600"/>
            <a:ext cx="3429000" cy="25257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p:nvPr/>
        </p:nvSpPr>
        <p:spPr>
          <a:xfrm>
            <a:off x="457200" y="2438400"/>
            <a:ext cx="8153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dk2"/>
                </a:solidFill>
                <a:latin typeface="Tahoma"/>
                <a:ea typeface="Tahoma"/>
                <a:cs typeface="Tahoma"/>
                <a:sym typeface="Tahoma"/>
              </a:rPr>
              <a:t>What technique or tricks did you use to memorize the words?</a:t>
            </a:r>
            <a:endParaRPr/>
          </a:p>
        </p:txBody>
      </p:sp>
      <p:pic>
        <p:nvPicPr>
          <p:cNvPr id="116" name="Google Shape;116;p18" descr="brain-memory"/>
          <p:cNvPicPr preferRelativeResize="0"/>
          <p:nvPr/>
        </p:nvPicPr>
        <p:blipFill rotWithShape="1">
          <a:blip r:embed="rId3">
            <a:alphaModFix/>
          </a:blip>
          <a:srcRect/>
          <a:stretch/>
        </p:blipFill>
        <p:spPr>
          <a:xfrm>
            <a:off x="7315200" y="838200"/>
            <a:ext cx="1219200" cy="1038225"/>
          </a:xfrm>
          <a:prstGeom prst="rect">
            <a:avLst/>
          </a:prstGeom>
          <a:noFill/>
          <a:ln>
            <a:no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2"/>
          <p:cNvSpPr txBox="1">
            <a:spLocks noGrp="1"/>
          </p:cNvSpPr>
          <p:nvPr>
            <p:ph type="title"/>
          </p:nvPr>
        </p:nvSpPr>
        <p:spPr>
          <a:xfrm>
            <a:off x="685800" y="19812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0" i="0" u="none" strike="noStrike" cap="none">
                <a:solidFill>
                  <a:schemeClr val="dk2"/>
                </a:solidFill>
                <a:latin typeface="Tahoma"/>
                <a:ea typeface="Tahoma"/>
                <a:cs typeface="Tahoma"/>
                <a:sym typeface="Tahoma"/>
              </a:rPr>
              <a:t>Earthquakes:  </a:t>
            </a:r>
            <a:r>
              <a:rPr lang="en-US" sz="1900" b="0" i="0" u="none" strike="noStrike" cap="none">
                <a:solidFill>
                  <a:schemeClr val="dk2"/>
                </a:solidFill>
                <a:latin typeface="Tahoma"/>
                <a:ea typeface="Tahoma"/>
                <a:cs typeface="Tahoma"/>
                <a:sym typeface="Tahoma"/>
              </a:rPr>
              <a:t>registering 5 on the Richter Scale                                             </a:t>
            </a:r>
            <a:br>
              <a:rPr lang="en-US" sz="1900" b="0" i="0" u="none" strike="noStrike" cap="none">
                <a:solidFill>
                  <a:schemeClr val="dk2"/>
                </a:solidFill>
                <a:latin typeface="Tahoma"/>
                <a:ea typeface="Tahoma"/>
                <a:cs typeface="Tahoma"/>
                <a:sym typeface="Tahoma"/>
              </a:rPr>
            </a:br>
            <a:r>
              <a:rPr lang="en-US" sz="1900" b="0" i="0" u="none" strike="noStrike" cap="none">
                <a:solidFill>
                  <a:schemeClr val="dk2"/>
                </a:solidFill>
                <a:latin typeface="Tahoma"/>
                <a:ea typeface="Tahoma"/>
                <a:cs typeface="Tahoma"/>
                <a:sym typeface="Tahoma"/>
              </a:rPr>
              <a:t>                                           </a:t>
            </a:r>
            <a:r>
              <a:rPr lang="en-US" sz="1500" b="0" i="0" u="sng" strike="noStrike" cap="none">
                <a:solidFill>
                  <a:schemeClr val="dk2"/>
                </a:solidFill>
                <a:latin typeface="Tahoma"/>
                <a:ea typeface="Tahoma"/>
                <a:cs typeface="Tahoma"/>
                <a:sym typeface="Tahoma"/>
              </a:rPr>
              <a:t>Effect</a:t>
            </a:r>
            <a:r>
              <a:rPr lang="en-US" sz="1500" b="0" i="0" u="none" strike="noStrike" cap="none">
                <a:solidFill>
                  <a:schemeClr val="dk2"/>
                </a:solidFill>
                <a:latin typeface="Tahoma"/>
                <a:ea typeface="Tahoma"/>
                <a:cs typeface="Tahoma"/>
                <a:sym typeface="Tahoma"/>
              </a:rPr>
              <a:t>:  Felt By Almost Everyone And Objects Drop </a:t>
            </a:r>
            <a:br>
              <a:rPr lang="en-US" sz="1500" b="0" i="0" u="none" strike="noStrike" cap="none">
                <a:solidFill>
                  <a:schemeClr val="dk2"/>
                </a:solidFill>
                <a:latin typeface="Tahoma"/>
                <a:ea typeface="Tahoma"/>
                <a:cs typeface="Tahoma"/>
                <a:sym typeface="Tahoma"/>
              </a:rPr>
            </a:br>
            <a:r>
              <a:rPr lang="en-US" sz="1500" b="0" i="0" u="none" strike="noStrike" cap="none">
                <a:solidFill>
                  <a:schemeClr val="dk2"/>
                </a:solidFill>
                <a:latin typeface="Tahoma"/>
                <a:ea typeface="Tahoma"/>
                <a:cs typeface="Tahoma"/>
                <a:sym typeface="Tahoma"/>
              </a:rPr>
              <a:t>                                                  (eg. Cup Fall Of Table) </a:t>
            </a:r>
            <a:endParaRPr sz="1900" b="0" i="0" u="none" strike="noStrike" cap="none">
              <a:solidFill>
                <a:schemeClr val="dk2"/>
              </a:solidFill>
              <a:latin typeface="Tahoma"/>
              <a:ea typeface="Tahoma"/>
              <a:cs typeface="Tahoma"/>
              <a:sym typeface="Tahoma"/>
            </a:endParaRPr>
          </a:p>
        </p:txBody>
      </p:sp>
      <p:sp>
        <p:nvSpPr>
          <p:cNvPr id="495" name="Google Shape;495;p72"/>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pic>
        <p:nvPicPr>
          <p:cNvPr id="496" name="Google Shape;496;p72" descr="mag5"/>
          <p:cNvPicPr preferRelativeResize="0"/>
          <p:nvPr/>
        </p:nvPicPr>
        <p:blipFill rotWithShape="1">
          <a:blip r:embed="rId3">
            <a:alphaModFix/>
          </a:blip>
          <a:srcRect/>
          <a:stretch/>
        </p:blipFill>
        <p:spPr>
          <a:xfrm>
            <a:off x="762000" y="2971800"/>
            <a:ext cx="3692525" cy="3532188"/>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3"/>
          <p:cNvSpPr txBox="1">
            <a:spLocks noGrp="1"/>
          </p:cNvSpPr>
          <p:nvPr>
            <p:ph type="title"/>
          </p:nvPr>
        </p:nvSpPr>
        <p:spPr>
          <a:xfrm>
            <a:off x="685800" y="19812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0" i="0" u="none" strike="noStrike" cap="none">
                <a:solidFill>
                  <a:schemeClr val="dk2"/>
                </a:solidFill>
                <a:latin typeface="Tahoma"/>
                <a:ea typeface="Tahoma"/>
                <a:cs typeface="Tahoma"/>
                <a:sym typeface="Tahoma"/>
              </a:rPr>
              <a:t>Earthquakes:  </a:t>
            </a:r>
            <a:r>
              <a:rPr lang="en-US" sz="1900" b="0" i="0" u="none" strike="noStrike" cap="none">
                <a:solidFill>
                  <a:schemeClr val="dk2"/>
                </a:solidFill>
                <a:latin typeface="Tahoma"/>
                <a:ea typeface="Tahoma"/>
                <a:cs typeface="Tahoma"/>
                <a:sym typeface="Tahoma"/>
              </a:rPr>
              <a:t>registering 6 on the Richter Scale                                             </a:t>
            </a:r>
            <a:br>
              <a:rPr lang="en-US" sz="1900" b="0" i="0" u="none" strike="noStrike" cap="none">
                <a:solidFill>
                  <a:schemeClr val="dk2"/>
                </a:solidFill>
                <a:latin typeface="Tahoma"/>
                <a:ea typeface="Tahoma"/>
                <a:cs typeface="Tahoma"/>
                <a:sym typeface="Tahoma"/>
              </a:rPr>
            </a:br>
            <a:r>
              <a:rPr lang="en-US" sz="1900" b="0" i="0" u="none" strike="noStrike" cap="none">
                <a:solidFill>
                  <a:schemeClr val="dk2"/>
                </a:solidFill>
                <a:latin typeface="Tahoma"/>
                <a:ea typeface="Tahoma"/>
                <a:cs typeface="Tahoma"/>
                <a:sym typeface="Tahoma"/>
              </a:rPr>
              <a:t>                                      </a:t>
            </a:r>
            <a:r>
              <a:rPr lang="en-US" sz="1500" b="0" i="0" u="sng" strike="noStrike" cap="none">
                <a:solidFill>
                  <a:schemeClr val="dk2"/>
                </a:solidFill>
                <a:latin typeface="Tahoma"/>
                <a:ea typeface="Tahoma"/>
                <a:cs typeface="Tahoma"/>
                <a:sym typeface="Tahoma"/>
              </a:rPr>
              <a:t>Effect</a:t>
            </a:r>
            <a:r>
              <a:rPr lang="en-US" sz="1500" b="0" i="0" u="none" strike="noStrike" cap="none">
                <a:solidFill>
                  <a:schemeClr val="dk2"/>
                </a:solidFill>
                <a:latin typeface="Tahoma"/>
                <a:ea typeface="Tahoma"/>
                <a:cs typeface="Tahoma"/>
                <a:sym typeface="Tahoma"/>
              </a:rPr>
              <a:t>:  Distinct Violent Vibration Which Makes               </a:t>
            </a:r>
            <a:br>
              <a:rPr lang="en-US" sz="1500" b="0" i="0" u="none" strike="noStrike" cap="none">
                <a:solidFill>
                  <a:schemeClr val="dk2"/>
                </a:solidFill>
                <a:latin typeface="Tahoma"/>
                <a:ea typeface="Tahoma"/>
                <a:cs typeface="Tahoma"/>
                <a:sym typeface="Tahoma"/>
              </a:rPr>
            </a:br>
            <a:r>
              <a:rPr lang="en-US" sz="1500" b="0" i="0" u="none" strike="noStrike" cap="none">
                <a:solidFill>
                  <a:schemeClr val="dk2"/>
                </a:solidFill>
                <a:latin typeface="Tahoma"/>
                <a:ea typeface="Tahoma"/>
                <a:cs typeface="Tahoma"/>
                <a:sym typeface="Tahoma"/>
              </a:rPr>
              <a:t>                                                      Chimneys And Badly Constructed Houses Collapse </a:t>
            </a:r>
            <a:endParaRPr sz="1900" b="0" i="0" u="none" strike="noStrike" cap="none">
              <a:solidFill>
                <a:schemeClr val="dk2"/>
              </a:solidFill>
              <a:latin typeface="Tahoma"/>
              <a:ea typeface="Tahoma"/>
              <a:cs typeface="Tahoma"/>
              <a:sym typeface="Tahoma"/>
            </a:endParaRPr>
          </a:p>
        </p:txBody>
      </p:sp>
      <p:sp>
        <p:nvSpPr>
          <p:cNvPr id="502" name="Google Shape;502;p73"/>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pic>
        <p:nvPicPr>
          <p:cNvPr id="503" name="Google Shape;503;p73" descr="mag6"/>
          <p:cNvPicPr preferRelativeResize="0"/>
          <p:nvPr/>
        </p:nvPicPr>
        <p:blipFill rotWithShape="1">
          <a:blip r:embed="rId3">
            <a:alphaModFix/>
          </a:blip>
          <a:srcRect/>
          <a:stretch/>
        </p:blipFill>
        <p:spPr>
          <a:xfrm>
            <a:off x="1524000" y="3200400"/>
            <a:ext cx="3429000" cy="29146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74"/>
          <p:cNvSpPr txBox="1">
            <a:spLocks noGrp="1"/>
          </p:cNvSpPr>
          <p:nvPr>
            <p:ph type="title"/>
          </p:nvPr>
        </p:nvSpPr>
        <p:spPr>
          <a:xfrm>
            <a:off x="685800" y="19812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0" i="0" u="none" strike="noStrike" cap="none">
                <a:solidFill>
                  <a:schemeClr val="dk2"/>
                </a:solidFill>
                <a:latin typeface="Tahoma"/>
                <a:ea typeface="Tahoma"/>
                <a:cs typeface="Tahoma"/>
                <a:sym typeface="Tahoma"/>
              </a:rPr>
              <a:t>Earthquakes:  </a:t>
            </a:r>
            <a:r>
              <a:rPr lang="en-US" sz="1900" b="0" i="0" u="none" strike="noStrike" cap="none">
                <a:solidFill>
                  <a:schemeClr val="dk2"/>
                </a:solidFill>
                <a:latin typeface="Tahoma"/>
                <a:ea typeface="Tahoma"/>
                <a:cs typeface="Tahoma"/>
                <a:sym typeface="Tahoma"/>
              </a:rPr>
              <a:t>registering 7 on the Richter Scale                                             </a:t>
            </a:r>
            <a:br>
              <a:rPr lang="en-US" sz="1900" b="0" i="0" u="none" strike="noStrike" cap="none">
                <a:solidFill>
                  <a:schemeClr val="dk2"/>
                </a:solidFill>
                <a:latin typeface="Tahoma"/>
                <a:ea typeface="Tahoma"/>
                <a:cs typeface="Tahoma"/>
                <a:sym typeface="Tahoma"/>
              </a:rPr>
            </a:br>
            <a:r>
              <a:rPr lang="en-US" sz="1900" b="0" i="0" u="none" strike="noStrike" cap="none">
                <a:solidFill>
                  <a:schemeClr val="dk2"/>
                </a:solidFill>
                <a:latin typeface="Tahoma"/>
                <a:ea typeface="Tahoma"/>
                <a:cs typeface="Tahoma"/>
                <a:sym typeface="Tahoma"/>
              </a:rPr>
              <a:t>                                          </a:t>
            </a:r>
            <a:r>
              <a:rPr lang="en-US" sz="1500" b="0" i="0" u="sng" strike="noStrike" cap="none">
                <a:solidFill>
                  <a:schemeClr val="dk2"/>
                </a:solidFill>
                <a:latin typeface="Tahoma"/>
                <a:ea typeface="Tahoma"/>
                <a:cs typeface="Tahoma"/>
                <a:sym typeface="Tahoma"/>
              </a:rPr>
              <a:t>Effect</a:t>
            </a:r>
            <a:r>
              <a:rPr lang="en-US" sz="1500" b="0" i="0" u="none" strike="noStrike" cap="none">
                <a:solidFill>
                  <a:schemeClr val="dk2"/>
                </a:solidFill>
                <a:latin typeface="Tahoma"/>
                <a:ea typeface="Tahoma"/>
                <a:cs typeface="Tahoma"/>
                <a:sym typeface="Tahoma"/>
              </a:rPr>
              <a:t>:  A Major Earthquake Causing Wide                                                                                                </a:t>
            </a:r>
            <a:br>
              <a:rPr lang="en-US" sz="1500" b="0" i="0" u="none" strike="noStrike" cap="none">
                <a:solidFill>
                  <a:schemeClr val="dk2"/>
                </a:solidFill>
                <a:latin typeface="Tahoma"/>
                <a:ea typeface="Tahoma"/>
                <a:cs typeface="Tahoma"/>
                <a:sym typeface="Tahoma"/>
              </a:rPr>
            </a:br>
            <a:r>
              <a:rPr lang="en-US" sz="1500" b="0" i="0" u="none" strike="noStrike" cap="none">
                <a:solidFill>
                  <a:schemeClr val="dk2"/>
                </a:solidFill>
                <a:latin typeface="Tahoma"/>
                <a:ea typeface="Tahoma"/>
                <a:cs typeface="Tahoma"/>
                <a:sym typeface="Tahoma"/>
              </a:rPr>
              <a:t>                                                       Cracks In The Ground. Many Buildings Are </a:t>
            </a:r>
            <a:br>
              <a:rPr lang="en-US" sz="1500" b="0" i="0" u="none" strike="noStrike" cap="none">
                <a:solidFill>
                  <a:schemeClr val="dk2"/>
                </a:solidFill>
                <a:latin typeface="Tahoma"/>
                <a:ea typeface="Tahoma"/>
                <a:cs typeface="Tahoma"/>
                <a:sym typeface="Tahoma"/>
              </a:rPr>
            </a:br>
            <a:r>
              <a:rPr lang="en-US" sz="1500" b="0" i="0" u="none" strike="noStrike" cap="none">
                <a:solidFill>
                  <a:schemeClr val="dk2"/>
                </a:solidFill>
                <a:latin typeface="Tahoma"/>
                <a:ea typeface="Tahoma"/>
                <a:cs typeface="Tahoma"/>
                <a:sym typeface="Tahoma"/>
              </a:rPr>
              <a:t>                                                             Damaged Or Destroyed, Landslides Also Occur </a:t>
            </a:r>
            <a:endParaRPr sz="1900" b="0" i="0" u="none" strike="noStrike" cap="none">
              <a:solidFill>
                <a:schemeClr val="dk2"/>
              </a:solidFill>
              <a:latin typeface="Tahoma"/>
              <a:ea typeface="Tahoma"/>
              <a:cs typeface="Tahoma"/>
              <a:sym typeface="Tahoma"/>
            </a:endParaRPr>
          </a:p>
        </p:txBody>
      </p:sp>
      <p:sp>
        <p:nvSpPr>
          <p:cNvPr id="509" name="Google Shape;509;p74"/>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pic>
        <p:nvPicPr>
          <p:cNvPr id="510" name="Google Shape;510;p74" descr="mag7"/>
          <p:cNvPicPr preferRelativeResize="0"/>
          <p:nvPr/>
        </p:nvPicPr>
        <p:blipFill rotWithShape="1">
          <a:blip r:embed="rId3">
            <a:alphaModFix/>
          </a:blip>
          <a:srcRect/>
          <a:stretch/>
        </p:blipFill>
        <p:spPr>
          <a:xfrm>
            <a:off x="1295400" y="3276600"/>
            <a:ext cx="3314700" cy="254952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75"/>
          <p:cNvSpPr txBox="1">
            <a:spLocks noGrp="1"/>
          </p:cNvSpPr>
          <p:nvPr>
            <p:ph type="title"/>
          </p:nvPr>
        </p:nvSpPr>
        <p:spPr>
          <a:xfrm>
            <a:off x="685800" y="19812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0" i="0" u="none" strike="noStrike" cap="none">
                <a:solidFill>
                  <a:schemeClr val="dk2"/>
                </a:solidFill>
                <a:latin typeface="Tahoma"/>
                <a:ea typeface="Tahoma"/>
                <a:cs typeface="Tahoma"/>
                <a:sym typeface="Tahoma"/>
              </a:rPr>
              <a:t>Earthquakes:  </a:t>
            </a:r>
            <a:r>
              <a:rPr lang="en-US" sz="1900" b="0" i="0" u="none" strike="noStrike" cap="none">
                <a:solidFill>
                  <a:schemeClr val="dk2"/>
                </a:solidFill>
                <a:latin typeface="Tahoma"/>
                <a:ea typeface="Tahoma"/>
                <a:cs typeface="Tahoma"/>
                <a:sym typeface="Tahoma"/>
              </a:rPr>
              <a:t>registering 8 on the Richter Scale                                             </a:t>
            </a:r>
            <a:br>
              <a:rPr lang="en-US" sz="1900" b="0" i="0" u="none" strike="noStrike" cap="none">
                <a:solidFill>
                  <a:schemeClr val="dk2"/>
                </a:solidFill>
                <a:latin typeface="Tahoma"/>
                <a:ea typeface="Tahoma"/>
                <a:cs typeface="Tahoma"/>
                <a:sym typeface="Tahoma"/>
              </a:rPr>
            </a:br>
            <a:r>
              <a:rPr lang="en-US" sz="1900" b="0" i="0" u="none" strike="noStrike" cap="none">
                <a:solidFill>
                  <a:schemeClr val="dk2"/>
                </a:solidFill>
                <a:latin typeface="Tahoma"/>
                <a:ea typeface="Tahoma"/>
                <a:cs typeface="Tahoma"/>
                <a:sym typeface="Tahoma"/>
              </a:rPr>
              <a:t>                                         </a:t>
            </a:r>
            <a:r>
              <a:rPr lang="en-US" sz="1500" b="0" i="0" u="sng" strike="noStrike" cap="none">
                <a:solidFill>
                  <a:schemeClr val="dk2"/>
                </a:solidFill>
                <a:latin typeface="Tahoma"/>
                <a:ea typeface="Tahoma"/>
                <a:cs typeface="Tahoma"/>
                <a:sym typeface="Tahoma"/>
              </a:rPr>
              <a:t>Effect</a:t>
            </a:r>
            <a:r>
              <a:rPr lang="en-US" sz="1500" b="0" i="0" u="none" strike="noStrike" cap="none">
                <a:solidFill>
                  <a:schemeClr val="dk2"/>
                </a:solidFill>
                <a:latin typeface="Tahoma"/>
                <a:ea typeface="Tahoma"/>
                <a:cs typeface="Tahoma"/>
                <a:sym typeface="Tahoma"/>
              </a:rPr>
              <a:t>:  Very Major Earthquake Of Mass Devastation. </a:t>
            </a:r>
            <a:br>
              <a:rPr lang="en-US" sz="1500" b="0" i="0" u="none" strike="noStrike" cap="none">
                <a:solidFill>
                  <a:schemeClr val="dk2"/>
                </a:solidFill>
                <a:latin typeface="Tahoma"/>
                <a:ea typeface="Tahoma"/>
                <a:cs typeface="Tahoma"/>
                <a:sym typeface="Tahoma"/>
              </a:rPr>
            </a:br>
            <a:r>
              <a:rPr lang="en-US" sz="1500" b="0" i="0" u="none" strike="noStrike" cap="none">
                <a:solidFill>
                  <a:schemeClr val="dk2"/>
                </a:solidFill>
                <a:latin typeface="Tahoma"/>
                <a:ea typeface="Tahoma"/>
                <a:cs typeface="Tahoma"/>
                <a:sym typeface="Tahoma"/>
              </a:rPr>
              <a:t>                                             Even Sturdy Concrete Structures Are Destroyed </a:t>
            </a:r>
            <a:br>
              <a:rPr lang="en-US" sz="1500" b="0" i="0" u="none" strike="noStrike" cap="none">
                <a:solidFill>
                  <a:schemeClr val="dk2"/>
                </a:solidFill>
                <a:latin typeface="Tahoma"/>
                <a:ea typeface="Tahoma"/>
                <a:cs typeface="Tahoma"/>
                <a:sym typeface="Tahoma"/>
              </a:rPr>
            </a:br>
            <a:r>
              <a:rPr lang="en-US" sz="1900" b="0" i="0" u="none" strike="noStrike" cap="none">
                <a:solidFill>
                  <a:schemeClr val="dk2"/>
                </a:solidFill>
                <a:latin typeface="Tahoma"/>
                <a:ea typeface="Tahoma"/>
                <a:cs typeface="Tahoma"/>
                <a:sym typeface="Tahoma"/>
              </a:rPr>
              <a:t/>
            </a:r>
            <a:br>
              <a:rPr lang="en-US" sz="1900" b="0" i="0" u="none" strike="noStrike" cap="none">
                <a:solidFill>
                  <a:schemeClr val="dk2"/>
                </a:solidFill>
                <a:latin typeface="Tahoma"/>
                <a:ea typeface="Tahoma"/>
                <a:cs typeface="Tahoma"/>
                <a:sym typeface="Tahoma"/>
              </a:rPr>
            </a:br>
            <a:r>
              <a:rPr lang="en-US" sz="1900" b="0" i="0" u="none" strike="noStrike" cap="none">
                <a:solidFill>
                  <a:schemeClr val="dk2"/>
                </a:solidFill>
                <a:latin typeface="Tahoma"/>
                <a:ea typeface="Tahoma"/>
                <a:cs typeface="Tahoma"/>
                <a:sym typeface="Tahoma"/>
              </a:rPr>
              <a:t/>
            </a:r>
            <a:br>
              <a:rPr lang="en-US" sz="1900" b="0" i="0" u="none" strike="noStrike" cap="none">
                <a:solidFill>
                  <a:schemeClr val="dk2"/>
                </a:solidFill>
                <a:latin typeface="Tahoma"/>
                <a:ea typeface="Tahoma"/>
                <a:cs typeface="Tahoma"/>
                <a:sym typeface="Tahoma"/>
              </a:rPr>
            </a:br>
            <a:r>
              <a:rPr lang="en-US" sz="1900" b="0" i="0" u="none" strike="noStrike" cap="none">
                <a:solidFill>
                  <a:schemeClr val="dk2"/>
                </a:solidFill>
                <a:latin typeface="Tahoma"/>
                <a:ea typeface="Tahoma"/>
                <a:cs typeface="Tahoma"/>
                <a:sym typeface="Tahoma"/>
              </a:rPr>
              <a:t> </a:t>
            </a:r>
            <a:br>
              <a:rPr lang="en-US" sz="1900" b="0" i="0" u="none" strike="noStrike" cap="none">
                <a:solidFill>
                  <a:schemeClr val="dk2"/>
                </a:solidFill>
                <a:latin typeface="Tahoma"/>
                <a:ea typeface="Tahoma"/>
                <a:cs typeface="Tahoma"/>
                <a:sym typeface="Tahoma"/>
              </a:rPr>
            </a:br>
            <a:r>
              <a:rPr lang="en-US" sz="1900" b="0" i="0" u="none" strike="noStrike" cap="none">
                <a:solidFill>
                  <a:schemeClr val="dk2"/>
                </a:solidFill>
                <a:latin typeface="Tahoma"/>
                <a:ea typeface="Tahoma"/>
                <a:cs typeface="Tahoma"/>
                <a:sym typeface="Tahoma"/>
              </a:rPr>
              <a:t> </a:t>
            </a:r>
            <a:br>
              <a:rPr lang="en-US" sz="1900" b="0" i="0" u="none" strike="noStrike" cap="none">
                <a:solidFill>
                  <a:schemeClr val="dk2"/>
                </a:solidFill>
                <a:latin typeface="Tahoma"/>
                <a:ea typeface="Tahoma"/>
                <a:cs typeface="Tahoma"/>
                <a:sym typeface="Tahoma"/>
              </a:rPr>
            </a:br>
            <a:r>
              <a:rPr lang="en-US" sz="1900" b="0" i="0" u="none" strike="noStrike" cap="none">
                <a:solidFill>
                  <a:schemeClr val="dk2"/>
                </a:solidFill>
                <a:latin typeface="Tahoma"/>
                <a:ea typeface="Tahoma"/>
                <a:cs typeface="Tahoma"/>
                <a:sym typeface="Tahoma"/>
              </a:rPr>
              <a:t> </a:t>
            </a:r>
            <a:br>
              <a:rPr lang="en-US" sz="1900" b="0" i="0" u="none" strike="noStrike" cap="none">
                <a:solidFill>
                  <a:schemeClr val="dk2"/>
                </a:solidFill>
                <a:latin typeface="Tahoma"/>
                <a:ea typeface="Tahoma"/>
                <a:cs typeface="Tahoma"/>
                <a:sym typeface="Tahoma"/>
              </a:rPr>
            </a:br>
            <a:endParaRPr sz="1900" b="0" i="0" u="none" strike="noStrike" cap="none">
              <a:solidFill>
                <a:schemeClr val="dk2"/>
              </a:solidFill>
              <a:latin typeface="Tahoma"/>
              <a:ea typeface="Tahoma"/>
              <a:cs typeface="Tahoma"/>
              <a:sym typeface="Tahoma"/>
            </a:endParaRPr>
          </a:p>
        </p:txBody>
      </p:sp>
      <p:sp>
        <p:nvSpPr>
          <p:cNvPr id="516" name="Google Shape;516;p75"/>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pic>
        <p:nvPicPr>
          <p:cNvPr id="517" name="Google Shape;517;p75" descr="mag8"/>
          <p:cNvPicPr preferRelativeResize="0"/>
          <p:nvPr/>
        </p:nvPicPr>
        <p:blipFill rotWithShape="1">
          <a:blip r:embed="rId3">
            <a:alphaModFix/>
          </a:blip>
          <a:srcRect/>
          <a:stretch/>
        </p:blipFill>
        <p:spPr>
          <a:xfrm>
            <a:off x="2209800" y="2514600"/>
            <a:ext cx="4765675" cy="2960688"/>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Shape 521"/>
        <p:cNvGrpSpPr/>
        <p:nvPr/>
      </p:nvGrpSpPr>
      <p:grpSpPr>
        <a:xfrm>
          <a:off x="0" y="0"/>
          <a:ext cx="0" cy="0"/>
          <a:chOff x="0" y="0"/>
          <a:chExt cx="0" cy="0"/>
        </a:xfrm>
      </p:grpSpPr>
      <p:sp>
        <p:nvSpPr>
          <p:cNvPr id="522" name="Google Shape;522;p76"/>
          <p:cNvSpPr txBox="1">
            <a:spLocks noGrp="1"/>
          </p:cNvSpPr>
          <p:nvPr>
            <p:ph type="ctrTitle"/>
          </p:nvPr>
        </p:nvSpPr>
        <p:spPr>
          <a:xfrm>
            <a:off x="685800" y="22860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Times New Roman"/>
                <a:ea typeface="Times New Roman"/>
                <a:cs typeface="Times New Roman"/>
                <a:sym typeface="Times New Roman"/>
              </a:rPr>
              <a:t/>
            </a:r>
            <a:br>
              <a:rPr lang="en-US" sz="4400" b="0" i="0" u="none" strike="noStrike" cap="none">
                <a:solidFill>
                  <a:schemeClr val="dk2"/>
                </a:solidFill>
                <a:latin typeface="Times New Roman"/>
                <a:ea typeface="Times New Roman"/>
                <a:cs typeface="Times New Roman"/>
                <a:sym typeface="Times New Roman"/>
              </a:rPr>
            </a:br>
            <a:endParaRPr sz="4400" b="0" i="0" u="none" strike="noStrike" cap="none">
              <a:solidFill>
                <a:schemeClr val="dk2"/>
              </a:solidFill>
              <a:latin typeface="Times New Roman"/>
              <a:ea typeface="Times New Roman"/>
              <a:cs typeface="Times New Roman"/>
              <a:sym typeface="Times New Roman"/>
            </a:endParaRPr>
          </a:p>
        </p:txBody>
      </p:sp>
      <p:sp>
        <p:nvSpPr>
          <p:cNvPr id="523" name="Google Shape;523;p76"/>
          <p:cNvSpPr txBox="1">
            <a:spLocks noGrp="1"/>
          </p:cNvSpPr>
          <p:nvPr>
            <p:ph type="subTitle" idx="1"/>
          </p:nvPr>
        </p:nvSpPr>
        <p:spPr>
          <a:xfrm>
            <a:off x="1371600" y="1828800"/>
            <a:ext cx="6400800" cy="2667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800"/>
              <a:buFont typeface="Tahoma"/>
              <a:buNone/>
            </a:pPr>
            <a:r>
              <a:rPr lang="en-US" sz="1800" b="1" i="0" u="none" strike="noStrike" cap="none">
                <a:solidFill>
                  <a:schemeClr val="dk1"/>
                </a:solidFill>
                <a:latin typeface="Tahoma"/>
                <a:ea typeface="Tahoma"/>
                <a:cs typeface="Tahoma"/>
                <a:sym typeface="Tahoma"/>
              </a:rPr>
              <a:t>Plate boundaries are zones of movement and </a:t>
            </a:r>
            <a:endParaRPr/>
          </a:p>
          <a:p>
            <a:pPr marL="0" marR="0" lvl="0" indent="0" algn="ctr" rtl="0">
              <a:spcBef>
                <a:spcPts val="360"/>
              </a:spcBef>
              <a:spcAft>
                <a:spcPts val="0"/>
              </a:spcAft>
              <a:buClr>
                <a:schemeClr val="dk1"/>
              </a:buClr>
              <a:buSzPts val="1800"/>
              <a:buFont typeface="Tahoma"/>
              <a:buNone/>
            </a:pPr>
            <a:r>
              <a:rPr lang="en-US" sz="1800" b="1" i="0" u="none" strike="noStrike" cap="none">
                <a:solidFill>
                  <a:schemeClr val="dk1"/>
                </a:solidFill>
                <a:latin typeface="Tahoma"/>
                <a:ea typeface="Tahoma"/>
                <a:cs typeface="Tahoma"/>
                <a:sym typeface="Tahoma"/>
              </a:rPr>
              <a:t>instability, therefore a lot of interesting </a:t>
            </a:r>
            <a:endParaRPr/>
          </a:p>
          <a:p>
            <a:pPr marL="0" marR="0" lvl="0" indent="0" algn="ctr" rtl="0">
              <a:spcBef>
                <a:spcPts val="360"/>
              </a:spcBef>
              <a:spcAft>
                <a:spcPts val="0"/>
              </a:spcAft>
              <a:buClr>
                <a:schemeClr val="dk1"/>
              </a:buClr>
              <a:buSzPts val="1800"/>
              <a:buFont typeface="Tahoma"/>
              <a:buNone/>
            </a:pPr>
            <a:r>
              <a:rPr lang="en-US" sz="1800" b="1" i="0" u="none" strike="noStrike" cap="none">
                <a:solidFill>
                  <a:schemeClr val="dk1"/>
                </a:solidFill>
                <a:latin typeface="Tahoma"/>
                <a:ea typeface="Tahoma"/>
                <a:cs typeface="Tahoma"/>
                <a:sym typeface="Tahoma"/>
              </a:rPr>
              <a:t>geographical features occur there. </a:t>
            </a:r>
            <a:endParaRPr/>
          </a:p>
          <a:p>
            <a:pPr marL="0" marR="0" lvl="0" indent="0" algn="ctr" rtl="0">
              <a:spcBef>
                <a:spcPts val="360"/>
              </a:spcBef>
              <a:spcAft>
                <a:spcPts val="0"/>
              </a:spcAft>
              <a:buClr>
                <a:schemeClr val="dk1"/>
              </a:buClr>
              <a:buSzPts val="1800"/>
              <a:buFont typeface="Times New Roman"/>
              <a:buNone/>
            </a:pPr>
            <a:endParaRPr sz="1800" b="1" i="0" u="none" strike="noStrike" cap="none">
              <a:solidFill>
                <a:schemeClr val="dk1"/>
              </a:solidFill>
              <a:latin typeface="Tahoma"/>
              <a:ea typeface="Tahoma"/>
              <a:cs typeface="Tahoma"/>
              <a:sym typeface="Tahoma"/>
            </a:endParaRPr>
          </a:p>
          <a:p>
            <a:pPr marL="0" marR="0" lvl="0" indent="0" algn="ctr" rtl="0">
              <a:spcBef>
                <a:spcPts val="360"/>
              </a:spcBef>
              <a:spcAft>
                <a:spcPts val="0"/>
              </a:spcAft>
              <a:buClr>
                <a:schemeClr val="dk1"/>
              </a:buClr>
              <a:buSzPts val="1800"/>
              <a:buFont typeface="Times New Roman"/>
              <a:buNone/>
            </a:pPr>
            <a:endParaRPr sz="1800" b="1" i="0" u="none" strike="noStrike" cap="none">
              <a:solidFill>
                <a:schemeClr val="dk1"/>
              </a:solidFill>
              <a:latin typeface="Tahoma"/>
              <a:ea typeface="Tahoma"/>
              <a:cs typeface="Tahoma"/>
              <a:sym typeface="Tahoma"/>
            </a:endParaRPr>
          </a:p>
          <a:p>
            <a:pPr marL="0" marR="0" lvl="0" indent="0" algn="ctr" rtl="0">
              <a:spcBef>
                <a:spcPts val="360"/>
              </a:spcBef>
              <a:spcAft>
                <a:spcPts val="0"/>
              </a:spcAft>
              <a:buClr>
                <a:schemeClr val="dk1"/>
              </a:buClr>
              <a:buSzPts val="1800"/>
              <a:buFont typeface="Times New Roman"/>
              <a:buNone/>
            </a:pPr>
            <a:endParaRPr sz="1800" b="1" i="0" u="none" strike="noStrike" cap="none">
              <a:solidFill>
                <a:schemeClr val="dk1"/>
              </a:solidFill>
              <a:latin typeface="Tahoma"/>
              <a:ea typeface="Tahoma"/>
              <a:cs typeface="Tahoma"/>
              <a:sym typeface="Tahoma"/>
            </a:endParaRPr>
          </a:p>
          <a:p>
            <a:pPr marL="0" marR="0" lvl="0" indent="0" algn="ctr" rtl="0">
              <a:spcBef>
                <a:spcPts val="360"/>
              </a:spcBef>
              <a:spcAft>
                <a:spcPts val="0"/>
              </a:spcAft>
              <a:buClr>
                <a:schemeClr val="dk1"/>
              </a:buClr>
              <a:buSzPts val="1800"/>
              <a:buFont typeface="Times New Roman"/>
              <a:buNone/>
            </a:pPr>
            <a:endParaRPr sz="1800" b="1" i="0" u="none" strike="noStrike" cap="none">
              <a:solidFill>
                <a:schemeClr val="dk1"/>
              </a:solidFill>
              <a:latin typeface="Tahoma"/>
              <a:ea typeface="Tahoma"/>
              <a:cs typeface="Tahoma"/>
              <a:sym typeface="Tahoma"/>
            </a:endParaRPr>
          </a:p>
          <a:p>
            <a:pPr marL="0" marR="0" lvl="0" indent="0" algn="ctr" rtl="0">
              <a:spcBef>
                <a:spcPts val="360"/>
              </a:spcBef>
              <a:spcAft>
                <a:spcPts val="0"/>
              </a:spcAft>
              <a:buClr>
                <a:schemeClr val="dk1"/>
              </a:buClr>
              <a:buSzPts val="1800"/>
              <a:buFont typeface="Times New Roman"/>
              <a:buNone/>
            </a:pPr>
            <a:endParaRPr sz="1800" b="1" i="0" u="none" strike="noStrike" cap="none">
              <a:solidFill>
                <a:schemeClr val="dk1"/>
              </a:solidFill>
              <a:latin typeface="Tahoma"/>
              <a:ea typeface="Tahoma"/>
              <a:cs typeface="Tahoma"/>
              <a:sym typeface="Tahoma"/>
            </a:endParaRPr>
          </a:p>
          <a:p>
            <a:pPr marL="0" marR="0" lvl="0" indent="0" algn="ctr" rtl="0">
              <a:spcBef>
                <a:spcPts val="360"/>
              </a:spcBef>
              <a:spcAft>
                <a:spcPts val="0"/>
              </a:spcAft>
              <a:buClr>
                <a:schemeClr val="dk1"/>
              </a:buClr>
              <a:buSzPts val="1800"/>
              <a:buFont typeface="Times New Roman"/>
              <a:buNone/>
            </a:pPr>
            <a:endParaRPr sz="1800" b="1" i="0" u="none" strike="noStrike" cap="none">
              <a:solidFill>
                <a:schemeClr val="dk1"/>
              </a:solidFill>
              <a:latin typeface="Tahoma"/>
              <a:ea typeface="Tahoma"/>
              <a:cs typeface="Tahoma"/>
              <a:sym typeface="Tahoma"/>
            </a:endParaRPr>
          </a:p>
          <a:p>
            <a:pPr marL="0" marR="0" lvl="0" indent="0" algn="ctr" rtl="0">
              <a:spcBef>
                <a:spcPts val="340"/>
              </a:spcBef>
              <a:spcAft>
                <a:spcPts val="0"/>
              </a:spcAft>
              <a:buClr>
                <a:schemeClr val="dk1"/>
              </a:buClr>
              <a:buSzPts val="1700"/>
              <a:buFont typeface="Tahoma"/>
              <a:buNone/>
            </a:pPr>
            <a:r>
              <a:rPr lang="en-US" sz="1700" b="1" i="0" u="none" strike="noStrike" cap="none">
                <a:solidFill>
                  <a:schemeClr val="dk1"/>
                </a:solidFill>
                <a:latin typeface="Tahoma"/>
                <a:ea typeface="Tahoma"/>
                <a:cs typeface="Tahoma"/>
                <a:sym typeface="Tahoma"/>
              </a:rPr>
              <a:t>Let us look at some features that we are familiar with.</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pic>
        <p:nvPicPr>
          <p:cNvPr id="528" name="Google Shape;528;p77" descr="mt st helens"/>
          <p:cNvPicPr preferRelativeResize="0"/>
          <p:nvPr/>
        </p:nvPicPr>
        <p:blipFill rotWithShape="1">
          <a:blip r:embed="rId3">
            <a:alphaModFix/>
          </a:blip>
          <a:srcRect/>
          <a:stretch/>
        </p:blipFill>
        <p:spPr>
          <a:xfrm>
            <a:off x="2286000" y="3124200"/>
            <a:ext cx="4560888" cy="2822575"/>
          </a:xfrm>
          <a:prstGeom prst="rect">
            <a:avLst/>
          </a:prstGeom>
          <a:noFill/>
          <a:ln>
            <a:noFill/>
          </a:ln>
        </p:spPr>
      </p:pic>
      <p:sp>
        <p:nvSpPr>
          <p:cNvPr id="529" name="Google Shape;529;p77"/>
          <p:cNvSpPr txBox="1">
            <a:spLocks noGrp="1"/>
          </p:cNvSpPr>
          <p:nvPr>
            <p:ph type="title" idx="4294967295"/>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 b="1" i="0" u="none" strike="noStrike" cap="none">
                <a:solidFill>
                  <a:schemeClr val="dk2"/>
                </a:solidFill>
                <a:latin typeface="Tahoma"/>
                <a:ea typeface="Tahoma"/>
                <a:cs typeface="Tahoma"/>
                <a:sym typeface="Tahoma"/>
              </a:rPr>
              <a:t/>
            </a:r>
            <a:br>
              <a:rPr lang="en-US" sz="1500" b="1" i="0" u="none" strike="noStrike" cap="none">
                <a:solidFill>
                  <a:schemeClr val="dk2"/>
                </a:solidFill>
                <a:latin typeface="Tahoma"/>
                <a:ea typeface="Tahoma"/>
                <a:cs typeface="Tahoma"/>
                <a:sym typeface="Tahoma"/>
              </a:rPr>
            </a:br>
            <a:r>
              <a:rPr lang="en-US" sz="1500" b="1" i="0" u="none" strike="noStrike" cap="none">
                <a:solidFill>
                  <a:schemeClr val="dk2"/>
                </a:solidFill>
                <a:latin typeface="Tahoma"/>
                <a:ea typeface="Tahoma"/>
                <a:cs typeface="Tahoma"/>
                <a:sym typeface="Tahoma"/>
              </a:rPr>
              <a:t/>
            </a:r>
            <a:br>
              <a:rPr lang="en-US" sz="1500" b="1" i="0" u="none" strike="noStrike" cap="none">
                <a:solidFill>
                  <a:schemeClr val="dk2"/>
                </a:solidFill>
                <a:latin typeface="Tahoma"/>
                <a:ea typeface="Tahoma"/>
                <a:cs typeface="Tahoma"/>
                <a:sym typeface="Tahoma"/>
              </a:rPr>
            </a:br>
            <a:r>
              <a:rPr lang="en-US" sz="1500" b="1" i="0" u="none" strike="noStrike" cap="none">
                <a:solidFill>
                  <a:schemeClr val="dk2"/>
                </a:solidFill>
                <a:latin typeface="Tahoma"/>
                <a:ea typeface="Tahoma"/>
                <a:cs typeface="Tahoma"/>
                <a:sym typeface="Tahoma"/>
              </a:rPr>
              <a:t/>
            </a:r>
            <a:br>
              <a:rPr lang="en-US" sz="1500" b="1" i="0" u="none" strike="noStrike" cap="none">
                <a:solidFill>
                  <a:schemeClr val="dk2"/>
                </a:solidFill>
                <a:latin typeface="Tahoma"/>
                <a:ea typeface="Tahoma"/>
                <a:cs typeface="Tahoma"/>
                <a:sym typeface="Tahoma"/>
              </a:rPr>
            </a:br>
            <a:r>
              <a:rPr lang="en-US" sz="1500" b="1" i="0" u="none" strike="noStrike" cap="none">
                <a:solidFill>
                  <a:schemeClr val="dk2"/>
                </a:solidFill>
                <a:latin typeface="Tahoma"/>
                <a:ea typeface="Tahoma"/>
                <a:cs typeface="Tahoma"/>
                <a:sym typeface="Tahoma"/>
              </a:rPr>
              <a:t/>
            </a:r>
            <a:br>
              <a:rPr lang="en-US" sz="1500" b="1" i="0" u="none" strike="noStrike" cap="none">
                <a:solidFill>
                  <a:schemeClr val="dk2"/>
                </a:solidFill>
                <a:latin typeface="Tahoma"/>
                <a:ea typeface="Tahoma"/>
                <a:cs typeface="Tahoma"/>
                <a:sym typeface="Tahoma"/>
              </a:rPr>
            </a:br>
            <a:r>
              <a:rPr lang="en-US" sz="1500" b="1" i="0" u="none" strike="noStrike" cap="none">
                <a:solidFill>
                  <a:schemeClr val="dk2"/>
                </a:solidFill>
                <a:latin typeface="Tahoma"/>
                <a:ea typeface="Tahoma"/>
                <a:cs typeface="Tahoma"/>
                <a:sym typeface="Tahoma"/>
              </a:rPr>
              <a:t/>
            </a:r>
            <a:br>
              <a:rPr lang="en-US" sz="1500" b="1" i="0" u="none" strike="noStrike" cap="none">
                <a:solidFill>
                  <a:schemeClr val="dk2"/>
                </a:solidFill>
                <a:latin typeface="Tahoma"/>
                <a:ea typeface="Tahoma"/>
                <a:cs typeface="Tahoma"/>
                <a:sym typeface="Tahoma"/>
              </a:rPr>
            </a:br>
            <a:r>
              <a:rPr lang="en-US" sz="1500" b="1" i="0" u="none" strike="noStrike" cap="none">
                <a:solidFill>
                  <a:schemeClr val="dk2"/>
                </a:solidFill>
                <a:latin typeface="Tahoma"/>
                <a:ea typeface="Tahoma"/>
                <a:cs typeface="Tahoma"/>
                <a:sym typeface="Tahoma"/>
              </a:rPr>
              <a:t/>
            </a:r>
            <a:br>
              <a:rPr lang="en-US" sz="1500" b="1" i="0" u="none" strike="noStrike" cap="none">
                <a:solidFill>
                  <a:schemeClr val="dk2"/>
                </a:solidFill>
                <a:latin typeface="Tahoma"/>
                <a:ea typeface="Tahoma"/>
                <a:cs typeface="Tahoma"/>
                <a:sym typeface="Tahoma"/>
              </a:rPr>
            </a:br>
            <a:r>
              <a:rPr lang="en-US" sz="1500" b="1" i="0" u="none" strike="noStrike" cap="none">
                <a:solidFill>
                  <a:schemeClr val="dk2"/>
                </a:solidFill>
                <a:latin typeface="Tahoma"/>
                <a:ea typeface="Tahoma"/>
                <a:cs typeface="Tahoma"/>
                <a:sym typeface="Tahoma"/>
              </a:rPr>
              <a:t/>
            </a:r>
            <a:br>
              <a:rPr lang="en-US" sz="1500" b="1" i="0" u="none" strike="noStrike" cap="none">
                <a:solidFill>
                  <a:schemeClr val="dk2"/>
                </a:solidFill>
                <a:latin typeface="Tahoma"/>
                <a:ea typeface="Tahoma"/>
                <a:cs typeface="Tahoma"/>
                <a:sym typeface="Tahoma"/>
              </a:rPr>
            </a:br>
            <a:r>
              <a:rPr lang="en-US" sz="1500" b="1" i="0" u="none" strike="noStrike" cap="none">
                <a:solidFill>
                  <a:schemeClr val="dk2"/>
                </a:solidFill>
                <a:latin typeface="Tahoma"/>
                <a:ea typeface="Tahoma"/>
                <a:cs typeface="Tahoma"/>
                <a:sym typeface="Tahoma"/>
              </a:rPr>
              <a:t/>
            </a:r>
            <a:br>
              <a:rPr lang="en-US" sz="1500" b="1" i="0" u="none" strike="noStrike" cap="none">
                <a:solidFill>
                  <a:schemeClr val="dk2"/>
                </a:solidFill>
                <a:latin typeface="Tahoma"/>
                <a:ea typeface="Tahoma"/>
                <a:cs typeface="Tahoma"/>
                <a:sym typeface="Tahoma"/>
              </a:rPr>
            </a:br>
            <a:r>
              <a:rPr lang="en-US" sz="1500" b="1" i="0" u="none" strike="noStrike" cap="none">
                <a:solidFill>
                  <a:schemeClr val="dk2"/>
                </a:solidFill>
                <a:latin typeface="Tahoma"/>
                <a:ea typeface="Tahoma"/>
                <a:cs typeface="Tahoma"/>
                <a:sym typeface="Tahoma"/>
              </a:rPr>
              <a:t/>
            </a:r>
            <a:br>
              <a:rPr lang="en-US" sz="1500" b="1" i="0" u="none" strike="noStrike" cap="none">
                <a:solidFill>
                  <a:schemeClr val="dk2"/>
                </a:solidFill>
                <a:latin typeface="Tahoma"/>
                <a:ea typeface="Tahoma"/>
                <a:cs typeface="Tahoma"/>
                <a:sym typeface="Tahoma"/>
              </a:rPr>
            </a:br>
            <a:r>
              <a:rPr lang="en-US" sz="1500" b="1" i="0" u="none" strike="noStrike" cap="none">
                <a:solidFill>
                  <a:schemeClr val="dk2"/>
                </a:solidFill>
                <a:latin typeface="Tahoma"/>
                <a:ea typeface="Tahoma"/>
                <a:cs typeface="Tahoma"/>
                <a:sym typeface="Tahoma"/>
              </a:rPr>
              <a:t/>
            </a:r>
            <a:br>
              <a:rPr lang="en-US" sz="1500" b="1" i="0" u="none" strike="noStrike" cap="none">
                <a:solidFill>
                  <a:schemeClr val="dk2"/>
                </a:solidFill>
                <a:latin typeface="Tahoma"/>
                <a:ea typeface="Tahoma"/>
                <a:cs typeface="Tahoma"/>
                <a:sym typeface="Tahoma"/>
              </a:rPr>
            </a:br>
            <a:r>
              <a:rPr lang="en-US" sz="1500" b="1" i="0" u="none" strike="noStrike" cap="none">
                <a:solidFill>
                  <a:schemeClr val="dk2"/>
                </a:solidFill>
                <a:latin typeface="Tahoma"/>
                <a:ea typeface="Tahoma"/>
                <a:cs typeface="Tahoma"/>
                <a:sym typeface="Tahoma"/>
              </a:rPr>
              <a:t/>
            </a:r>
            <a:br>
              <a:rPr lang="en-US" sz="1500" b="1" i="0" u="none" strike="noStrike" cap="none">
                <a:solidFill>
                  <a:schemeClr val="dk2"/>
                </a:solidFill>
                <a:latin typeface="Tahoma"/>
                <a:ea typeface="Tahoma"/>
                <a:cs typeface="Tahoma"/>
                <a:sym typeface="Tahoma"/>
              </a:rPr>
            </a:br>
            <a:r>
              <a:rPr lang="en-US" sz="1500" b="1" i="0" u="none" strike="noStrike" cap="none">
                <a:solidFill>
                  <a:schemeClr val="dk2"/>
                </a:solidFill>
                <a:latin typeface="Tahoma"/>
                <a:ea typeface="Tahoma"/>
                <a:cs typeface="Tahoma"/>
                <a:sym typeface="Tahoma"/>
              </a:rPr>
              <a:t/>
            </a:r>
            <a:br>
              <a:rPr lang="en-US" sz="1500" b="1" i="0" u="none" strike="noStrike" cap="none">
                <a:solidFill>
                  <a:schemeClr val="dk2"/>
                </a:solidFill>
                <a:latin typeface="Tahoma"/>
                <a:ea typeface="Tahoma"/>
                <a:cs typeface="Tahoma"/>
                <a:sym typeface="Tahoma"/>
              </a:rPr>
            </a:br>
            <a:r>
              <a:rPr lang="en-US" sz="1500" b="1" i="0" u="none" strike="noStrike" cap="none">
                <a:solidFill>
                  <a:schemeClr val="dk2"/>
                </a:solidFill>
                <a:latin typeface="Tahoma"/>
                <a:ea typeface="Tahoma"/>
                <a:cs typeface="Tahoma"/>
                <a:sym typeface="Tahoma"/>
              </a:rPr>
              <a:t/>
            </a:r>
            <a:br>
              <a:rPr lang="en-US" sz="1500" b="1" i="0" u="none" strike="noStrike" cap="none">
                <a:solidFill>
                  <a:schemeClr val="dk2"/>
                </a:solidFill>
                <a:latin typeface="Tahoma"/>
                <a:ea typeface="Tahoma"/>
                <a:cs typeface="Tahoma"/>
                <a:sym typeface="Tahoma"/>
              </a:rPr>
            </a:br>
            <a:r>
              <a:rPr lang="en-US" sz="1500" b="1" i="0" u="none" strike="noStrike" cap="none">
                <a:solidFill>
                  <a:schemeClr val="dk2"/>
                </a:solidFill>
                <a:latin typeface="Tahoma"/>
                <a:ea typeface="Tahoma"/>
                <a:cs typeface="Tahoma"/>
                <a:sym typeface="Tahoma"/>
              </a:rPr>
              <a:t/>
            </a:r>
            <a:br>
              <a:rPr lang="en-US" sz="1500" b="1" i="0" u="none" strike="noStrike" cap="none">
                <a:solidFill>
                  <a:schemeClr val="dk2"/>
                </a:solidFill>
                <a:latin typeface="Tahoma"/>
                <a:ea typeface="Tahoma"/>
                <a:cs typeface="Tahoma"/>
                <a:sym typeface="Tahoma"/>
              </a:rPr>
            </a:br>
            <a:r>
              <a:rPr lang="en-US" sz="1500" b="1" i="0" u="none" strike="noStrike" cap="none">
                <a:solidFill>
                  <a:schemeClr val="dk2"/>
                </a:solidFill>
                <a:latin typeface="Tahoma"/>
                <a:ea typeface="Tahoma"/>
                <a:cs typeface="Tahoma"/>
                <a:sym typeface="Tahoma"/>
              </a:rPr>
              <a:t/>
            </a:r>
            <a:br>
              <a:rPr lang="en-US" sz="1500" b="1" i="0" u="none" strike="noStrike" cap="none">
                <a:solidFill>
                  <a:schemeClr val="dk2"/>
                </a:solidFill>
                <a:latin typeface="Tahoma"/>
                <a:ea typeface="Tahoma"/>
                <a:cs typeface="Tahoma"/>
                <a:sym typeface="Tahoma"/>
              </a:rPr>
            </a:br>
            <a:r>
              <a:rPr lang="en-US" sz="1500" b="1" i="0" u="none" strike="noStrike" cap="none">
                <a:solidFill>
                  <a:schemeClr val="dk2"/>
                </a:solidFill>
                <a:latin typeface="Tahoma"/>
                <a:ea typeface="Tahoma"/>
                <a:cs typeface="Tahoma"/>
                <a:sym typeface="Tahoma"/>
              </a:rPr>
              <a:t/>
            </a:r>
            <a:br>
              <a:rPr lang="en-US" sz="1500" b="1" i="0" u="none" strike="noStrike" cap="none">
                <a:solidFill>
                  <a:schemeClr val="dk2"/>
                </a:solidFill>
                <a:latin typeface="Tahoma"/>
                <a:ea typeface="Tahoma"/>
                <a:cs typeface="Tahoma"/>
                <a:sym typeface="Tahoma"/>
              </a:rPr>
            </a:br>
            <a:r>
              <a:rPr lang="en-US" sz="1500" b="1" i="0" u="none" strike="noStrike" cap="none">
                <a:solidFill>
                  <a:schemeClr val="dk2"/>
                </a:solidFill>
                <a:latin typeface="Tahoma"/>
                <a:ea typeface="Tahoma"/>
                <a:cs typeface="Tahoma"/>
                <a:sym typeface="Tahoma"/>
              </a:rPr>
              <a:t/>
            </a:r>
            <a:br>
              <a:rPr lang="en-US" sz="1500" b="1" i="0" u="none" strike="noStrike" cap="none">
                <a:solidFill>
                  <a:schemeClr val="dk2"/>
                </a:solidFill>
                <a:latin typeface="Tahoma"/>
                <a:ea typeface="Tahoma"/>
                <a:cs typeface="Tahoma"/>
                <a:sym typeface="Tahoma"/>
              </a:rPr>
            </a:br>
            <a:r>
              <a:rPr lang="en-US" sz="2500" b="0" i="0" u="none" strike="noStrike" cap="none">
                <a:solidFill>
                  <a:schemeClr val="dk2"/>
                </a:solidFill>
                <a:latin typeface="Tahoma"/>
                <a:ea typeface="Tahoma"/>
                <a:cs typeface="Tahoma"/>
                <a:sym typeface="Tahoma"/>
              </a:rPr>
              <a:t>Volcanoes</a:t>
            </a:r>
            <a:br>
              <a:rPr lang="en-US" sz="2500" b="0" i="0" u="none" strike="noStrike" cap="none">
                <a:solidFill>
                  <a:schemeClr val="dk2"/>
                </a:solidFill>
                <a:latin typeface="Tahoma"/>
                <a:ea typeface="Tahoma"/>
                <a:cs typeface="Tahoma"/>
                <a:sym typeface="Tahoma"/>
              </a:rPr>
            </a:br>
            <a:r>
              <a:rPr lang="en-US" sz="600" b="0" i="0" u="none" strike="noStrike" cap="none">
                <a:solidFill>
                  <a:schemeClr val="dk2"/>
                </a:solidFill>
                <a:latin typeface="Tahoma"/>
                <a:ea typeface="Tahoma"/>
                <a:cs typeface="Tahoma"/>
                <a:sym typeface="Tahoma"/>
              </a:rPr>
              <a:t> </a:t>
            </a:r>
            <a:r>
              <a:rPr lang="en-US" sz="1500" b="1" i="0" u="none" strike="noStrike" cap="none">
                <a:solidFill>
                  <a:schemeClr val="dk2"/>
                </a:solidFill>
                <a:latin typeface="Tahoma"/>
                <a:ea typeface="Tahoma"/>
                <a:cs typeface="Tahoma"/>
                <a:sym typeface="Tahoma"/>
              </a:rPr>
              <a:t/>
            </a:r>
            <a:br>
              <a:rPr lang="en-US" sz="1500" b="1" i="0" u="none" strike="noStrike" cap="none">
                <a:solidFill>
                  <a:schemeClr val="dk2"/>
                </a:solidFill>
                <a:latin typeface="Tahoma"/>
                <a:ea typeface="Tahoma"/>
                <a:cs typeface="Tahoma"/>
                <a:sym typeface="Tahoma"/>
              </a:rPr>
            </a:br>
            <a:r>
              <a:rPr lang="en-US" sz="1200" b="0" i="0" u="none" strike="noStrike" cap="none">
                <a:solidFill>
                  <a:schemeClr val="dk2"/>
                </a:solidFill>
                <a:latin typeface="Tahoma"/>
                <a:ea typeface="Tahoma"/>
                <a:cs typeface="Tahoma"/>
                <a:sym typeface="Tahoma"/>
              </a:rPr>
              <a:t>A volcano, by geographical definition, is any conical or dome-shaped structure </a:t>
            </a:r>
            <a:br>
              <a:rPr lang="en-US" sz="1200" b="0" i="0" u="none" strike="noStrike" cap="none">
                <a:solidFill>
                  <a:schemeClr val="dk2"/>
                </a:solidFill>
                <a:latin typeface="Tahoma"/>
                <a:ea typeface="Tahoma"/>
                <a:cs typeface="Tahoma"/>
                <a:sym typeface="Tahoma"/>
              </a:rPr>
            </a:br>
            <a:r>
              <a:rPr lang="en-US" sz="1200" b="0" i="0" u="none" strike="noStrike" cap="none">
                <a:solidFill>
                  <a:schemeClr val="dk2"/>
                </a:solidFill>
                <a:latin typeface="Tahoma"/>
                <a:ea typeface="Tahoma"/>
                <a:cs typeface="Tahoma"/>
                <a:sym typeface="Tahoma"/>
              </a:rPr>
              <a:t>that is formed as a result of magma escaping to the surface of the Earth </a:t>
            </a:r>
            <a:br>
              <a:rPr lang="en-US" sz="1200" b="0" i="0" u="none" strike="noStrike" cap="none">
                <a:solidFill>
                  <a:schemeClr val="dk2"/>
                </a:solidFill>
                <a:latin typeface="Tahoma"/>
                <a:ea typeface="Tahoma"/>
                <a:cs typeface="Tahoma"/>
                <a:sym typeface="Tahoma"/>
              </a:rPr>
            </a:br>
            <a:r>
              <a:rPr lang="en-US" sz="1200" b="0" i="0" u="none" strike="noStrike" cap="none">
                <a:solidFill>
                  <a:schemeClr val="dk2"/>
                </a:solidFill>
                <a:latin typeface="Tahoma"/>
                <a:ea typeface="Tahoma"/>
                <a:cs typeface="Tahoma"/>
                <a:sym typeface="Tahoma"/>
              </a:rPr>
              <a:t>through an opening which we call a vent.  There are various types of volcanoes, </a:t>
            </a:r>
            <a:br>
              <a:rPr lang="en-US" sz="1200" b="0" i="0" u="none" strike="noStrike" cap="none">
                <a:solidFill>
                  <a:schemeClr val="dk2"/>
                </a:solidFill>
                <a:latin typeface="Tahoma"/>
                <a:ea typeface="Tahoma"/>
                <a:cs typeface="Tahoma"/>
                <a:sym typeface="Tahoma"/>
              </a:rPr>
            </a:br>
            <a:r>
              <a:rPr lang="en-US" sz="1200" b="0" i="0" u="none" strike="noStrike" cap="none">
                <a:solidFill>
                  <a:schemeClr val="dk2"/>
                </a:solidFill>
                <a:latin typeface="Tahoma"/>
                <a:ea typeface="Tahoma"/>
                <a:cs typeface="Tahoma"/>
                <a:sym typeface="Tahoma"/>
              </a:rPr>
              <a:t>ranging from flat shield-shaped ones to tall and steep ones.</a:t>
            </a:r>
            <a:r>
              <a:rPr lang="en-US" sz="1500" b="0" i="0" u="none" strike="noStrike" cap="none">
                <a:solidFill>
                  <a:schemeClr val="dk2"/>
                </a:solidFill>
                <a:latin typeface="Tahoma"/>
                <a:ea typeface="Tahoma"/>
                <a:cs typeface="Tahoma"/>
                <a:sym typeface="Tahoma"/>
              </a:rPr>
              <a:t> </a:t>
            </a:r>
            <a:r>
              <a:rPr lang="en-US" sz="4400" b="0" i="0" u="none" strike="noStrike" cap="none">
                <a:solidFill>
                  <a:schemeClr val="dk2"/>
                </a:solidFill>
                <a:latin typeface="Times New Roman"/>
                <a:ea typeface="Times New Roman"/>
                <a:cs typeface="Times New Roman"/>
                <a:sym typeface="Times New Roman"/>
              </a:rPr>
              <a:t/>
            </a:r>
            <a:br>
              <a:rPr lang="en-US" sz="4400" b="0" i="0" u="none" strike="noStrike" cap="none">
                <a:solidFill>
                  <a:schemeClr val="dk2"/>
                </a:solidFill>
                <a:latin typeface="Times New Roman"/>
                <a:ea typeface="Times New Roman"/>
                <a:cs typeface="Times New Roman"/>
                <a:sym typeface="Times New Roman"/>
              </a:rPr>
            </a:br>
            <a:r>
              <a:rPr lang="en-US" sz="4400" b="0" i="0" u="none" strike="noStrike" cap="none">
                <a:solidFill>
                  <a:schemeClr val="dk2"/>
                </a:solidFill>
                <a:latin typeface="Times New Roman"/>
                <a:ea typeface="Times New Roman"/>
                <a:cs typeface="Times New Roman"/>
                <a:sym typeface="Times New Roman"/>
              </a:rPr>
              <a:t/>
            </a:r>
            <a:br>
              <a:rPr lang="en-US" sz="4400" b="0" i="0" u="none" strike="noStrike" cap="none">
                <a:solidFill>
                  <a:schemeClr val="dk2"/>
                </a:solidFill>
                <a:latin typeface="Times New Roman"/>
                <a:ea typeface="Times New Roman"/>
                <a:cs typeface="Times New Roman"/>
                <a:sym typeface="Times New Roman"/>
              </a:rPr>
            </a:br>
            <a:r>
              <a:rPr lang="en-US" sz="4400" b="0" i="0" u="none" strike="noStrike" cap="none">
                <a:solidFill>
                  <a:schemeClr val="dk2"/>
                </a:solidFill>
                <a:latin typeface="Times New Roman"/>
                <a:ea typeface="Times New Roman"/>
                <a:cs typeface="Times New Roman"/>
                <a:sym typeface="Times New Roman"/>
              </a:rPr>
              <a:t/>
            </a:r>
            <a:br>
              <a:rPr lang="en-US" sz="4400" b="0" i="0" u="none" strike="noStrike" cap="none">
                <a:solidFill>
                  <a:schemeClr val="dk2"/>
                </a:solidFill>
                <a:latin typeface="Times New Roman"/>
                <a:ea typeface="Times New Roman"/>
                <a:cs typeface="Times New Roman"/>
                <a:sym typeface="Times New Roman"/>
              </a:rPr>
            </a:br>
            <a:r>
              <a:rPr lang="en-US" sz="4400" b="0" i="0" u="none" strike="noStrike" cap="none">
                <a:solidFill>
                  <a:schemeClr val="dk2"/>
                </a:solidFill>
                <a:latin typeface="Times New Roman"/>
                <a:ea typeface="Times New Roman"/>
                <a:cs typeface="Times New Roman"/>
                <a:sym typeface="Times New Roman"/>
              </a:rPr>
              <a:t/>
            </a:r>
            <a:br>
              <a:rPr lang="en-US" sz="4400" b="0" i="0" u="none" strike="noStrike" cap="none">
                <a:solidFill>
                  <a:schemeClr val="dk2"/>
                </a:solidFill>
                <a:latin typeface="Times New Roman"/>
                <a:ea typeface="Times New Roman"/>
                <a:cs typeface="Times New Roman"/>
                <a:sym typeface="Times New Roman"/>
              </a:rPr>
            </a:br>
            <a:endParaRPr sz="4400" b="0" i="0" u="none" strike="noStrike" cap="none">
              <a:solidFill>
                <a:schemeClr val="dk2"/>
              </a:solidFill>
              <a:latin typeface="Times New Roman"/>
              <a:ea typeface="Times New Roman"/>
              <a:cs typeface="Times New Roman"/>
              <a:sym typeface="Times New Roman"/>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pic>
        <p:nvPicPr>
          <p:cNvPr id="534" name="Google Shape;534;p78" descr="firebelt"/>
          <p:cNvPicPr preferRelativeResize="0"/>
          <p:nvPr/>
        </p:nvPicPr>
        <p:blipFill rotWithShape="1">
          <a:blip r:embed="rId3">
            <a:alphaModFix/>
          </a:blip>
          <a:srcRect/>
          <a:stretch/>
        </p:blipFill>
        <p:spPr>
          <a:xfrm>
            <a:off x="2743200" y="3429000"/>
            <a:ext cx="3897313" cy="2549525"/>
          </a:xfrm>
          <a:prstGeom prst="rect">
            <a:avLst/>
          </a:prstGeom>
          <a:noFill/>
          <a:ln>
            <a:noFill/>
          </a:ln>
        </p:spPr>
      </p:pic>
      <p:sp>
        <p:nvSpPr>
          <p:cNvPr id="535" name="Google Shape;535;p78"/>
          <p:cNvSpPr txBox="1">
            <a:spLocks noGrp="1"/>
          </p:cNvSpPr>
          <p:nvPr>
            <p:ph type="title" idx="4294967295"/>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 b="1" i="0" u="none" strike="noStrike" cap="none">
                <a:solidFill>
                  <a:schemeClr val="dk2"/>
                </a:solidFill>
                <a:latin typeface="Tahoma"/>
                <a:ea typeface="Tahoma"/>
                <a:cs typeface="Tahoma"/>
                <a:sym typeface="Tahoma"/>
              </a:rPr>
              <a:t/>
            </a:r>
            <a:br>
              <a:rPr lang="en-US" sz="1500" b="1" i="0" u="none" strike="noStrike" cap="none">
                <a:solidFill>
                  <a:schemeClr val="dk2"/>
                </a:solidFill>
                <a:latin typeface="Tahoma"/>
                <a:ea typeface="Tahoma"/>
                <a:cs typeface="Tahoma"/>
                <a:sym typeface="Tahoma"/>
              </a:rPr>
            </a:br>
            <a:r>
              <a:rPr lang="en-US" sz="1500" b="1" i="0" u="none" strike="noStrike" cap="none">
                <a:solidFill>
                  <a:schemeClr val="dk2"/>
                </a:solidFill>
                <a:latin typeface="Tahoma"/>
                <a:ea typeface="Tahoma"/>
                <a:cs typeface="Tahoma"/>
                <a:sym typeface="Tahoma"/>
              </a:rPr>
              <a:t/>
            </a:r>
            <a:br>
              <a:rPr lang="en-US" sz="1500" b="1" i="0" u="none" strike="noStrike" cap="none">
                <a:solidFill>
                  <a:schemeClr val="dk2"/>
                </a:solidFill>
                <a:latin typeface="Tahoma"/>
                <a:ea typeface="Tahoma"/>
                <a:cs typeface="Tahoma"/>
                <a:sym typeface="Tahoma"/>
              </a:rPr>
            </a:br>
            <a:r>
              <a:rPr lang="en-US" sz="1500" b="1" i="0" u="none" strike="noStrike" cap="none">
                <a:solidFill>
                  <a:schemeClr val="dk2"/>
                </a:solidFill>
                <a:latin typeface="Tahoma"/>
                <a:ea typeface="Tahoma"/>
                <a:cs typeface="Tahoma"/>
                <a:sym typeface="Tahoma"/>
              </a:rPr>
              <a:t/>
            </a:r>
            <a:br>
              <a:rPr lang="en-US" sz="1500" b="1" i="0" u="none" strike="noStrike" cap="none">
                <a:solidFill>
                  <a:schemeClr val="dk2"/>
                </a:solidFill>
                <a:latin typeface="Tahoma"/>
                <a:ea typeface="Tahoma"/>
                <a:cs typeface="Tahoma"/>
                <a:sym typeface="Tahoma"/>
              </a:rPr>
            </a:br>
            <a:r>
              <a:rPr lang="en-US" sz="1500" b="1" i="0" u="none" strike="noStrike" cap="none">
                <a:solidFill>
                  <a:schemeClr val="dk2"/>
                </a:solidFill>
                <a:latin typeface="Tahoma"/>
                <a:ea typeface="Tahoma"/>
                <a:cs typeface="Tahoma"/>
                <a:sym typeface="Tahoma"/>
              </a:rPr>
              <a:t/>
            </a:r>
            <a:br>
              <a:rPr lang="en-US" sz="1500" b="1" i="0" u="none" strike="noStrike" cap="none">
                <a:solidFill>
                  <a:schemeClr val="dk2"/>
                </a:solidFill>
                <a:latin typeface="Tahoma"/>
                <a:ea typeface="Tahoma"/>
                <a:cs typeface="Tahoma"/>
                <a:sym typeface="Tahoma"/>
              </a:rPr>
            </a:br>
            <a:r>
              <a:rPr lang="en-US" sz="1500" b="1" i="0" u="none" strike="noStrike" cap="none">
                <a:solidFill>
                  <a:schemeClr val="dk2"/>
                </a:solidFill>
                <a:latin typeface="Tahoma"/>
                <a:ea typeface="Tahoma"/>
                <a:cs typeface="Tahoma"/>
                <a:sym typeface="Tahoma"/>
              </a:rPr>
              <a:t/>
            </a:r>
            <a:br>
              <a:rPr lang="en-US" sz="1500" b="1" i="0" u="none" strike="noStrike" cap="none">
                <a:solidFill>
                  <a:schemeClr val="dk2"/>
                </a:solidFill>
                <a:latin typeface="Tahoma"/>
                <a:ea typeface="Tahoma"/>
                <a:cs typeface="Tahoma"/>
                <a:sym typeface="Tahoma"/>
              </a:rPr>
            </a:br>
            <a:r>
              <a:rPr lang="en-US" sz="1500" b="1" i="0" u="none" strike="noStrike" cap="none">
                <a:solidFill>
                  <a:schemeClr val="dk2"/>
                </a:solidFill>
                <a:latin typeface="Tahoma"/>
                <a:ea typeface="Tahoma"/>
                <a:cs typeface="Tahoma"/>
                <a:sym typeface="Tahoma"/>
              </a:rPr>
              <a:t/>
            </a:r>
            <a:br>
              <a:rPr lang="en-US" sz="1500" b="1" i="0" u="none" strike="noStrike" cap="none">
                <a:solidFill>
                  <a:schemeClr val="dk2"/>
                </a:solidFill>
                <a:latin typeface="Tahoma"/>
                <a:ea typeface="Tahoma"/>
                <a:cs typeface="Tahoma"/>
                <a:sym typeface="Tahoma"/>
              </a:rPr>
            </a:br>
            <a:r>
              <a:rPr lang="en-US" sz="1500" b="1" i="0" u="none" strike="noStrike" cap="none">
                <a:solidFill>
                  <a:schemeClr val="dk2"/>
                </a:solidFill>
                <a:latin typeface="Tahoma"/>
                <a:ea typeface="Tahoma"/>
                <a:cs typeface="Tahoma"/>
                <a:sym typeface="Tahoma"/>
              </a:rPr>
              <a:t/>
            </a:r>
            <a:br>
              <a:rPr lang="en-US" sz="1500" b="1" i="0" u="none" strike="noStrike" cap="none">
                <a:solidFill>
                  <a:schemeClr val="dk2"/>
                </a:solidFill>
                <a:latin typeface="Tahoma"/>
                <a:ea typeface="Tahoma"/>
                <a:cs typeface="Tahoma"/>
                <a:sym typeface="Tahoma"/>
              </a:rPr>
            </a:br>
            <a:r>
              <a:rPr lang="en-US" sz="1500" b="1" i="0" u="none" strike="noStrike" cap="none">
                <a:solidFill>
                  <a:schemeClr val="dk2"/>
                </a:solidFill>
                <a:latin typeface="Tahoma"/>
                <a:ea typeface="Tahoma"/>
                <a:cs typeface="Tahoma"/>
                <a:sym typeface="Tahoma"/>
              </a:rPr>
              <a:t/>
            </a:r>
            <a:br>
              <a:rPr lang="en-US" sz="1500" b="1" i="0" u="none" strike="noStrike" cap="none">
                <a:solidFill>
                  <a:schemeClr val="dk2"/>
                </a:solidFill>
                <a:latin typeface="Tahoma"/>
                <a:ea typeface="Tahoma"/>
                <a:cs typeface="Tahoma"/>
                <a:sym typeface="Tahoma"/>
              </a:rPr>
            </a:br>
            <a:r>
              <a:rPr lang="en-US" sz="1500" b="1" i="0" u="none" strike="noStrike" cap="none">
                <a:solidFill>
                  <a:schemeClr val="dk2"/>
                </a:solidFill>
                <a:latin typeface="Tahoma"/>
                <a:ea typeface="Tahoma"/>
                <a:cs typeface="Tahoma"/>
                <a:sym typeface="Tahoma"/>
              </a:rPr>
              <a:t>Volcanic Activities</a:t>
            </a:r>
            <a:br>
              <a:rPr lang="en-US" sz="1500" b="1" i="0" u="none" strike="noStrike" cap="none">
                <a:solidFill>
                  <a:schemeClr val="dk2"/>
                </a:solidFill>
                <a:latin typeface="Tahoma"/>
                <a:ea typeface="Tahoma"/>
                <a:cs typeface="Tahoma"/>
                <a:sym typeface="Tahoma"/>
              </a:rPr>
            </a:br>
            <a:r>
              <a:rPr lang="en-US" sz="600" b="1" i="0" u="none" strike="noStrike" cap="none">
                <a:solidFill>
                  <a:schemeClr val="dk2"/>
                </a:solidFill>
                <a:latin typeface="Tahoma"/>
                <a:ea typeface="Tahoma"/>
                <a:cs typeface="Tahoma"/>
                <a:sym typeface="Tahoma"/>
              </a:rPr>
              <a:t> </a:t>
            </a:r>
            <a:r>
              <a:rPr lang="en-US" sz="600" b="0" i="0" u="none" strike="noStrike" cap="none">
                <a:solidFill>
                  <a:schemeClr val="dk2"/>
                </a:solidFill>
                <a:latin typeface="Tahoma"/>
                <a:ea typeface="Tahoma"/>
                <a:cs typeface="Tahoma"/>
                <a:sym typeface="Tahoma"/>
              </a:rPr>
              <a:t>  </a:t>
            </a:r>
            <a:r>
              <a:rPr lang="en-US" sz="1500" b="0" i="0" u="none" strike="noStrike" cap="none">
                <a:solidFill>
                  <a:schemeClr val="dk2"/>
                </a:solidFill>
                <a:latin typeface="Tahoma"/>
                <a:ea typeface="Tahoma"/>
                <a:cs typeface="Tahoma"/>
                <a:sym typeface="Tahoma"/>
              </a:rPr>
              <a:t/>
            </a:r>
            <a:br>
              <a:rPr lang="en-US" sz="1500" b="0" i="0" u="none" strike="noStrike" cap="none">
                <a:solidFill>
                  <a:schemeClr val="dk2"/>
                </a:solidFill>
                <a:latin typeface="Tahoma"/>
                <a:ea typeface="Tahoma"/>
                <a:cs typeface="Tahoma"/>
                <a:sym typeface="Tahoma"/>
              </a:rPr>
            </a:br>
            <a:r>
              <a:rPr lang="en-US" sz="1200" b="0" i="0" u="none" strike="noStrike" cap="none">
                <a:solidFill>
                  <a:schemeClr val="dk2"/>
                </a:solidFill>
                <a:latin typeface="Tahoma"/>
                <a:ea typeface="Tahoma"/>
                <a:cs typeface="Tahoma"/>
                <a:sym typeface="Tahoma"/>
              </a:rPr>
              <a:t>Volcanic activities occur frequently at areas of plate boundaries. </a:t>
            </a:r>
            <a:br>
              <a:rPr lang="en-US" sz="1200" b="0" i="0" u="none" strike="noStrike" cap="none">
                <a:solidFill>
                  <a:schemeClr val="dk2"/>
                </a:solidFill>
                <a:latin typeface="Tahoma"/>
                <a:ea typeface="Tahoma"/>
                <a:cs typeface="Tahoma"/>
                <a:sym typeface="Tahoma"/>
              </a:rPr>
            </a:br>
            <a:r>
              <a:rPr lang="en-US" sz="1200" b="0" i="0" u="none" strike="noStrike" cap="none">
                <a:solidFill>
                  <a:schemeClr val="dk2"/>
                </a:solidFill>
                <a:latin typeface="Tahoma"/>
                <a:ea typeface="Tahoma"/>
                <a:cs typeface="Tahoma"/>
                <a:sym typeface="Tahoma"/>
              </a:rPr>
              <a:t>Plate tectonics causes movement in the plates and crust, </a:t>
            </a:r>
            <a:br>
              <a:rPr lang="en-US" sz="1200" b="0" i="0" u="none" strike="noStrike" cap="none">
                <a:solidFill>
                  <a:schemeClr val="dk2"/>
                </a:solidFill>
                <a:latin typeface="Tahoma"/>
                <a:ea typeface="Tahoma"/>
                <a:cs typeface="Tahoma"/>
                <a:sym typeface="Tahoma"/>
              </a:rPr>
            </a:br>
            <a:r>
              <a:rPr lang="en-US" sz="1200" b="0" i="0" u="none" strike="noStrike" cap="none">
                <a:solidFill>
                  <a:schemeClr val="dk2"/>
                </a:solidFill>
                <a:latin typeface="Tahoma"/>
                <a:ea typeface="Tahoma"/>
                <a:cs typeface="Tahoma"/>
                <a:sym typeface="Tahoma"/>
              </a:rPr>
              <a:t>resulting in cracks being formed. These cracks allows the pressure </a:t>
            </a:r>
            <a:br>
              <a:rPr lang="en-US" sz="1200" b="0" i="0" u="none" strike="noStrike" cap="none">
                <a:solidFill>
                  <a:schemeClr val="dk2"/>
                </a:solidFill>
                <a:latin typeface="Tahoma"/>
                <a:ea typeface="Tahoma"/>
                <a:cs typeface="Tahoma"/>
                <a:sym typeface="Tahoma"/>
              </a:rPr>
            </a:br>
            <a:r>
              <a:rPr lang="en-US" sz="1200" b="0" i="0" u="none" strike="noStrike" cap="none">
                <a:solidFill>
                  <a:schemeClr val="dk2"/>
                </a:solidFill>
                <a:latin typeface="Tahoma"/>
                <a:ea typeface="Tahoma"/>
                <a:cs typeface="Tahoma"/>
                <a:sym typeface="Tahoma"/>
              </a:rPr>
              <a:t>underneath the crust to push the magma, or sometimes </a:t>
            </a:r>
            <a:br>
              <a:rPr lang="en-US" sz="1200" b="0" i="0" u="none" strike="noStrike" cap="none">
                <a:solidFill>
                  <a:schemeClr val="dk2"/>
                </a:solidFill>
                <a:latin typeface="Tahoma"/>
                <a:ea typeface="Tahoma"/>
                <a:cs typeface="Tahoma"/>
                <a:sym typeface="Tahoma"/>
              </a:rPr>
            </a:br>
            <a:r>
              <a:rPr lang="en-US" sz="1200" b="0" i="0" u="none" strike="noStrike" cap="none">
                <a:solidFill>
                  <a:schemeClr val="dk2"/>
                </a:solidFill>
                <a:latin typeface="Tahoma"/>
                <a:ea typeface="Tahoma"/>
                <a:cs typeface="Tahoma"/>
                <a:sym typeface="Tahoma"/>
              </a:rPr>
              <a:t>water and steam, up the crust. </a:t>
            </a:r>
            <a:br>
              <a:rPr lang="en-US" sz="1200" b="0" i="0" u="none" strike="noStrike" cap="none">
                <a:solidFill>
                  <a:schemeClr val="dk2"/>
                </a:solidFill>
                <a:latin typeface="Tahoma"/>
                <a:ea typeface="Tahoma"/>
                <a:cs typeface="Tahoma"/>
                <a:sym typeface="Tahoma"/>
              </a:rPr>
            </a:br>
            <a:r>
              <a:rPr lang="en-US" sz="1500" b="0" i="0" u="none" strike="noStrike" cap="none">
                <a:solidFill>
                  <a:schemeClr val="dk2"/>
                </a:solidFill>
                <a:latin typeface="Tahoma"/>
                <a:ea typeface="Tahoma"/>
                <a:cs typeface="Tahoma"/>
                <a:sym typeface="Tahoma"/>
              </a:rPr>
              <a:t/>
            </a:r>
            <a:br>
              <a:rPr lang="en-US" sz="1500" b="0" i="0" u="none" strike="noStrike" cap="none">
                <a:solidFill>
                  <a:schemeClr val="dk2"/>
                </a:solidFill>
                <a:latin typeface="Tahoma"/>
                <a:ea typeface="Tahoma"/>
                <a:cs typeface="Tahoma"/>
                <a:sym typeface="Tahoma"/>
              </a:rPr>
            </a:br>
            <a:r>
              <a:rPr lang="en-US" sz="1500" b="0" i="0" u="none" strike="noStrike" cap="none">
                <a:solidFill>
                  <a:schemeClr val="dk2"/>
                </a:solidFill>
                <a:latin typeface="Tahoma"/>
                <a:ea typeface="Tahoma"/>
                <a:cs typeface="Tahoma"/>
                <a:sym typeface="Tahoma"/>
              </a:rPr>
              <a:t>Features like volcanoes, geysers and hot springs are formed in these areas. </a:t>
            </a:r>
            <a:br>
              <a:rPr lang="en-US" sz="1500" b="0" i="0" u="none" strike="noStrike" cap="none">
                <a:solidFill>
                  <a:schemeClr val="dk2"/>
                </a:solidFill>
                <a:latin typeface="Tahoma"/>
                <a:ea typeface="Tahoma"/>
                <a:cs typeface="Tahoma"/>
                <a:sym typeface="Tahoma"/>
              </a:rPr>
            </a:br>
            <a:endParaRPr sz="1500" b="0" i="0" u="none" strike="noStrike" cap="none">
              <a:solidFill>
                <a:schemeClr val="dk2"/>
              </a:solidFill>
              <a:latin typeface="Tahoma"/>
              <a:ea typeface="Tahoma"/>
              <a:cs typeface="Tahoma"/>
              <a:sym typeface="Tahoma"/>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79"/>
          <p:cNvSpPr txBox="1">
            <a:spLocks noGrp="1"/>
          </p:cNvSpPr>
          <p:nvPr>
            <p:ph type="ctrTitle"/>
          </p:nvPr>
        </p:nvSpPr>
        <p:spPr>
          <a:xfrm>
            <a:off x="685800" y="22860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Times New Roman"/>
                <a:ea typeface="Times New Roman"/>
                <a:cs typeface="Times New Roman"/>
                <a:sym typeface="Times New Roman"/>
              </a:rPr>
              <a:t/>
            </a:r>
            <a:br>
              <a:rPr lang="en-US" sz="4400" b="0" i="0" u="none" strike="noStrike" cap="none">
                <a:solidFill>
                  <a:schemeClr val="dk2"/>
                </a:solidFill>
                <a:latin typeface="Times New Roman"/>
                <a:ea typeface="Times New Roman"/>
                <a:cs typeface="Times New Roman"/>
                <a:sym typeface="Times New Roman"/>
              </a:rPr>
            </a:br>
            <a:endParaRPr sz="4400" b="0" i="0" u="none" strike="noStrike" cap="none">
              <a:solidFill>
                <a:schemeClr val="dk2"/>
              </a:solidFill>
              <a:latin typeface="Times New Roman"/>
              <a:ea typeface="Times New Roman"/>
              <a:cs typeface="Times New Roman"/>
              <a:sym typeface="Times New Roman"/>
            </a:endParaRPr>
          </a:p>
        </p:txBody>
      </p:sp>
      <p:sp>
        <p:nvSpPr>
          <p:cNvPr id="541" name="Google Shape;541;p79"/>
          <p:cNvSpPr txBox="1">
            <a:spLocks noGrp="1"/>
          </p:cNvSpPr>
          <p:nvPr>
            <p:ph type="subTitle" idx="1"/>
          </p:nvPr>
        </p:nvSpPr>
        <p:spPr>
          <a:xfrm>
            <a:off x="1981200" y="2133600"/>
            <a:ext cx="3048000" cy="3505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500"/>
              <a:buFont typeface="Tahoma"/>
              <a:buNone/>
            </a:pPr>
            <a:r>
              <a:rPr lang="en-US" sz="1500" b="1" i="0" u="none" strike="noStrike" cap="none">
                <a:solidFill>
                  <a:schemeClr val="dk1"/>
                </a:solidFill>
                <a:latin typeface="Tahoma"/>
                <a:ea typeface="Tahoma"/>
                <a:cs typeface="Tahoma"/>
                <a:sym typeface="Tahoma"/>
              </a:rPr>
              <a:t>Geysers </a:t>
            </a:r>
            <a:r>
              <a:rPr lang="en-US" sz="1500" b="0" i="0" u="none" strike="noStrike" cap="none">
                <a:solidFill>
                  <a:schemeClr val="dk1"/>
                </a:solidFill>
                <a:latin typeface="Tahoma"/>
                <a:ea typeface="Tahoma"/>
                <a:cs typeface="Tahoma"/>
                <a:sym typeface="Tahoma"/>
              </a:rPr>
              <a:t/>
            </a:r>
            <a:br>
              <a:rPr lang="en-US" sz="1500" b="0" i="0" u="none" strike="noStrike" cap="none">
                <a:solidFill>
                  <a:schemeClr val="dk1"/>
                </a:solidFill>
                <a:latin typeface="Tahoma"/>
                <a:ea typeface="Tahoma"/>
                <a:cs typeface="Tahoma"/>
                <a:sym typeface="Tahoma"/>
              </a:rPr>
            </a:br>
            <a:endParaRPr sz="600" b="0" i="0" u="none" strike="noStrike" cap="none">
              <a:solidFill>
                <a:schemeClr val="dk1"/>
              </a:solidFill>
              <a:latin typeface="Tahoma"/>
              <a:ea typeface="Tahoma"/>
              <a:cs typeface="Tahoma"/>
              <a:sym typeface="Tahoma"/>
            </a:endParaRPr>
          </a:p>
          <a:p>
            <a:pPr marL="0" marR="0" lvl="0" indent="0" algn="ctr" rtl="0">
              <a:spcBef>
                <a:spcPts val="240"/>
              </a:spcBef>
              <a:spcAft>
                <a:spcPts val="0"/>
              </a:spcAft>
              <a:buClr>
                <a:schemeClr val="dk1"/>
              </a:buClr>
              <a:buSzPts val="1200"/>
              <a:buFont typeface="Tahoma"/>
              <a:buNone/>
            </a:pPr>
            <a:r>
              <a:rPr lang="en-US" sz="1200" b="0" i="0" u="none" strike="noStrike" cap="none">
                <a:solidFill>
                  <a:schemeClr val="dk1"/>
                </a:solidFill>
                <a:latin typeface="Tahoma"/>
                <a:ea typeface="Tahoma"/>
                <a:cs typeface="Tahoma"/>
                <a:sym typeface="Tahoma"/>
              </a:rPr>
              <a:t>A geyser is a very violent ejection </a:t>
            </a:r>
            <a:endParaRPr/>
          </a:p>
          <a:p>
            <a:pPr marL="0" marR="0" lvl="0" indent="0" algn="ctr" rtl="0">
              <a:spcBef>
                <a:spcPts val="240"/>
              </a:spcBef>
              <a:spcAft>
                <a:spcPts val="0"/>
              </a:spcAft>
              <a:buClr>
                <a:schemeClr val="dk1"/>
              </a:buClr>
              <a:buSzPts val="1200"/>
              <a:buFont typeface="Tahoma"/>
              <a:buNone/>
            </a:pPr>
            <a:r>
              <a:rPr lang="en-US" sz="1200" b="0" i="0" u="none" strike="noStrike" cap="none">
                <a:solidFill>
                  <a:schemeClr val="dk1"/>
                </a:solidFill>
                <a:latin typeface="Tahoma"/>
                <a:ea typeface="Tahoma"/>
                <a:cs typeface="Tahoma"/>
                <a:sym typeface="Tahoma"/>
              </a:rPr>
              <a:t>of hot water and steam through </a:t>
            </a:r>
            <a:endParaRPr/>
          </a:p>
          <a:p>
            <a:pPr marL="0" marR="0" lvl="0" indent="0" algn="ctr" rtl="0">
              <a:spcBef>
                <a:spcPts val="240"/>
              </a:spcBef>
              <a:spcAft>
                <a:spcPts val="0"/>
              </a:spcAft>
              <a:buClr>
                <a:schemeClr val="dk1"/>
              </a:buClr>
              <a:buSzPts val="1200"/>
              <a:buFont typeface="Tahoma"/>
              <a:buNone/>
            </a:pPr>
            <a:r>
              <a:rPr lang="en-US" sz="1200" b="0" i="0" u="none" strike="noStrike" cap="none">
                <a:solidFill>
                  <a:schemeClr val="dk1"/>
                </a:solidFill>
                <a:latin typeface="Tahoma"/>
                <a:ea typeface="Tahoma"/>
                <a:cs typeface="Tahoma"/>
                <a:sym typeface="Tahoma"/>
              </a:rPr>
              <a:t>a vent.  </a:t>
            </a:r>
            <a:endParaRPr/>
          </a:p>
          <a:p>
            <a:pPr marL="0" marR="0" lvl="0" indent="0" algn="ctr" rtl="0">
              <a:spcBef>
                <a:spcPts val="240"/>
              </a:spcBef>
              <a:spcAft>
                <a:spcPts val="0"/>
              </a:spcAft>
              <a:buClr>
                <a:schemeClr val="dk1"/>
              </a:buClr>
              <a:buSzPts val="1200"/>
              <a:buFont typeface="Tahoma"/>
              <a:buNone/>
            </a:pPr>
            <a:r>
              <a:rPr lang="en-US" sz="1200" b="0" i="0" u="none" strike="noStrike" cap="none">
                <a:solidFill>
                  <a:schemeClr val="dk1"/>
                </a:solidFill>
                <a:latin typeface="Tahoma"/>
                <a:ea typeface="Tahoma"/>
                <a:cs typeface="Tahoma"/>
                <a:sym typeface="Tahoma"/>
              </a:rPr>
              <a:t>This steam is the product of the </a:t>
            </a:r>
            <a:endParaRPr/>
          </a:p>
          <a:p>
            <a:pPr marL="0" marR="0" lvl="0" indent="0" algn="ctr" rtl="0">
              <a:spcBef>
                <a:spcPts val="240"/>
              </a:spcBef>
              <a:spcAft>
                <a:spcPts val="0"/>
              </a:spcAft>
              <a:buClr>
                <a:schemeClr val="dk1"/>
              </a:buClr>
              <a:buSzPts val="1200"/>
              <a:buFont typeface="Tahoma"/>
              <a:buNone/>
            </a:pPr>
            <a:r>
              <a:rPr lang="en-US" sz="1200" b="0" i="0" u="none" strike="noStrike" cap="none">
                <a:solidFill>
                  <a:schemeClr val="dk1"/>
                </a:solidFill>
                <a:latin typeface="Tahoma"/>
                <a:ea typeface="Tahoma"/>
                <a:cs typeface="Tahoma"/>
                <a:sym typeface="Tahoma"/>
              </a:rPr>
              <a:t>water being boiled underground </a:t>
            </a:r>
            <a:endParaRPr/>
          </a:p>
          <a:p>
            <a:pPr marL="0" marR="0" lvl="0" indent="0" algn="ctr" rtl="0">
              <a:spcBef>
                <a:spcPts val="240"/>
              </a:spcBef>
              <a:spcAft>
                <a:spcPts val="0"/>
              </a:spcAft>
              <a:buClr>
                <a:schemeClr val="dk1"/>
              </a:buClr>
              <a:buSzPts val="1200"/>
              <a:buFont typeface="Tahoma"/>
              <a:buNone/>
            </a:pPr>
            <a:r>
              <a:rPr lang="en-US" sz="1200" b="0" i="0" u="none" strike="noStrike" cap="none">
                <a:solidFill>
                  <a:schemeClr val="dk1"/>
                </a:solidFill>
                <a:latin typeface="Tahoma"/>
                <a:ea typeface="Tahoma"/>
                <a:cs typeface="Tahoma"/>
                <a:sym typeface="Tahoma"/>
              </a:rPr>
              <a:t>by the hot magma and gets released through the vent. </a:t>
            </a:r>
            <a:endParaRPr/>
          </a:p>
          <a:p>
            <a:pPr marL="0" marR="0" lvl="0" indent="0" algn="ctr" rtl="0">
              <a:spcBef>
                <a:spcPts val="240"/>
              </a:spcBef>
              <a:spcAft>
                <a:spcPts val="0"/>
              </a:spcAft>
              <a:buClr>
                <a:schemeClr val="dk1"/>
              </a:buClr>
              <a:buSzPts val="1200"/>
              <a:buFont typeface="Tahoma"/>
              <a:buNone/>
            </a:pPr>
            <a:r>
              <a:rPr lang="en-US" sz="1200" b="0" i="0" u="none" strike="noStrike" cap="none">
                <a:solidFill>
                  <a:schemeClr val="dk1"/>
                </a:solidFill>
                <a:latin typeface="Tahoma"/>
                <a:ea typeface="Tahoma"/>
                <a:cs typeface="Tahoma"/>
                <a:sym typeface="Tahoma"/>
              </a:rPr>
              <a:t>This ejection of the hot water </a:t>
            </a:r>
            <a:endParaRPr/>
          </a:p>
          <a:p>
            <a:pPr marL="0" marR="0" lvl="0" indent="0" algn="ctr" rtl="0">
              <a:spcBef>
                <a:spcPts val="240"/>
              </a:spcBef>
              <a:spcAft>
                <a:spcPts val="0"/>
              </a:spcAft>
              <a:buClr>
                <a:schemeClr val="dk1"/>
              </a:buClr>
              <a:buSzPts val="1200"/>
              <a:buFont typeface="Tahoma"/>
              <a:buNone/>
            </a:pPr>
            <a:r>
              <a:rPr lang="en-US" sz="1200" b="0" i="0" u="none" strike="noStrike" cap="none">
                <a:solidFill>
                  <a:schemeClr val="dk1"/>
                </a:solidFill>
                <a:latin typeface="Tahoma"/>
                <a:ea typeface="Tahoma"/>
                <a:cs typeface="Tahoma"/>
                <a:sym typeface="Tahoma"/>
              </a:rPr>
              <a:t>and the steam occurs at intervals as </a:t>
            </a:r>
            <a:endParaRPr/>
          </a:p>
          <a:p>
            <a:pPr marL="0" marR="0" lvl="0" indent="0" algn="ctr" rtl="0">
              <a:spcBef>
                <a:spcPts val="240"/>
              </a:spcBef>
              <a:spcAft>
                <a:spcPts val="0"/>
              </a:spcAft>
              <a:buClr>
                <a:schemeClr val="dk1"/>
              </a:buClr>
              <a:buSzPts val="1200"/>
              <a:buFont typeface="Tahoma"/>
              <a:buNone/>
            </a:pPr>
            <a:r>
              <a:rPr lang="en-US" sz="1200" b="0" i="0" u="none" strike="noStrike" cap="none">
                <a:solidFill>
                  <a:schemeClr val="dk1"/>
                </a:solidFill>
                <a:latin typeface="Tahoma"/>
                <a:ea typeface="Tahoma"/>
                <a:cs typeface="Tahoma"/>
                <a:sym typeface="Tahoma"/>
              </a:rPr>
              <a:t>there must be sufficient water and </a:t>
            </a:r>
            <a:endParaRPr/>
          </a:p>
          <a:p>
            <a:pPr marL="0" marR="0" lvl="0" indent="0" algn="ctr" rtl="0">
              <a:spcBef>
                <a:spcPts val="240"/>
              </a:spcBef>
              <a:spcAft>
                <a:spcPts val="0"/>
              </a:spcAft>
              <a:buClr>
                <a:schemeClr val="dk1"/>
              </a:buClr>
              <a:buSzPts val="1200"/>
              <a:buFont typeface="Tahoma"/>
              <a:buNone/>
            </a:pPr>
            <a:r>
              <a:rPr lang="en-US" sz="1200" b="0" i="0" u="none" strike="noStrike" cap="none">
                <a:solidFill>
                  <a:schemeClr val="dk1"/>
                </a:solidFill>
                <a:latin typeface="Tahoma"/>
                <a:ea typeface="Tahoma"/>
                <a:cs typeface="Tahoma"/>
                <a:sym typeface="Tahoma"/>
              </a:rPr>
              <a:t>steam before the next eruption can occur.</a:t>
            </a:r>
            <a:endParaRPr/>
          </a:p>
        </p:txBody>
      </p:sp>
      <p:pic>
        <p:nvPicPr>
          <p:cNvPr id="542" name="Google Shape;542;p79" descr="geyser"/>
          <p:cNvPicPr preferRelativeResize="0"/>
          <p:nvPr/>
        </p:nvPicPr>
        <p:blipFill rotWithShape="1">
          <a:blip r:embed="rId3">
            <a:alphaModFix/>
          </a:blip>
          <a:srcRect/>
          <a:stretch/>
        </p:blipFill>
        <p:spPr>
          <a:xfrm>
            <a:off x="5562600" y="1905000"/>
            <a:ext cx="2286000" cy="33147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80"/>
          <p:cNvSpPr txBox="1">
            <a:spLocks noGrp="1"/>
          </p:cNvSpPr>
          <p:nvPr>
            <p:ph type="title" idx="4294967295"/>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0" i="0" u="none" strike="noStrike" cap="none">
                <a:solidFill>
                  <a:schemeClr val="dk2"/>
                </a:solidFill>
                <a:latin typeface="Tahoma"/>
                <a:ea typeface="Tahoma"/>
                <a:cs typeface="Tahoma"/>
                <a:sym typeface="Tahoma"/>
              </a:rPr>
              <a:t>Yellowstone National Park</a:t>
            </a:r>
            <a:endParaRPr sz="4400" b="0" i="0" u="none" strike="noStrike" cap="none">
              <a:solidFill>
                <a:schemeClr val="dk2"/>
              </a:solidFill>
              <a:latin typeface="Tahoma"/>
              <a:ea typeface="Tahoma"/>
              <a:cs typeface="Tahoma"/>
              <a:sym typeface="Tahoma"/>
            </a:endParaRPr>
          </a:p>
        </p:txBody>
      </p:sp>
      <p:sp>
        <p:nvSpPr>
          <p:cNvPr id="548" name="Google Shape;548;p80"/>
          <p:cNvSpPr/>
          <p:nvPr/>
        </p:nvSpPr>
        <p:spPr>
          <a:xfrm>
            <a:off x="1588" y="1298575"/>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pic>
        <p:nvPicPr>
          <p:cNvPr id="549" name="Google Shape;549;p80" descr="whj02"/>
          <p:cNvPicPr preferRelativeResize="0"/>
          <p:nvPr/>
        </p:nvPicPr>
        <p:blipFill rotWithShape="1">
          <a:blip r:embed="rId3">
            <a:alphaModFix/>
          </a:blip>
          <a:srcRect/>
          <a:stretch/>
        </p:blipFill>
        <p:spPr>
          <a:xfrm>
            <a:off x="1600200" y="1752600"/>
            <a:ext cx="5965825" cy="4378325"/>
          </a:xfrm>
          <a:prstGeom prst="rect">
            <a:avLst/>
          </a:prstGeom>
          <a:noFill/>
          <a:ln>
            <a:noFill/>
          </a:ln>
        </p:spPr>
      </p:pic>
      <p:sp>
        <p:nvSpPr>
          <p:cNvPr id="550" name="Google Shape;550;p80"/>
          <p:cNvSpPr txBox="1">
            <a:spLocks noGrp="1"/>
          </p:cNvSpPr>
          <p:nvPr>
            <p:ph type="body" idx="4294967295"/>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Shape 554"/>
        <p:cNvGrpSpPr/>
        <p:nvPr/>
      </p:nvGrpSpPr>
      <p:grpSpPr>
        <a:xfrm>
          <a:off x="0" y="0"/>
          <a:ext cx="0" cy="0"/>
          <a:chOff x="0" y="0"/>
          <a:chExt cx="0" cy="0"/>
        </a:xfrm>
      </p:grpSpPr>
      <p:sp>
        <p:nvSpPr>
          <p:cNvPr id="555" name="Google Shape;555;p81"/>
          <p:cNvSpPr txBox="1">
            <a:spLocks noGrp="1"/>
          </p:cNvSpPr>
          <p:nvPr>
            <p:ph type="title"/>
          </p:nvPr>
        </p:nvSpPr>
        <p:spPr>
          <a:xfrm>
            <a:off x="685800" y="990600"/>
            <a:ext cx="7772400" cy="838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sng" strike="noStrike" cap="none">
                <a:solidFill>
                  <a:schemeClr val="dk2"/>
                </a:solidFill>
                <a:latin typeface="Corben"/>
                <a:ea typeface="Corben"/>
                <a:cs typeface="Corben"/>
                <a:sym typeface="Corben"/>
              </a:rPr>
              <a:t>Evidence of Pangaea</a:t>
            </a:r>
            <a:endParaRPr/>
          </a:p>
        </p:txBody>
      </p:sp>
      <p:sp>
        <p:nvSpPr>
          <p:cNvPr id="556" name="Google Shape;556;p81"/>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500"/>
              <a:buFont typeface="Tahoma"/>
              <a:buChar char="•"/>
            </a:pPr>
            <a:r>
              <a:rPr lang="en-US" sz="1500" b="1" i="0" u="none" strike="noStrike" cap="none">
                <a:solidFill>
                  <a:schemeClr val="dk1"/>
                </a:solidFill>
                <a:latin typeface="Tahoma"/>
                <a:ea typeface="Tahoma"/>
                <a:cs typeface="Tahoma"/>
                <a:sym typeface="Tahoma"/>
              </a:rPr>
              <a:t>Continental Jigsaw puzzle</a:t>
            </a:r>
            <a:endParaRPr/>
          </a:p>
          <a:p>
            <a:pPr marL="342900" marR="0" lvl="0" indent="-342900" algn="l" rtl="0">
              <a:spcBef>
                <a:spcPts val="300"/>
              </a:spcBef>
              <a:spcAft>
                <a:spcPts val="0"/>
              </a:spcAft>
              <a:buClr>
                <a:schemeClr val="dk1"/>
              </a:buClr>
              <a:buSzPts val="1500"/>
              <a:buFont typeface="Tahoma"/>
              <a:buChar char="•"/>
            </a:pPr>
            <a:r>
              <a:rPr lang="en-US" sz="1500" b="1" i="0" u="none" strike="noStrike" cap="none">
                <a:solidFill>
                  <a:schemeClr val="dk1"/>
                </a:solidFill>
                <a:latin typeface="Tahoma"/>
                <a:ea typeface="Tahoma"/>
                <a:cs typeface="Tahoma"/>
                <a:sym typeface="Tahoma"/>
              </a:rPr>
              <a:t>Fossils</a:t>
            </a:r>
            <a:endParaRPr/>
          </a:p>
          <a:p>
            <a:pPr marL="342900" marR="0" lvl="0" indent="-342900" algn="l" rtl="0">
              <a:spcBef>
                <a:spcPts val="300"/>
              </a:spcBef>
              <a:spcAft>
                <a:spcPts val="0"/>
              </a:spcAft>
              <a:buClr>
                <a:schemeClr val="dk1"/>
              </a:buClr>
              <a:buSzPts val="1500"/>
              <a:buFont typeface="Tahoma"/>
              <a:buChar char="•"/>
            </a:pPr>
            <a:r>
              <a:rPr lang="en-US" sz="1500" b="1" i="0" u="none" strike="noStrike" cap="none">
                <a:solidFill>
                  <a:schemeClr val="dk1"/>
                </a:solidFill>
                <a:latin typeface="Tahoma"/>
                <a:ea typeface="Tahoma"/>
                <a:cs typeface="Tahoma"/>
                <a:sym typeface="Tahoma"/>
              </a:rPr>
              <a:t>Age of rocks on sea floor (spreading) </a:t>
            </a:r>
            <a:endParaRPr/>
          </a:p>
          <a:p>
            <a:pPr marL="342900" marR="0" lvl="0" indent="-342900" algn="l" rtl="0">
              <a:spcBef>
                <a:spcPts val="300"/>
              </a:spcBef>
              <a:spcAft>
                <a:spcPts val="0"/>
              </a:spcAft>
              <a:buClr>
                <a:schemeClr val="dk1"/>
              </a:buClr>
              <a:buSzPts val="1500"/>
              <a:buFont typeface="Tahoma"/>
              <a:buChar char="•"/>
            </a:pPr>
            <a:r>
              <a:rPr lang="en-US" sz="1500" b="1" i="0" u="none" strike="noStrike" cap="none">
                <a:solidFill>
                  <a:schemeClr val="dk1"/>
                </a:solidFill>
                <a:latin typeface="Tahoma"/>
                <a:ea typeface="Tahoma"/>
                <a:cs typeface="Tahoma"/>
                <a:sym typeface="Tahoma"/>
              </a:rPr>
              <a:t>Pattern of Earthquakes and Volcanoes</a:t>
            </a:r>
            <a:endParaRPr sz="1500" b="1" i="0" u="none" strike="noStrike" cap="none">
              <a:solidFill>
                <a:schemeClr val="dk1"/>
              </a:solidFill>
              <a:latin typeface="Tahoma"/>
              <a:ea typeface="Tahoma"/>
              <a:cs typeface="Tahoma"/>
              <a:sym typeface="Tahoma"/>
            </a:endParaRPr>
          </a:p>
          <a:p>
            <a:pPr marL="342900" marR="0" lvl="0" indent="-342900" algn="l" rtl="0">
              <a:spcBef>
                <a:spcPts val="300"/>
              </a:spcBef>
              <a:spcAft>
                <a:spcPts val="0"/>
              </a:spcAft>
              <a:buClr>
                <a:schemeClr val="dk1"/>
              </a:buClr>
              <a:buSzPts val="1500"/>
              <a:buFont typeface="Tahoma"/>
              <a:buChar char="•"/>
            </a:pPr>
            <a:r>
              <a:rPr lang="en-US" sz="1500" b="1" i="0" u="none" strike="noStrike" cap="none">
                <a:solidFill>
                  <a:schemeClr val="dk1"/>
                </a:solidFill>
                <a:latin typeface="Tahoma"/>
                <a:ea typeface="Tahoma"/>
                <a:cs typeface="Tahoma"/>
                <a:sym typeface="Tahoma"/>
              </a:rPr>
              <a:t>Evidence of Glaciers in Tropical Areas</a:t>
            </a:r>
            <a:endParaRPr sz="1500" b="1" i="0" u="none" strike="noStrike" cap="none">
              <a:solidFill>
                <a:schemeClr val="dk1"/>
              </a:solidFill>
              <a:latin typeface="Tahoma"/>
              <a:ea typeface="Tahoma"/>
              <a:cs typeface="Tahoma"/>
              <a:sym typeface="Tahoma"/>
            </a:endParaRPr>
          </a:p>
          <a:p>
            <a:pPr marL="342900" marR="0" lvl="0" indent="-342900" algn="l" rtl="0">
              <a:spcBef>
                <a:spcPts val="300"/>
              </a:spcBef>
              <a:spcAft>
                <a:spcPts val="0"/>
              </a:spcAft>
              <a:buClr>
                <a:schemeClr val="dk1"/>
              </a:buClr>
              <a:buSzPts val="1500"/>
              <a:buFont typeface="Tahoma"/>
              <a:buChar char="•"/>
            </a:pPr>
            <a:r>
              <a:rPr lang="en-US" sz="1500" b="1" i="0" u="none" strike="noStrike" cap="none">
                <a:solidFill>
                  <a:schemeClr val="dk1"/>
                </a:solidFill>
                <a:latin typeface="Tahoma"/>
                <a:ea typeface="Tahoma"/>
                <a:cs typeface="Tahoma"/>
                <a:sym typeface="Tahoma"/>
              </a:rPr>
              <a:t>Magnetism in Rocks</a:t>
            </a:r>
            <a:endParaRPr/>
          </a:p>
          <a:p>
            <a:pPr marL="342900" marR="0" lvl="0" indent="-342900" algn="l" rtl="0">
              <a:spcBef>
                <a:spcPts val="300"/>
              </a:spcBef>
              <a:spcAft>
                <a:spcPts val="0"/>
              </a:spcAft>
              <a:buClr>
                <a:schemeClr val="dk1"/>
              </a:buClr>
              <a:buSzPts val="1500"/>
              <a:buFont typeface="Tahoma"/>
              <a:buChar char="•"/>
            </a:pPr>
            <a:r>
              <a:rPr lang="en-US" sz="1500" b="1" i="0" u="none" strike="noStrike" cap="none">
                <a:solidFill>
                  <a:schemeClr val="dk1"/>
                </a:solidFill>
                <a:latin typeface="Tahoma"/>
                <a:ea typeface="Tahoma"/>
                <a:cs typeface="Tahoma"/>
                <a:sym typeface="Tahoma"/>
              </a:rPr>
              <a:t>GPS measurements</a:t>
            </a:r>
            <a:endParaRPr sz="1500" b="1" i="0" u="none" strike="noStrike" cap="none">
              <a:solidFill>
                <a:schemeClr val="dk1"/>
              </a:solidFill>
              <a:latin typeface="Tahoma"/>
              <a:ea typeface="Tahoma"/>
              <a:cs typeface="Tahoma"/>
              <a:sym typeface="Tahoma"/>
            </a:endParaRPr>
          </a:p>
          <a:p>
            <a:pPr marL="342900" marR="0" lvl="0" indent="-342900" algn="l" rtl="0">
              <a:spcBef>
                <a:spcPts val="300"/>
              </a:spcBef>
              <a:spcAft>
                <a:spcPts val="0"/>
              </a:spcAft>
              <a:buClr>
                <a:schemeClr val="dk1"/>
              </a:buClr>
              <a:buSzPts val="1500"/>
              <a:buFont typeface="Tahoma"/>
              <a:buChar char="•"/>
            </a:pPr>
            <a:r>
              <a:rPr lang="en-US" sz="1500" b="1" i="0" u="none" strike="noStrike" cap="none">
                <a:solidFill>
                  <a:schemeClr val="dk1"/>
                </a:solidFill>
                <a:latin typeface="Tahoma"/>
                <a:ea typeface="Tahoma"/>
                <a:cs typeface="Tahoma"/>
                <a:sym typeface="Tahoma"/>
              </a:rPr>
              <a:t>Sea Turtles</a:t>
            </a:r>
            <a:endParaRPr/>
          </a:p>
        </p:txBody>
      </p:sp>
      <p:pic>
        <p:nvPicPr>
          <p:cNvPr id="557" name="Google Shape;557;p81" descr="Continental drift"/>
          <p:cNvPicPr preferRelativeResize="0"/>
          <p:nvPr/>
        </p:nvPicPr>
        <p:blipFill rotWithShape="1">
          <a:blip r:embed="rId3">
            <a:alphaModFix/>
          </a:blip>
          <a:srcRect/>
          <a:stretch/>
        </p:blipFill>
        <p:spPr>
          <a:xfrm>
            <a:off x="4876800" y="3581400"/>
            <a:ext cx="2971800" cy="24114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p:nvPr/>
        </p:nvSpPr>
        <p:spPr>
          <a:xfrm>
            <a:off x="381000" y="2286000"/>
            <a:ext cx="8229600" cy="1752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500">
                <a:solidFill>
                  <a:schemeClr val="dk2"/>
                </a:solidFill>
                <a:latin typeface="Tahoma"/>
                <a:ea typeface="Tahoma"/>
                <a:cs typeface="Tahoma"/>
                <a:sym typeface="Tahoma"/>
              </a:rPr>
              <a:t>Hair			Lungs			Belly Button	</a:t>
            </a:r>
            <a:endParaRPr sz="2500">
              <a:solidFill>
                <a:schemeClr val="dk2"/>
              </a:solidFill>
              <a:latin typeface="Tahoma"/>
              <a:ea typeface="Tahoma"/>
              <a:cs typeface="Tahoma"/>
              <a:sym typeface="Tahoma"/>
            </a:endParaRPr>
          </a:p>
          <a:p>
            <a:pPr marL="0" marR="0" lvl="0" indent="0" algn="l" rtl="0">
              <a:spcBef>
                <a:spcPts val="0"/>
              </a:spcBef>
              <a:spcAft>
                <a:spcPts val="0"/>
              </a:spcAft>
              <a:buNone/>
            </a:pPr>
            <a:r>
              <a:rPr lang="en-US" sz="2500">
                <a:solidFill>
                  <a:schemeClr val="dk2"/>
                </a:solidFill>
                <a:latin typeface="Tahoma"/>
                <a:ea typeface="Tahoma"/>
                <a:cs typeface="Tahoma"/>
                <a:sym typeface="Tahoma"/>
              </a:rPr>
              <a:t>Nails			Liver 			Eyelashes </a:t>
            </a:r>
            <a:br>
              <a:rPr lang="en-US" sz="2500">
                <a:solidFill>
                  <a:schemeClr val="dk2"/>
                </a:solidFill>
                <a:latin typeface="Tahoma"/>
                <a:ea typeface="Tahoma"/>
                <a:cs typeface="Tahoma"/>
                <a:sym typeface="Tahoma"/>
              </a:rPr>
            </a:br>
            <a:r>
              <a:rPr lang="en-US" sz="2500">
                <a:solidFill>
                  <a:schemeClr val="dk2"/>
                </a:solidFill>
                <a:latin typeface="Tahoma"/>
                <a:ea typeface="Tahoma"/>
                <a:cs typeface="Tahoma"/>
                <a:sym typeface="Tahoma"/>
              </a:rPr>
              <a:t>Brain 			Lips			Heart		</a:t>
            </a:r>
            <a:br>
              <a:rPr lang="en-US" sz="2500">
                <a:solidFill>
                  <a:schemeClr val="dk2"/>
                </a:solidFill>
                <a:latin typeface="Tahoma"/>
                <a:ea typeface="Tahoma"/>
                <a:cs typeface="Tahoma"/>
                <a:sym typeface="Tahoma"/>
              </a:rPr>
            </a:br>
            <a:r>
              <a:rPr lang="en-US" sz="2500">
                <a:solidFill>
                  <a:schemeClr val="dk2"/>
                </a:solidFill>
                <a:latin typeface="Tahoma"/>
                <a:ea typeface="Tahoma"/>
                <a:cs typeface="Tahoma"/>
                <a:sym typeface="Tahoma"/>
              </a:rPr>
              <a:t>Skin			Intestines 		Bones </a:t>
            </a:r>
            <a:br>
              <a:rPr lang="en-US" sz="2500">
                <a:solidFill>
                  <a:schemeClr val="dk2"/>
                </a:solidFill>
                <a:latin typeface="Tahoma"/>
                <a:ea typeface="Tahoma"/>
                <a:cs typeface="Tahoma"/>
                <a:sym typeface="Tahoma"/>
              </a:rPr>
            </a:br>
            <a:endParaRPr sz="2500">
              <a:solidFill>
                <a:schemeClr val="dk2"/>
              </a:solidFill>
              <a:latin typeface="Tahoma"/>
              <a:ea typeface="Tahoma"/>
              <a:cs typeface="Tahoma"/>
              <a:sym typeface="Tahoma"/>
            </a:endParaRPr>
          </a:p>
        </p:txBody>
      </p:sp>
      <p:sp>
        <p:nvSpPr>
          <p:cNvPr id="122" name="Google Shape;122;p19"/>
          <p:cNvSpPr/>
          <p:nvPr/>
        </p:nvSpPr>
        <p:spPr>
          <a:xfrm>
            <a:off x="457200" y="381000"/>
            <a:ext cx="8153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500">
                <a:solidFill>
                  <a:schemeClr val="dk2"/>
                </a:solidFill>
                <a:latin typeface="Tahoma"/>
                <a:ea typeface="Tahoma"/>
                <a:cs typeface="Tahoma"/>
                <a:sym typeface="Tahoma"/>
              </a:rPr>
              <a:t>Did you notice that all the words related to the human body?</a:t>
            </a:r>
            <a:endParaRPr/>
          </a:p>
        </p:txBody>
      </p:sp>
      <p:sp>
        <p:nvSpPr>
          <p:cNvPr id="123" name="Google Shape;123;p19"/>
          <p:cNvSpPr/>
          <p:nvPr/>
        </p:nvSpPr>
        <p:spPr>
          <a:xfrm>
            <a:off x="533400" y="4648200"/>
            <a:ext cx="8153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500">
                <a:solidFill>
                  <a:schemeClr val="dk2"/>
                </a:solidFill>
                <a:latin typeface="Tahoma"/>
                <a:ea typeface="Tahoma"/>
                <a:cs typeface="Tahoma"/>
                <a:sym typeface="Tahoma"/>
              </a:rPr>
              <a:t>Is there anyway to break up the words into categories?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Shape 561"/>
        <p:cNvGrpSpPr/>
        <p:nvPr/>
      </p:nvGrpSpPr>
      <p:grpSpPr>
        <a:xfrm>
          <a:off x="0" y="0"/>
          <a:ext cx="0" cy="0"/>
          <a:chOff x="0" y="0"/>
          <a:chExt cx="0" cy="0"/>
        </a:xfrm>
      </p:grpSpPr>
      <p:sp>
        <p:nvSpPr>
          <p:cNvPr id="562" name="Google Shape;562;p82"/>
          <p:cNvSpPr txBox="1">
            <a:spLocks noGrp="1"/>
          </p:cNvSpPr>
          <p:nvPr>
            <p:ph type="ctrTitle"/>
          </p:nvPr>
        </p:nvSpPr>
        <p:spPr>
          <a:xfrm>
            <a:off x="685800" y="22860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Quintessential"/>
                <a:ea typeface="Quintessential"/>
                <a:cs typeface="Quintessential"/>
                <a:sym typeface="Quintessential"/>
              </a:rPr>
              <a:t>What an AMAZINGWorld </a:t>
            </a:r>
            <a:br>
              <a:rPr lang="en-US" sz="4400" b="0" i="0" u="none" strike="noStrike" cap="none">
                <a:solidFill>
                  <a:schemeClr val="dk2"/>
                </a:solidFill>
                <a:latin typeface="Quintessential"/>
                <a:ea typeface="Quintessential"/>
                <a:cs typeface="Quintessential"/>
                <a:sym typeface="Quintessential"/>
              </a:rPr>
            </a:br>
            <a:r>
              <a:rPr lang="en-US" sz="4400" b="0" i="0" u="none" strike="noStrike" cap="none">
                <a:solidFill>
                  <a:schemeClr val="dk2"/>
                </a:solidFill>
                <a:latin typeface="Quintessential"/>
                <a:ea typeface="Quintessential"/>
                <a:cs typeface="Quintessential"/>
                <a:sym typeface="Quintessential"/>
              </a:rPr>
              <a:t>We Live In!</a:t>
            </a:r>
            <a:endParaRPr/>
          </a:p>
        </p:txBody>
      </p:sp>
      <p:sp>
        <p:nvSpPr>
          <p:cNvPr id="563" name="Google Shape;563;p8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Times New Roman"/>
              <a:buNone/>
            </a:pPr>
            <a:endParaRPr sz="3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p:nvPr/>
        </p:nvSpPr>
        <p:spPr>
          <a:xfrm>
            <a:off x="381000" y="457200"/>
            <a:ext cx="8153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500">
                <a:solidFill>
                  <a:schemeClr val="dk2"/>
                </a:solidFill>
                <a:latin typeface="Tahoma"/>
                <a:ea typeface="Tahoma"/>
                <a:cs typeface="Tahoma"/>
                <a:sym typeface="Tahoma"/>
              </a:rPr>
              <a:t>What about the inside (internal) and the outside (external) of the body?</a:t>
            </a:r>
            <a:endParaRPr/>
          </a:p>
        </p:txBody>
      </p:sp>
      <p:sp>
        <p:nvSpPr>
          <p:cNvPr id="129" name="Google Shape;129;p20"/>
          <p:cNvSpPr/>
          <p:nvPr/>
        </p:nvSpPr>
        <p:spPr>
          <a:xfrm>
            <a:off x="5410200" y="2895600"/>
            <a:ext cx="1981200" cy="1752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500" u="sng">
                <a:solidFill>
                  <a:schemeClr val="dk2"/>
                </a:solidFill>
                <a:latin typeface="Tahoma"/>
                <a:ea typeface="Tahoma"/>
                <a:cs typeface="Tahoma"/>
                <a:sym typeface="Tahoma"/>
              </a:rPr>
              <a:t>External</a:t>
            </a:r>
            <a:br>
              <a:rPr lang="en-US" sz="2500" u="sng">
                <a:solidFill>
                  <a:schemeClr val="dk2"/>
                </a:solidFill>
                <a:latin typeface="Tahoma"/>
                <a:ea typeface="Tahoma"/>
                <a:cs typeface="Tahoma"/>
                <a:sym typeface="Tahoma"/>
              </a:rPr>
            </a:br>
            <a:r>
              <a:rPr lang="en-US" sz="2500">
                <a:solidFill>
                  <a:schemeClr val="dk2"/>
                </a:solidFill>
                <a:latin typeface="Tahoma"/>
                <a:ea typeface="Tahoma"/>
                <a:cs typeface="Tahoma"/>
                <a:sym typeface="Tahoma"/>
              </a:rPr>
              <a:t>Hair</a:t>
            </a:r>
            <a:br>
              <a:rPr lang="en-US" sz="2500">
                <a:solidFill>
                  <a:schemeClr val="dk2"/>
                </a:solidFill>
                <a:latin typeface="Tahoma"/>
                <a:ea typeface="Tahoma"/>
                <a:cs typeface="Tahoma"/>
                <a:sym typeface="Tahoma"/>
              </a:rPr>
            </a:br>
            <a:r>
              <a:rPr lang="en-US" sz="2500">
                <a:solidFill>
                  <a:schemeClr val="dk2"/>
                </a:solidFill>
                <a:latin typeface="Tahoma"/>
                <a:ea typeface="Tahoma"/>
                <a:cs typeface="Tahoma"/>
                <a:sym typeface="Tahoma"/>
              </a:rPr>
              <a:t>Belly Button</a:t>
            </a:r>
            <a:br>
              <a:rPr lang="en-US" sz="2500">
                <a:solidFill>
                  <a:schemeClr val="dk2"/>
                </a:solidFill>
                <a:latin typeface="Tahoma"/>
                <a:ea typeface="Tahoma"/>
                <a:cs typeface="Tahoma"/>
                <a:sym typeface="Tahoma"/>
              </a:rPr>
            </a:br>
            <a:r>
              <a:rPr lang="en-US" sz="2500">
                <a:solidFill>
                  <a:schemeClr val="dk2"/>
                </a:solidFill>
                <a:latin typeface="Tahoma"/>
                <a:ea typeface="Tahoma"/>
                <a:cs typeface="Tahoma"/>
                <a:sym typeface="Tahoma"/>
              </a:rPr>
              <a:t>Nails</a:t>
            </a:r>
            <a:br>
              <a:rPr lang="en-US" sz="2500">
                <a:solidFill>
                  <a:schemeClr val="dk2"/>
                </a:solidFill>
                <a:latin typeface="Tahoma"/>
                <a:ea typeface="Tahoma"/>
                <a:cs typeface="Tahoma"/>
                <a:sym typeface="Tahoma"/>
              </a:rPr>
            </a:br>
            <a:r>
              <a:rPr lang="en-US" sz="2500">
                <a:solidFill>
                  <a:schemeClr val="dk2"/>
                </a:solidFill>
                <a:latin typeface="Tahoma"/>
                <a:ea typeface="Tahoma"/>
                <a:cs typeface="Tahoma"/>
                <a:sym typeface="Tahoma"/>
              </a:rPr>
              <a:t>Eyelashes</a:t>
            </a:r>
            <a:br>
              <a:rPr lang="en-US" sz="2500">
                <a:solidFill>
                  <a:schemeClr val="dk2"/>
                </a:solidFill>
                <a:latin typeface="Tahoma"/>
                <a:ea typeface="Tahoma"/>
                <a:cs typeface="Tahoma"/>
                <a:sym typeface="Tahoma"/>
              </a:rPr>
            </a:br>
            <a:r>
              <a:rPr lang="en-US" sz="2500">
                <a:solidFill>
                  <a:schemeClr val="dk2"/>
                </a:solidFill>
                <a:latin typeface="Tahoma"/>
                <a:ea typeface="Tahoma"/>
                <a:cs typeface="Tahoma"/>
                <a:sym typeface="Tahoma"/>
              </a:rPr>
              <a:t>Lips</a:t>
            </a:r>
            <a:br>
              <a:rPr lang="en-US" sz="2500">
                <a:solidFill>
                  <a:schemeClr val="dk2"/>
                </a:solidFill>
                <a:latin typeface="Tahoma"/>
                <a:ea typeface="Tahoma"/>
                <a:cs typeface="Tahoma"/>
                <a:sym typeface="Tahoma"/>
              </a:rPr>
            </a:br>
            <a:r>
              <a:rPr lang="en-US" sz="2500">
                <a:solidFill>
                  <a:schemeClr val="dk2"/>
                </a:solidFill>
                <a:latin typeface="Tahoma"/>
                <a:ea typeface="Tahoma"/>
                <a:cs typeface="Tahoma"/>
                <a:sym typeface="Tahoma"/>
              </a:rPr>
              <a:t>Skin</a:t>
            </a:r>
            <a:br>
              <a:rPr lang="en-US" sz="2500">
                <a:solidFill>
                  <a:schemeClr val="dk2"/>
                </a:solidFill>
                <a:latin typeface="Tahoma"/>
                <a:ea typeface="Tahoma"/>
                <a:cs typeface="Tahoma"/>
                <a:sym typeface="Tahoma"/>
              </a:rPr>
            </a:br>
            <a:r>
              <a:rPr lang="en-US" sz="2500">
                <a:solidFill>
                  <a:schemeClr val="dk2"/>
                </a:solidFill>
                <a:latin typeface="Tahoma"/>
                <a:ea typeface="Tahoma"/>
                <a:cs typeface="Tahoma"/>
                <a:sym typeface="Tahoma"/>
              </a:rPr>
              <a:t/>
            </a:r>
            <a:br>
              <a:rPr lang="en-US" sz="2500">
                <a:solidFill>
                  <a:schemeClr val="dk2"/>
                </a:solidFill>
                <a:latin typeface="Tahoma"/>
                <a:ea typeface="Tahoma"/>
                <a:cs typeface="Tahoma"/>
                <a:sym typeface="Tahoma"/>
              </a:rPr>
            </a:br>
            <a:endParaRPr sz="2500">
              <a:solidFill>
                <a:schemeClr val="dk2"/>
              </a:solidFill>
              <a:latin typeface="Tahoma"/>
              <a:ea typeface="Tahoma"/>
              <a:cs typeface="Tahoma"/>
              <a:sym typeface="Tahoma"/>
            </a:endParaRPr>
          </a:p>
        </p:txBody>
      </p:sp>
      <p:sp>
        <p:nvSpPr>
          <p:cNvPr id="130" name="Google Shape;130;p20"/>
          <p:cNvSpPr/>
          <p:nvPr/>
        </p:nvSpPr>
        <p:spPr>
          <a:xfrm>
            <a:off x="2057400" y="3048000"/>
            <a:ext cx="1828800" cy="1752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500" u="sng">
                <a:solidFill>
                  <a:schemeClr val="dk2"/>
                </a:solidFill>
                <a:latin typeface="Tahoma"/>
                <a:ea typeface="Tahoma"/>
                <a:cs typeface="Tahoma"/>
                <a:sym typeface="Tahoma"/>
              </a:rPr>
              <a:t>Internal</a:t>
            </a:r>
            <a:br>
              <a:rPr lang="en-US" sz="2500" u="sng">
                <a:solidFill>
                  <a:schemeClr val="dk2"/>
                </a:solidFill>
                <a:latin typeface="Tahoma"/>
                <a:ea typeface="Tahoma"/>
                <a:cs typeface="Tahoma"/>
                <a:sym typeface="Tahoma"/>
              </a:rPr>
            </a:br>
            <a:r>
              <a:rPr lang="en-US" sz="2500">
                <a:solidFill>
                  <a:schemeClr val="dk2"/>
                </a:solidFill>
                <a:latin typeface="Tahoma"/>
                <a:ea typeface="Tahoma"/>
                <a:cs typeface="Tahoma"/>
                <a:sym typeface="Tahoma"/>
              </a:rPr>
              <a:t>Lungs</a:t>
            </a:r>
            <a:br>
              <a:rPr lang="en-US" sz="2500">
                <a:solidFill>
                  <a:schemeClr val="dk2"/>
                </a:solidFill>
                <a:latin typeface="Tahoma"/>
                <a:ea typeface="Tahoma"/>
                <a:cs typeface="Tahoma"/>
                <a:sym typeface="Tahoma"/>
              </a:rPr>
            </a:br>
            <a:r>
              <a:rPr lang="en-US" sz="2500">
                <a:solidFill>
                  <a:schemeClr val="dk2"/>
                </a:solidFill>
                <a:latin typeface="Tahoma"/>
                <a:ea typeface="Tahoma"/>
                <a:cs typeface="Tahoma"/>
                <a:sym typeface="Tahoma"/>
              </a:rPr>
              <a:t>Liver</a:t>
            </a:r>
            <a:br>
              <a:rPr lang="en-US" sz="2500">
                <a:solidFill>
                  <a:schemeClr val="dk2"/>
                </a:solidFill>
                <a:latin typeface="Tahoma"/>
                <a:ea typeface="Tahoma"/>
                <a:cs typeface="Tahoma"/>
                <a:sym typeface="Tahoma"/>
              </a:rPr>
            </a:br>
            <a:r>
              <a:rPr lang="en-US" sz="2500">
                <a:solidFill>
                  <a:schemeClr val="dk2"/>
                </a:solidFill>
                <a:latin typeface="Tahoma"/>
                <a:ea typeface="Tahoma"/>
                <a:cs typeface="Tahoma"/>
                <a:sym typeface="Tahoma"/>
              </a:rPr>
              <a:t>Brain</a:t>
            </a:r>
            <a:br>
              <a:rPr lang="en-US" sz="2500">
                <a:solidFill>
                  <a:schemeClr val="dk2"/>
                </a:solidFill>
                <a:latin typeface="Tahoma"/>
                <a:ea typeface="Tahoma"/>
                <a:cs typeface="Tahoma"/>
                <a:sym typeface="Tahoma"/>
              </a:rPr>
            </a:br>
            <a:r>
              <a:rPr lang="en-US" sz="2500">
                <a:solidFill>
                  <a:schemeClr val="dk2"/>
                </a:solidFill>
                <a:latin typeface="Tahoma"/>
                <a:ea typeface="Tahoma"/>
                <a:cs typeface="Tahoma"/>
                <a:sym typeface="Tahoma"/>
              </a:rPr>
              <a:t>Heart</a:t>
            </a:r>
            <a:br>
              <a:rPr lang="en-US" sz="2500">
                <a:solidFill>
                  <a:schemeClr val="dk2"/>
                </a:solidFill>
                <a:latin typeface="Tahoma"/>
                <a:ea typeface="Tahoma"/>
                <a:cs typeface="Tahoma"/>
                <a:sym typeface="Tahoma"/>
              </a:rPr>
            </a:br>
            <a:r>
              <a:rPr lang="en-US" sz="2500">
                <a:solidFill>
                  <a:schemeClr val="dk2"/>
                </a:solidFill>
                <a:latin typeface="Tahoma"/>
                <a:ea typeface="Tahoma"/>
                <a:cs typeface="Tahoma"/>
                <a:sym typeface="Tahoma"/>
              </a:rPr>
              <a:t>Intestines</a:t>
            </a:r>
            <a:endParaRPr/>
          </a:p>
          <a:p>
            <a:pPr marL="0" marR="0" lvl="0" indent="0" algn="l" rtl="0">
              <a:spcBef>
                <a:spcPts val="0"/>
              </a:spcBef>
              <a:spcAft>
                <a:spcPts val="0"/>
              </a:spcAft>
              <a:buNone/>
            </a:pPr>
            <a:r>
              <a:rPr lang="en-US" sz="2500">
                <a:solidFill>
                  <a:schemeClr val="dk2"/>
                </a:solidFill>
                <a:latin typeface="Tahoma"/>
                <a:ea typeface="Tahoma"/>
                <a:cs typeface="Tahoma"/>
                <a:sym typeface="Tahoma"/>
              </a:rPr>
              <a:t>Bones</a:t>
            </a:r>
            <a:br>
              <a:rPr lang="en-US" sz="2500">
                <a:solidFill>
                  <a:schemeClr val="dk2"/>
                </a:solidFill>
                <a:latin typeface="Tahoma"/>
                <a:ea typeface="Tahoma"/>
                <a:cs typeface="Tahoma"/>
                <a:sym typeface="Tahoma"/>
              </a:rPr>
            </a:br>
            <a:r>
              <a:rPr lang="en-US" sz="2500">
                <a:solidFill>
                  <a:schemeClr val="dk2"/>
                </a:solidFill>
                <a:latin typeface="Tahoma"/>
                <a:ea typeface="Tahoma"/>
                <a:cs typeface="Tahoma"/>
                <a:sym typeface="Tahoma"/>
              </a:rPr>
              <a:t/>
            </a:r>
            <a:br>
              <a:rPr lang="en-US" sz="2500">
                <a:solidFill>
                  <a:schemeClr val="dk2"/>
                </a:solidFill>
                <a:latin typeface="Tahoma"/>
                <a:ea typeface="Tahoma"/>
                <a:cs typeface="Tahoma"/>
                <a:sym typeface="Tahoma"/>
              </a:rPr>
            </a:br>
            <a:r>
              <a:rPr lang="en-US" sz="2500">
                <a:solidFill>
                  <a:schemeClr val="dk2"/>
                </a:solidFill>
                <a:latin typeface="Tahoma"/>
                <a:ea typeface="Tahoma"/>
                <a:cs typeface="Tahoma"/>
                <a:sym typeface="Tahoma"/>
              </a:rPr>
              <a:t/>
            </a:r>
            <a:br>
              <a:rPr lang="en-US" sz="2500">
                <a:solidFill>
                  <a:schemeClr val="dk2"/>
                </a:solidFill>
                <a:latin typeface="Tahoma"/>
                <a:ea typeface="Tahoma"/>
                <a:cs typeface="Tahoma"/>
                <a:sym typeface="Tahoma"/>
              </a:rPr>
            </a:br>
            <a:endParaRPr sz="2500">
              <a:solidFill>
                <a:schemeClr val="dk2"/>
              </a:solidFill>
              <a:latin typeface="Tahoma"/>
              <a:ea typeface="Tahoma"/>
              <a:cs typeface="Tahoma"/>
              <a:sym typeface="Tahoma"/>
            </a:endParaRPr>
          </a:p>
        </p:txBody>
      </p:sp>
      <p:pic>
        <p:nvPicPr>
          <p:cNvPr id="131" name="Google Shape;131;p20" descr="in-body"/>
          <p:cNvPicPr preferRelativeResize="0"/>
          <p:nvPr/>
        </p:nvPicPr>
        <p:blipFill rotWithShape="1">
          <a:blip r:embed="rId3">
            <a:alphaModFix/>
          </a:blip>
          <a:srcRect/>
          <a:stretch/>
        </p:blipFill>
        <p:spPr>
          <a:xfrm>
            <a:off x="377687" y="4648200"/>
            <a:ext cx="1662113" cy="2000250"/>
          </a:xfrm>
          <a:prstGeom prst="rect">
            <a:avLst/>
          </a:prstGeom>
          <a:noFill/>
          <a:ln>
            <a:noFill/>
          </a:ln>
        </p:spPr>
      </p:pic>
      <p:pic>
        <p:nvPicPr>
          <p:cNvPr id="132" name="Google Shape;132;p20" descr="body_jpg"/>
          <p:cNvPicPr preferRelativeResize="0"/>
          <p:nvPr/>
        </p:nvPicPr>
        <p:blipFill rotWithShape="1">
          <a:blip r:embed="rId4">
            <a:alphaModFix/>
          </a:blip>
          <a:srcRect/>
          <a:stretch/>
        </p:blipFill>
        <p:spPr>
          <a:xfrm>
            <a:off x="7398026" y="4307785"/>
            <a:ext cx="1231900" cy="230505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685800" y="1524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Times New Roman"/>
                <a:ea typeface="Times New Roman"/>
                <a:cs typeface="Times New Roman"/>
                <a:sym typeface="Times New Roman"/>
              </a:rPr>
              <a:t>Brain Research</a:t>
            </a:r>
            <a:endParaRPr sz="4400" b="0" i="0" u="none" strike="noStrike" cap="none">
              <a:solidFill>
                <a:schemeClr val="dk2"/>
              </a:solidFill>
              <a:latin typeface="Times New Roman"/>
              <a:ea typeface="Times New Roman"/>
              <a:cs typeface="Times New Roman"/>
              <a:sym typeface="Times New Roman"/>
            </a:endParaRPr>
          </a:p>
        </p:txBody>
      </p:sp>
      <p:sp>
        <p:nvSpPr>
          <p:cNvPr id="138" name="Google Shape;138;p21"/>
          <p:cNvSpPr txBox="1">
            <a:spLocks noGrp="1"/>
          </p:cNvSpPr>
          <p:nvPr>
            <p:ph type="body" idx="1"/>
          </p:nvPr>
        </p:nvSpPr>
        <p:spPr>
          <a:xfrm>
            <a:off x="685800" y="1447800"/>
            <a:ext cx="7772400" cy="4114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Times New Roman"/>
              <a:buChar char="•"/>
            </a:pPr>
            <a:r>
              <a:rPr lang="en-US" sz="3200" b="0" i="0" u="none" strike="noStrike" cap="none">
                <a:solidFill>
                  <a:schemeClr val="dk1"/>
                </a:solidFill>
                <a:latin typeface="Times New Roman"/>
                <a:ea typeface="Times New Roman"/>
                <a:cs typeface="Times New Roman"/>
                <a:sym typeface="Times New Roman"/>
              </a:rPr>
              <a:t>Our brain wants to do the least amount of work possible</a:t>
            </a:r>
            <a:endParaRPr/>
          </a:p>
          <a:p>
            <a:pPr marL="342900" marR="0" lvl="0" indent="-342900" algn="l" rtl="0">
              <a:spcBef>
                <a:spcPts val="640"/>
              </a:spcBef>
              <a:spcAft>
                <a:spcPts val="0"/>
              </a:spcAft>
              <a:buClr>
                <a:schemeClr val="dk1"/>
              </a:buClr>
              <a:buSzPts val="3200"/>
              <a:buFont typeface="Times New Roman"/>
              <a:buChar char="•"/>
            </a:pPr>
            <a:r>
              <a:rPr lang="en-US" sz="3200" b="0" i="0" u="none" strike="noStrike" cap="none">
                <a:solidFill>
                  <a:schemeClr val="dk1"/>
                </a:solidFill>
                <a:latin typeface="Times New Roman"/>
                <a:ea typeface="Times New Roman"/>
                <a:cs typeface="Times New Roman"/>
                <a:sym typeface="Times New Roman"/>
              </a:rPr>
              <a:t>When our brain encounters new information it wants to categorize it</a:t>
            </a:r>
            <a:endParaRPr/>
          </a:p>
          <a:p>
            <a:pPr marL="342900" marR="0" lvl="0" indent="-342900" algn="l" rtl="0">
              <a:spcBef>
                <a:spcPts val="640"/>
              </a:spcBef>
              <a:spcAft>
                <a:spcPts val="0"/>
              </a:spcAft>
              <a:buClr>
                <a:schemeClr val="dk1"/>
              </a:buClr>
              <a:buSzPts val="3200"/>
              <a:buFont typeface="Times New Roman"/>
              <a:buChar char="•"/>
            </a:pPr>
            <a:r>
              <a:rPr lang="en-US" sz="3200" b="0" i="0" u="none" strike="noStrike" cap="none">
                <a:solidFill>
                  <a:schemeClr val="dk1"/>
                </a:solidFill>
                <a:latin typeface="Times New Roman"/>
                <a:ea typeface="Times New Roman"/>
                <a:cs typeface="Times New Roman"/>
                <a:sym typeface="Times New Roman"/>
              </a:rPr>
              <a:t>If we can make one connection to information we can remember it better (compared to random information)</a:t>
            </a:r>
            <a:endParaRPr/>
          </a:p>
          <a:p>
            <a:pPr marL="342900" marR="0" lvl="0" indent="-342900" algn="l" rtl="0">
              <a:spcBef>
                <a:spcPts val="640"/>
              </a:spcBef>
              <a:spcAft>
                <a:spcPts val="0"/>
              </a:spcAft>
              <a:buClr>
                <a:schemeClr val="dk1"/>
              </a:buClr>
              <a:buSzPts val="3200"/>
              <a:buFont typeface="Times New Roman"/>
              <a:buChar char="•"/>
            </a:pPr>
            <a:r>
              <a:rPr lang="en-US" sz="3200" b="0" i="0" u="none" strike="noStrike" cap="none">
                <a:solidFill>
                  <a:schemeClr val="dk1"/>
                </a:solidFill>
                <a:latin typeface="Times New Roman"/>
                <a:ea typeface="Times New Roman"/>
                <a:cs typeface="Times New Roman"/>
                <a:sym typeface="Times New Roman"/>
              </a:rPr>
              <a:t>If we can make two connections to information, we can remember it even better!</a:t>
            </a:r>
            <a:endParaRPr sz="3200" b="0" i="0" u="none" strike="noStrike" cap="none">
              <a:solidFill>
                <a:schemeClr val="dk1"/>
              </a:solidFill>
              <a:latin typeface="Times New Roman"/>
              <a:ea typeface="Times New Roman"/>
              <a:cs typeface="Times New Roman"/>
              <a:sym typeface="Times New Roman"/>
            </a:endParaRPr>
          </a:p>
        </p:txBody>
      </p:sp>
      <p:pic>
        <p:nvPicPr>
          <p:cNvPr id="139" name="Google Shape;139;p21" descr="C:\Users\dandersen\AppData\Local\Microsoft\Windows\Temporary Internet Files\Content.IE5\FAF8LVIN\MC900339222[1].wmf"/>
          <p:cNvPicPr preferRelativeResize="0"/>
          <p:nvPr/>
        </p:nvPicPr>
        <p:blipFill rotWithShape="1">
          <a:blip r:embed="rId3">
            <a:alphaModFix/>
          </a:blip>
          <a:srcRect/>
          <a:stretch/>
        </p:blipFill>
        <p:spPr>
          <a:xfrm>
            <a:off x="7445375" y="304800"/>
            <a:ext cx="904875" cy="904875"/>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876</Words>
  <Application>Microsoft Office PowerPoint</Application>
  <PresentationFormat>On-screen Show (4:3)</PresentationFormat>
  <Paragraphs>148</Paragraphs>
  <Slides>70</Slides>
  <Notes>70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70</vt:i4>
      </vt:variant>
    </vt:vector>
  </HeadingPairs>
  <TitlesOfParts>
    <vt:vector size="78" baseType="lpstr">
      <vt:lpstr>Tahoma</vt:lpstr>
      <vt:lpstr>Arial Narrow</vt:lpstr>
      <vt:lpstr>Arial</vt:lpstr>
      <vt:lpstr>Corben</vt:lpstr>
      <vt:lpstr>Quintessential</vt:lpstr>
      <vt:lpstr>Times New Roman</vt:lpstr>
      <vt:lpstr>Cabin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Brain Research</vt:lpstr>
      <vt:lpstr>PowerPoint Presentation</vt:lpstr>
      <vt:lpstr>PowerPoint Presentation</vt:lpstr>
      <vt:lpstr>PowerPoint Presentation</vt:lpstr>
      <vt:lpstr>The Earth’s Structure</vt:lpstr>
      <vt:lpstr>Alfred Wegener questions the earth in the early 1900s</vt:lpstr>
      <vt:lpstr>Many wondered if the continents had once been together but drifted apart because many (1) continent coastlines look like pieces of a puzzle.</vt:lpstr>
      <vt:lpstr>Wegener believed that a long time ago all the land on earth was one huge super-continent called Pangaea</vt:lpstr>
      <vt:lpstr>Wegener searches for more proof.</vt:lpstr>
      <vt:lpstr>(2) Fossils on different continents match!</vt:lpstr>
      <vt:lpstr>(3)Age of rocks on ocean floor Sea Floor Spreading</vt:lpstr>
      <vt:lpstr>(4)Pattern of Earthquakes and volcanoes at plate boundaries</vt:lpstr>
      <vt:lpstr>(5)Evidence of Glaciers in what is now tropical areas</vt:lpstr>
      <vt:lpstr>(6) Magnetism in Rocks</vt:lpstr>
      <vt:lpstr>(7) GPS measurments</vt:lpstr>
      <vt:lpstr>(8) Sea Turtles?</vt:lpstr>
      <vt:lpstr>PowerPoint Presentation</vt:lpstr>
      <vt:lpstr>PowerPoint Presentation</vt:lpstr>
      <vt:lpstr>Continental Drift Theory</vt:lpstr>
      <vt:lpstr>PowerPoint Presentation</vt:lpstr>
      <vt:lpstr>But it is still a… THEORY</vt:lpstr>
      <vt:lpstr>Mr. Miyagi’s Method of Plate Tectonics</vt:lpstr>
      <vt:lpstr>Mr. Miyagi’s Method of  Plate Tectonics</vt:lpstr>
      <vt:lpstr>PowerPoint Presentation</vt:lpstr>
      <vt:lpstr>What was Daniel supposed to learn by  waxing cars? </vt:lpstr>
      <vt:lpstr>So according to this theory,  what drives the plates?</vt:lpstr>
      <vt:lpstr>                  Plate Tectonics : A Continuous Process     We live on the Earth's outermost part, the crust. This layer of solid rock is  actually divided into several 'pieces', which we term 'plates', as they seem to 'hold‘ and contain the land or sea above them, just as normal plates carry food.  These plates lie above the magma and are moved by the convection currents of the mantle.                           This continuous movement is called the 'plate tectonics'.</vt:lpstr>
      <vt:lpstr>PowerPoint Presentation</vt:lpstr>
      <vt:lpstr>PowerPoint Presentation</vt:lpstr>
      <vt:lpstr>PowerPoint Presentation</vt:lpstr>
      <vt:lpstr>PowerPoint Presentation</vt:lpstr>
      <vt:lpstr>PowerPoint Presentation</vt:lpstr>
      <vt:lpstr>        What Are Oceanic Plates?   Oceanic plates, as the name goes, are crusts which 'carry'  the oceans above it. It is made of lighter but denser  materials than the continental crust. </vt:lpstr>
      <vt:lpstr>    What Are Continental Plates?   Continental plates are crust that have continents and some areas of ocean on them.   They are usually named after the continents they 'carry'.</vt:lpstr>
      <vt:lpstr>Convergent Plate Movement  When two plates move towards each other, they collide.  This is called a convergent plate movement. </vt:lpstr>
      <vt:lpstr>Convergent Boundaries</vt:lpstr>
      <vt:lpstr>SUBDUCTION:    When a continental plate and an oceanic plate collide,  subduction occurs. The oceanic plate sinks under  the continental plate because it is denser.  </vt:lpstr>
      <vt:lpstr>PowerPoint Presentation</vt:lpstr>
      <vt:lpstr>When Two Oceanic Plates Converge   Similarly, when one oceanic plate converge,  the other oceanic plate may subduct beneath the other.  However, there is no head-on collision for two oceanic plates.  Magma will then rise up to form volcanoes.  </vt:lpstr>
      <vt:lpstr>Divergent Plate Movement   A divergent plate movement occurs when two  plates move away from each other. </vt:lpstr>
      <vt:lpstr>Convection Currents  Divergent plate movement can cause magma  from the mantle underneath the crust rises up  to the surface to cool and solidify at the plate boundary. </vt:lpstr>
      <vt:lpstr>PowerPoint Presentation</vt:lpstr>
      <vt:lpstr>What is an “Oceanic Ridge?”</vt:lpstr>
      <vt:lpstr>Rifting</vt:lpstr>
      <vt:lpstr>Transform Plate Movement   A transform plate movement is one where two plates  slide laterally past each other. However, movement is not  smooth due to friction between the rocks of the two plates  </vt:lpstr>
      <vt:lpstr>Faulting</vt:lpstr>
      <vt:lpstr> Therefore, sometimes the two plates  would get 'stuck’ and lock together. But since  the convection currents of the  underlying magma are still dragging  the plates, much tension and pressure  is built up at the transform boundary.  When there is sufficient buildup  of pressure, rocks in  the plates break and get jerked apart.   This results in earthquakes.</vt:lpstr>
      <vt:lpstr>Earthquakes:  registering 1 on the Richter Scale                            Effect:  Unnoticeable </vt:lpstr>
      <vt:lpstr>Earthquakes:  registering 2 on the Richter Scale                                  Effect:  Detected By Instruments Only </vt:lpstr>
      <vt:lpstr>Earthquakes:  registering 3 on the Richter Scale                                              Effect:  Noticed By Sensitive People Only </vt:lpstr>
      <vt:lpstr>Earthquakes:  registering 4 on the Richter Scale                                              Effect:  Faint Tremor And Vibration Of Loose Objects  (eg. Hanging Lamps, Small Portraits On The Wall) </vt:lpstr>
      <vt:lpstr>Earthquakes:  registering 5 on the Richter Scale                                                                                         Effect:  Felt By Almost Everyone And Objects Drop                                                    (eg. Cup Fall Of Table) </vt:lpstr>
      <vt:lpstr>Earthquakes:  registering 6 on the Richter Scale                                                                                    Effect:  Distinct Violent Vibration Which Makes                                                                      Chimneys And Badly Constructed Houses Collapse </vt:lpstr>
      <vt:lpstr>Earthquakes:  registering 7 on the Richter Scale                                                                                        Effect:  A Major Earthquake Causing Wide                                                                                                                                                        Cracks In The Ground. Many Buildings Are                                                               Damaged Or Destroyed, Landslides Also Occur </vt:lpstr>
      <vt:lpstr>Earthquakes:  registering 8 on the Richter Scale                                                                                       Effect:  Very Major Earthquake Of Mass Devastation.                                               Even Sturdy Concrete Structures Are Destroyed          </vt:lpstr>
      <vt:lpstr> </vt:lpstr>
      <vt:lpstr>                 Volcanoes   A volcano, by geographical definition, is any conical or dome-shaped structure  that is formed as a result of magma escaping to the surface of the Earth  through an opening which we call a vent.  There are various types of volcanoes,  ranging from flat shield-shaped ones to tall and steep ones.     </vt:lpstr>
      <vt:lpstr>        Volcanic Activities     Volcanic activities occur frequently at areas of plate boundaries.  Plate tectonics causes movement in the plates and crust,  resulting in cracks being formed. These cracks allows the pressure  underneath the crust to push the magma, or sometimes  water and steam, up the crust.   Features like volcanoes, geysers and hot springs are formed in these areas.  </vt:lpstr>
      <vt:lpstr> </vt:lpstr>
      <vt:lpstr>Yellowstone National Park</vt:lpstr>
      <vt:lpstr>Evidence of Pangaea</vt:lpstr>
      <vt:lpstr>What an AMAZINGWorld  We Live 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ASHMENT</dc:creator>
  <cp:lastModifiedBy>AMY ASHMENT</cp:lastModifiedBy>
  <cp:revision>1</cp:revision>
  <dcterms:modified xsi:type="dcterms:W3CDTF">2018-09-11T14:44:46Z</dcterms:modified>
</cp:coreProperties>
</file>