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5"/>
  </p:notesMasterIdLst>
  <p:sldIdLst>
    <p:sldId id="256" r:id="rId2"/>
    <p:sldId id="278" r:id="rId3"/>
    <p:sldId id="260" r:id="rId4"/>
    <p:sldId id="277" r:id="rId5"/>
    <p:sldId id="257" r:id="rId6"/>
    <p:sldId id="258" r:id="rId7"/>
    <p:sldId id="259" r:id="rId8"/>
    <p:sldId id="262" r:id="rId9"/>
    <p:sldId id="263" r:id="rId10"/>
    <p:sldId id="267" r:id="rId11"/>
    <p:sldId id="264" r:id="rId12"/>
    <p:sldId id="265" r:id="rId13"/>
    <p:sldId id="266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61" r:id="rId2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1649" autoAdjust="0"/>
  </p:normalViewPr>
  <p:slideViewPr>
    <p:cSldViewPr snapToGrid="0" snapToObjects="1">
      <p:cViewPr varScale="1">
        <p:scale>
          <a:sx n="59" d="100"/>
          <a:sy n="59" d="100"/>
        </p:scale>
        <p:origin x="726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3D8C6F-FCB4-664B-8344-3D008175CF9A}" type="datetimeFigureOut">
              <a:rPr lang="en-US" smtClean="0"/>
              <a:t>4/11/2018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E4D6B9-9DB2-6247-A53B-DD32D58A12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3048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What do</a:t>
            </a:r>
            <a:r>
              <a:rPr lang="en-US" baseline="0" dirty="0" smtClean="0"/>
              <a:t> you know about </a:t>
            </a:r>
            <a:r>
              <a:rPr lang="en-US" baseline="0" dirty="0" smtClean="0"/>
              <a:t>Judaism?</a:t>
            </a:r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E4D6B9-9DB2-6247-A53B-DD32D58A128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1583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Canaan=</a:t>
            </a:r>
            <a:r>
              <a:rPr lang="en-US" dirty="0" err="1" smtClean="0"/>
              <a:t>israel</a:t>
            </a:r>
            <a:r>
              <a:rPr lang="en-US" dirty="0" smtClean="0"/>
              <a:t> </a:t>
            </a:r>
            <a:r>
              <a:rPr lang="en-US" dirty="0" smtClean="0"/>
              <a:t>and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palestine</a:t>
            </a:r>
            <a:r>
              <a:rPr lang="en-US" baseline="0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E4D6B9-9DB2-6247-A53B-DD32D58A128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9074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Lambs</a:t>
            </a:r>
            <a:r>
              <a:rPr lang="en-US" baseline="0" dirty="0" smtClean="0"/>
              <a:t> blood on doors to escape the 10 plagues </a:t>
            </a:r>
          </a:p>
          <a:p>
            <a:r>
              <a:rPr lang="en-US" baseline="0" dirty="0" smtClean="0"/>
              <a:t>1:21</a:t>
            </a:r>
          </a:p>
          <a:p>
            <a:endParaRPr lang="en-US" dirty="0" smtClean="0"/>
          </a:p>
          <a:p>
            <a:r>
              <a:rPr lang="en-US" dirty="0" smtClean="0"/>
              <a:t>https://</a:t>
            </a:r>
            <a:r>
              <a:rPr lang="en-US" dirty="0" err="1" smtClean="0"/>
              <a:t>www.youtube.com</a:t>
            </a:r>
            <a:r>
              <a:rPr lang="en-US" dirty="0" smtClean="0"/>
              <a:t>/</a:t>
            </a:r>
            <a:r>
              <a:rPr lang="en-US" dirty="0" err="1" smtClean="0"/>
              <a:t>watch?v</a:t>
            </a:r>
            <a:r>
              <a:rPr lang="en-US" dirty="0" smtClean="0"/>
              <a:t>=fQP9KaPwAgc</a:t>
            </a:r>
          </a:p>
          <a:p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E4D6B9-9DB2-6247-A53B-DD32D58A128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8802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God, Father and Holy Spirit</a:t>
            </a:r>
            <a:r>
              <a:rPr lang="en-US" baseline="0" dirty="0" smtClean="0"/>
              <a:t> </a:t>
            </a:r>
          </a:p>
          <a:p>
            <a:r>
              <a:rPr lang="en-US" baseline="0" dirty="0" smtClean="0"/>
              <a:t>Eucharist=way to commemorate Jesus’ last meal with the disciples. Making covenants with God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E4D6B9-9DB2-6247-A53B-DD32D58A128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85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Jesus claims to be king of the Jews-enters the city to rescue</a:t>
            </a:r>
            <a:r>
              <a:rPr lang="en-US" baseline="0" dirty="0" smtClean="0"/>
              <a:t> his people</a:t>
            </a:r>
          </a:p>
          <a:p>
            <a:r>
              <a:rPr lang="en-US" baseline="0" dirty="0" smtClean="0"/>
              <a:t>Rides In on a donkey-symbol of peace</a:t>
            </a:r>
          </a:p>
          <a:p>
            <a:r>
              <a:rPr lang="en-US" baseline="0" dirty="0" smtClean="0"/>
              <a:t>Cover ground for people of high honor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E4D6B9-9DB2-6247-A53B-DD32D58A128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8771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Ramadan-9</a:t>
            </a:r>
            <a:r>
              <a:rPr lang="en-US" baseline="30000" dirty="0" smtClean="0"/>
              <a:t>th</a:t>
            </a:r>
            <a:r>
              <a:rPr lang="en-US" dirty="0" smtClean="0"/>
              <a:t> month</a:t>
            </a:r>
            <a:r>
              <a:rPr lang="en-US" baseline="0" dirty="0" smtClean="0"/>
              <a:t> of the </a:t>
            </a:r>
            <a:r>
              <a:rPr lang="en-US" baseline="0" dirty="0" err="1" smtClean="0"/>
              <a:t>muslim</a:t>
            </a:r>
            <a:r>
              <a:rPr lang="en-US" baseline="0" dirty="0" smtClean="0"/>
              <a:t> calendar. Fast from sunrise to sunset to celebrate the first revelations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E4D6B9-9DB2-6247-A53B-DD32D58A1287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49197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START AT 0:52-5:00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E4D6B9-9DB2-6247-A53B-DD32D58A1287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6377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28600"/>
            <a:ext cx="7772400" cy="4571999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8800" spc="-80" baseline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4800600"/>
            <a:ext cx="6858000" cy="914400"/>
          </a:xfrm>
        </p:spPr>
        <p:txBody>
          <a:bodyPr/>
          <a:lstStyle>
            <a:lvl1pPr marL="0" indent="0" algn="l">
              <a:buNone/>
              <a:defRPr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D6FC93-BD53-1D42-AADC-795FC5123171}" type="datetimeFigureOut">
              <a:rPr lang="en-US" smtClean="0"/>
              <a:t>4/11/2018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B605B9D-6A5C-4549-A184-A4D0235CD34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D6FC93-BD53-1D42-AADC-795FC5123171}" type="datetimeFigureOut">
              <a:rPr lang="en-US" smtClean="0"/>
              <a:t>4/11/2018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605B9D-6A5C-4549-A184-A4D0235CD34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D6FC93-BD53-1D42-AADC-795FC5123171}" type="datetimeFigureOut">
              <a:rPr lang="en-US" smtClean="0"/>
              <a:t>4/11/2018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605B9D-6A5C-4549-A184-A4D0235CD34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D6FC93-BD53-1D42-AADC-795FC5123171}" type="datetimeFigureOut">
              <a:rPr lang="en-US" smtClean="0"/>
              <a:t>4/11/2018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605B9D-6A5C-4549-A184-A4D0235CD34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47800"/>
            <a:ext cx="7772400" cy="4321175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8800" b="0" cap="all" spc="-80" baseline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28601"/>
            <a:ext cx="7772400" cy="1066800"/>
          </a:xfrm>
        </p:spPr>
        <p:txBody>
          <a:bodyPr anchor="b"/>
          <a:lstStyle>
            <a:lvl1pPr marL="0" indent="0">
              <a:buNone/>
              <a:defRPr sz="2000"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D6FC93-BD53-1D42-AADC-795FC5123171}" type="datetimeFigureOut">
              <a:rPr lang="en-US" smtClean="0"/>
              <a:t>4/11/2018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B605B9D-6A5C-4549-A184-A4D0235CD343}" type="slidenum">
              <a:rPr lang="en-US" smtClean="0"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3068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9016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D6FC93-BD53-1D42-AADC-795FC5123171}" type="datetimeFigureOut">
              <a:rPr lang="en-US" smtClean="0"/>
              <a:t>4/11/2018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605B9D-6A5C-4549-A184-A4D0235CD34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7632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sz="1800" b="0" cap="all" spc="10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27632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93208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lang="en-US" sz="1800" b="0" kern="1200" cap="all" spc="10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93208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D6FC93-BD53-1D42-AADC-795FC5123171}" type="datetimeFigureOut">
              <a:rPr lang="en-US" smtClean="0"/>
              <a:t>4/11/2018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605B9D-6A5C-4549-A184-A4D0235CD34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D6FC93-BD53-1D42-AADC-795FC5123171}" type="datetimeFigureOut">
              <a:rPr lang="en-US" smtClean="0"/>
              <a:t>4/11/2018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605B9D-6A5C-4549-A184-A4D0235CD34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D6FC93-BD53-1D42-AADC-795FC5123171}" type="datetimeFigureOut">
              <a:rPr lang="en-US" smtClean="0"/>
              <a:t>4/11/2018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605B9D-6A5C-4549-A184-A4D0235CD34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600200"/>
            <a:ext cx="5111750" cy="44805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600200"/>
            <a:ext cx="3008313" cy="44805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D6FC93-BD53-1D42-AADC-795FC5123171}" type="datetimeFigureOut">
              <a:rPr lang="en-US" smtClean="0"/>
              <a:t>4/11/2018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605B9D-6A5C-4549-A184-A4D0235CD343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-1" y="0"/>
            <a:ext cx="9000877" cy="4846320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5715000"/>
            <a:ext cx="8153400" cy="4572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D6FC93-BD53-1D42-AADC-795FC5123171}" type="datetimeFigureOut">
              <a:rPr lang="en-US" smtClean="0"/>
              <a:t>4/11/2018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B605B9D-6A5C-4549-A184-A4D0235CD343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4953000"/>
            <a:ext cx="8153400" cy="762000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57912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76200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172201"/>
            <a:ext cx="3429000" cy="304800"/>
          </a:xfrm>
          <a:prstGeom prst="rect">
            <a:avLst/>
          </a:prstGeom>
        </p:spPr>
        <p:txBody>
          <a:bodyPr vert="horz" lIns="91440" tIns="45720" rIns="91440" bIns="0" rtlCol="0" anchor="b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8AD6FC93-BD53-1D42-AADC-795FC5123171}" type="datetimeFigureOut">
              <a:rPr lang="en-US" smtClean="0"/>
              <a:t>4/11/2018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492875"/>
            <a:ext cx="3429000" cy="28384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 rot="16200000">
            <a:off x="8227377" y="5885497"/>
            <a:ext cx="13157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 b="1">
                <a:solidFill>
                  <a:schemeClr val="tx2"/>
                </a:solidFill>
              </a:defRPr>
            </a:lvl1pPr>
          </a:lstStyle>
          <a:p>
            <a:fld id="{EB605B9D-6A5C-4549-A184-A4D0235CD343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9001124" y="0"/>
            <a:ext cx="142876" cy="1371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9001124" y="1371600"/>
            <a:ext cx="142876" cy="5486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3600" kern="1200" cap="all" spc="-6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spcAft>
          <a:spcPts val="600"/>
        </a:spcAft>
        <a:buFont typeface="Arial" pitchFamily="34" charset="0"/>
        <a:buNone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40.png"/><Relationship Id="rId4" Type="http://schemas.openxmlformats.org/officeDocument/2006/relationships/notesSlide" Target="../notesSlides/notesSlide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gif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6600" dirty="0" smtClean="0"/>
              <a:t>Monotheistic religions</a:t>
            </a:r>
            <a:endParaRPr lang="en-US" sz="6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World history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3747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73530"/>
            <a:ext cx="7620000" cy="5652634"/>
          </a:xfrm>
        </p:spPr>
        <p:txBody>
          <a:bodyPr/>
          <a:lstStyle/>
          <a:p>
            <a:r>
              <a:rPr lang="en-US" dirty="0" smtClean="0"/>
              <a:t>Passover</a:t>
            </a:r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www.youtube.com</a:t>
            </a:r>
            <a:r>
              <a:rPr lang="en-US" dirty="0"/>
              <a:t>/</a:t>
            </a:r>
            <a:r>
              <a:rPr lang="en-US" dirty="0" err="1"/>
              <a:t>watch?v</a:t>
            </a:r>
            <a:r>
              <a:rPr lang="en-US" dirty="0"/>
              <a:t>=fQP9KaPwAgc</a:t>
            </a:r>
          </a:p>
          <a:p>
            <a:endParaRPr lang="en-US" dirty="0"/>
          </a:p>
        </p:txBody>
      </p:sp>
      <p:pic>
        <p:nvPicPr>
          <p:cNvPr id="2" name="videoplayback (2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963385"/>
            <a:ext cx="9332686" cy="5894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962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379276"/>
            <a:ext cx="5791200" cy="1371600"/>
          </a:xfrm>
        </p:spPr>
        <p:txBody>
          <a:bodyPr/>
          <a:lstStyle/>
          <a:p>
            <a:r>
              <a:rPr lang="en-US" dirty="0" smtClean="0"/>
              <a:t>Christianity </a:t>
            </a:r>
            <a:endParaRPr lang="en-US" dirty="0"/>
          </a:p>
        </p:txBody>
      </p:sp>
      <p:pic>
        <p:nvPicPr>
          <p:cNvPr id="5" name="Picture 4" descr="vatican-tour-0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1739" y="3517826"/>
            <a:ext cx="5372261" cy="3340174"/>
          </a:xfrm>
          <a:prstGeom prst="rect">
            <a:avLst/>
          </a:prstGeom>
        </p:spPr>
      </p:pic>
      <p:pic>
        <p:nvPicPr>
          <p:cNvPr id="6" name="Picture 5" descr="download (54)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1739" y="992324"/>
            <a:ext cx="5372261" cy="2525502"/>
          </a:xfrm>
          <a:prstGeom prst="rect">
            <a:avLst/>
          </a:prstGeom>
        </p:spPr>
      </p:pic>
      <p:pic>
        <p:nvPicPr>
          <p:cNvPr id="7" name="Picture 6" descr="Jean_Jouvenet_Descent_From_The_Cross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2324"/>
            <a:ext cx="3767448" cy="5865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053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3035"/>
            <a:ext cx="5791200" cy="1371600"/>
          </a:xfrm>
        </p:spPr>
        <p:txBody>
          <a:bodyPr>
            <a:normAutofit/>
          </a:bodyPr>
          <a:lstStyle/>
          <a:p>
            <a:r>
              <a:rPr lang="en-US" dirty="0" smtClean="0"/>
              <a:t>Origins of Christianity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9506"/>
            <a:ext cx="7620000" cy="4373563"/>
          </a:xfrm>
        </p:spPr>
        <p:txBody>
          <a:bodyPr/>
          <a:lstStyle/>
          <a:p>
            <a:r>
              <a:rPr lang="en-US" dirty="0" smtClean="0"/>
              <a:t>Begins in the </a:t>
            </a:r>
            <a:r>
              <a:rPr lang="en-US" dirty="0" smtClean="0"/>
              <a:t>1st  </a:t>
            </a:r>
            <a:r>
              <a:rPr lang="en-US" dirty="0" smtClean="0"/>
              <a:t>century AD with the birth of Jesus Christ</a:t>
            </a:r>
          </a:p>
          <a:p>
            <a:r>
              <a:rPr lang="en-US" dirty="0" smtClean="0"/>
              <a:t>The religion is spread by the 12 Apostles</a:t>
            </a:r>
            <a:endParaRPr lang="en-US" dirty="0"/>
          </a:p>
        </p:txBody>
      </p:sp>
      <p:pic>
        <p:nvPicPr>
          <p:cNvPr id="4" name="Picture 3" descr="the-spread-of-christianity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1" y="2505519"/>
            <a:ext cx="7953048" cy="4352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204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5791200" cy="1371600"/>
          </a:xfrm>
        </p:spPr>
        <p:txBody>
          <a:bodyPr/>
          <a:lstStyle/>
          <a:p>
            <a:r>
              <a:rPr lang="en-US" dirty="0" smtClean="0"/>
              <a:t>Important figures in Christianity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2159"/>
            <a:ext cx="7620000" cy="3877524"/>
          </a:xfrm>
        </p:spPr>
        <p:txBody>
          <a:bodyPr>
            <a:normAutofit/>
          </a:bodyPr>
          <a:lstStyle/>
          <a:p>
            <a:r>
              <a:rPr lang="en-US" u="sng" dirty="0" smtClean="0"/>
              <a:t>Jesus Christ</a:t>
            </a:r>
            <a:r>
              <a:rPr lang="en-US" dirty="0" smtClean="0"/>
              <a:t>: The Bible teaches that Jesus Christ has come from Heaven to save the world from sin. Jesus Christ’s teachings make up the Christian Doctrine. (The Jews also believe in a “Messiah” but they do not believe it is Jesus Christ)</a:t>
            </a:r>
            <a:endParaRPr lang="en-US" dirty="0"/>
          </a:p>
          <a:p>
            <a:r>
              <a:rPr lang="en-US" u="sng" dirty="0" smtClean="0"/>
              <a:t>Mary</a:t>
            </a:r>
            <a:r>
              <a:rPr lang="en-US" dirty="0" smtClean="0"/>
              <a:t>: A Jewish woman who is the mother of Jesus Christ. </a:t>
            </a:r>
            <a:endParaRPr lang="en-US" dirty="0"/>
          </a:p>
          <a:p>
            <a:r>
              <a:rPr lang="en-US" u="sng" dirty="0" smtClean="0"/>
              <a:t>John the Baptist</a:t>
            </a:r>
            <a:r>
              <a:rPr lang="en-US" dirty="0" smtClean="0"/>
              <a:t>: A Jewish man who spreads the doctrine of Jesus Christ. Regarded as a prophet in Christianity and Islam</a:t>
            </a:r>
            <a:endParaRPr lang="en-US" dirty="0"/>
          </a:p>
          <a:p>
            <a:r>
              <a:rPr lang="en-US" u="sng" dirty="0" smtClean="0"/>
              <a:t>Paul</a:t>
            </a:r>
            <a:r>
              <a:rPr lang="en-US" dirty="0" smtClean="0"/>
              <a:t>: An apostle of Jesus Christ who spreads the Christian religion to other parts of the world. </a:t>
            </a:r>
            <a:endParaRPr lang="en-US" dirty="0"/>
          </a:p>
        </p:txBody>
      </p:sp>
      <p:pic>
        <p:nvPicPr>
          <p:cNvPr id="4" name="Picture 3" descr="220px-St_John_the_baptist_-_Leonardo_Da_Vinci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6853" y="4506931"/>
            <a:ext cx="2141479" cy="2351069"/>
          </a:xfrm>
          <a:prstGeom prst="rect">
            <a:avLst/>
          </a:prstGeom>
        </p:spPr>
      </p:pic>
      <p:pic>
        <p:nvPicPr>
          <p:cNvPr id="5" name="Picture 4" descr="Mary_Credit_Wendell_via_Flickr_CC_BY_NC_ND_20_filter_added_CNA_11_10_1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225" y="4753622"/>
            <a:ext cx="3908561" cy="2104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968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do Christians believe?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7620000" cy="2211611"/>
          </a:xfrm>
        </p:spPr>
        <p:txBody>
          <a:bodyPr>
            <a:normAutofit lnSpcReduction="10000"/>
          </a:bodyPr>
          <a:lstStyle/>
          <a:p>
            <a:pPr marL="457200" indent="-457200">
              <a:buAutoNum type="arabicPeriod"/>
            </a:pPr>
            <a:r>
              <a:rPr lang="en-US" dirty="0" smtClean="0"/>
              <a:t>Virgin birth and resurrection of Jesus Christ</a:t>
            </a:r>
          </a:p>
          <a:p>
            <a:pPr marL="457200" indent="-457200">
              <a:buAutoNum type="arabicPeriod"/>
            </a:pPr>
            <a:r>
              <a:rPr lang="en-US" dirty="0" smtClean="0"/>
              <a:t>The Trinity</a:t>
            </a:r>
          </a:p>
          <a:p>
            <a:pPr marL="457200" indent="-457200">
              <a:buAutoNum type="arabicPeriod"/>
            </a:pPr>
            <a:r>
              <a:rPr lang="en-US" dirty="0" smtClean="0"/>
              <a:t>Life after death</a:t>
            </a:r>
          </a:p>
          <a:p>
            <a:pPr marL="457200" indent="-457200">
              <a:buAutoNum type="arabicPeriod"/>
            </a:pPr>
            <a:r>
              <a:rPr lang="en-US" dirty="0" smtClean="0"/>
              <a:t>Prayer as a way to communicate to God</a:t>
            </a:r>
          </a:p>
          <a:p>
            <a:pPr marL="457200" indent="-457200">
              <a:buAutoNum type="arabicPeriod"/>
            </a:pPr>
            <a:r>
              <a:rPr lang="en-US" dirty="0" smtClean="0"/>
              <a:t>The Eucharist </a:t>
            </a:r>
          </a:p>
          <a:p>
            <a:pPr marL="457200" indent="-457200">
              <a:buAutoNum type="arabicPeriod"/>
            </a:pPr>
            <a:endParaRPr lang="en-US" dirty="0"/>
          </a:p>
        </p:txBody>
      </p:sp>
      <p:pic>
        <p:nvPicPr>
          <p:cNvPr id="4" name="Picture 3" descr="IMG_0718 (2) crop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8232" y="4017863"/>
            <a:ext cx="3964832" cy="2634961"/>
          </a:xfrm>
          <a:prstGeom prst="rect">
            <a:avLst/>
          </a:prstGeom>
        </p:spPr>
      </p:pic>
      <p:pic>
        <p:nvPicPr>
          <p:cNvPr id="6" name="Picture 5" descr="18444996492_2d738a3d33_k-660x350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17863"/>
            <a:ext cx="4998232" cy="2650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761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5313" y="-139021"/>
            <a:ext cx="5791200" cy="841150"/>
          </a:xfrm>
        </p:spPr>
        <p:txBody>
          <a:bodyPr/>
          <a:lstStyle/>
          <a:p>
            <a:r>
              <a:rPr lang="en-US" dirty="0" smtClean="0"/>
              <a:t>Christian Holidays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4071" y="849086"/>
            <a:ext cx="5627886" cy="6008914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Palm Sunday: The Sunday before Easter. Celebrates Jesus’ entry into Jerusalem</a:t>
            </a:r>
            <a:r>
              <a:rPr lang="en-US" dirty="0" smtClean="0"/>
              <a:t>.</a:t>
            </a:r>
          </a:p>
          <a:p>
            <a:r>
              <a:rPr lang="en-US" dirty="0" smtClean="0"/>
              <a:t> </a:t>
            </a:r>
            <a:endParaRPr lang="en-US" dirty="0"/>
          </a:p>
          <a:p>
            <a:r>
              <a:rPr lang="en-US" dirty="0" smtClean="0"/>
              <a:t>Easter: Resurrection Sunday. Celebrates the resurrection of Jesus Christ 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Christmas: Celebrates the birth of Jesus Christ 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Pentecost: 40 days after Easter. Celebrates the formation of the Catholic Church when the Holy Spirit descended onto the apostles. </a:t>
            </a:r>
          </a:p>
          <a:p>
            <a:endParaRPr lang="en-US" dirty="0" smtClean="0"/>
          </a:p>
          <a:p>
            <a:r>
              <a:rPr lang="en-US" dirty="0" smtClean="0"/>
              <a:t>***note: there are many different branches of Christianity who have similar practices but they are not all the same. </a:t>
            </a:r>
            <a:endParaRPr lang="en-US" dirty="0"/>
          </a:p>
        </p:txBody>
      </p:sp>
      <p:pic>
        <p:nvPicPr>
          <p:cNvPr id="4" name="Picture 3" descr="c607b586db60c07d3c158f0005655f48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6513" y="1"/>
            <a:ext cx="2938648" cy="2333907"/>
          </a:xfrm>
          <a:prstGeom prst="rect">
            <a:avLst/>
          </a:prstGeom>
        </p:spPr>
      </p:pic>
      <p:pic>
        <p:nvPicPr>
          <p:cNvPr id="5" name="Picture 4" descr="resOFchrist682carlbloch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6513" y="2333908"/>
            <a:ext cx="2938648" cy="2351069"/>
          </a:xfrm>
          <a:prstGeom prst="rect">
            <a:avLst/>
          </a:prstGeom>
        </p:spPr>
      </p:pic>
      <p:pic>
        <p:nvPicPr>
          <p:cNvPr id="6" name="Picture 5" descr="download (55).jpe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6513" y="4684976"/>
            <a:ext cx="2938648" cy="2173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60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726" y="-447920"/>
            <a:ext cx="5791200" cy="1371600"/>
          </a:xfrm>
        </p:spPr>
        <p:txBody>
          <a:bodyPr/>
          <a:lstStyle/>
          <a:p>
            <a:r>
              <a:rPr lang="en-US" dirty="0" smtClean="0"/>
              <a:t>Islam</a:t>
            </a:r>
            <a:endParaRPr lang="en-US" dirty="0"/>
          </a:p>
        </p:txBody>
      </p:sp>
      <p:pic>
        <p:nvPicPr>
          <p:cNvPr id="4" name="Content Placeholder 3" descr="0717_islam-1000x667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75" b="6975"/>
          <a:stretch>
            <a:fillRect/>
          </a:stretch>
        </p:blipFill>
        <p:spPr>
          <a:xfrm>
            <a:off x="3741702" y="-1"/>
            <a:ext cx="5320894" cy="3593413"/>
          </a:xfrm>
        </p:spPr>
      </p:pic>
      <p:pic>
        <p:nvPicPr>
          <p:cNvPr id="5" name="Picture 4" descr="images (12)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64" y="1129613"/>
            <a:ext cx="3705337" cy="2463800"/>
          </a:xfrm>
          <a:prstGeom prst="rect">
            <a:avLst/>
          </a:prstGeom>
        </p:spPr>
      </p:pic>
      <p:pic>
        <p:nvPicPr>
          <p:cNvPr id="7" name="Picture 6" descr="Alhambra-by-Geoffrey-Morrison-17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9598" y="3593412"/>
            <a:ext cx="4784402" cy="3264588"/>
          </a:xfrm>
          <a:prstGeom prst="rect">
            <a:avLst/>
          </a:prstGeom>
        </p:spPr>
      </p:pic>
      <p:pic>
        <p:nvPicPr>
          <p:cNvPr id="9" name="Picture 8" descr="kaaba-mecca (1)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93412"/>
            <a:ext cx="4359598" cy="3237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167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7054" y="-327793"/>
            <a:ext cx="5791200" cy="1371600"/>
          </a:xfrm>
        </p:spPr>
        <p:txBody>
          <a:bodyPr/>
          <a:lstStyle/>
          <a:p>
            <a:r>
              <a:rPr lang="en-US" dirty="0" smtClean="0"/>
              <a:t>Origins of </a:t>
            </a:r>
            <a:r>
              <a:rPr lang="en-US" dirty="0" err="1" smtClean="0"/>
              <a:t>islam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3445"/>
            <a:ext cx="7620000" cy="4373563"/>
          </a:xfrm>
        </p:spPr>
        <p:txBody>
          <a:bodyPr/>
          <a:lstStyle/>
          <a:p>
            <a:r>
              <a:rPr lang="en-US" dirty="0" smtClean="0"/>
              <a:t>610 </a:t>
            </a:r>
            <a:r>
              <a:rPr lang="en-US" dirty="0" smtClean="0"/>
              <a:t>AD </a:t>
            </a:r>
            <a:r>
              <a:rPr lang="en-US" dirty="0" smtClean="0"/>
              <a:t>-Muhammad </a:t>
            </a:r>
            <a:r>
              <a:rPr lang="en-US" dirty="0" smtClean="0"/>
              <a:t>has his first revelations in </a:t>
            </a:r>
            <a:r>
              <a:rPr lang="en-US" dirty="0" smtClean="0"/>
              <a:t>Mecca</a:t>
            </a:r>
          </a:p>
          <a:p>
            <a:endParaRPr lang="en-US" dirty="0" smtClean="0"/>
          </a:p>
          <a:p>
            <a:r>
              <a:rPr lang="en-US" dirty="0" smtClean="0"/>
              <a:t>618 </a:t>
            </a:r>
            <a:r>
              <a:rPr lang="en-US" dirty="0" smtClean="0"/>
              <a:t>AD </a:t>
            </a:r>
            <a:r>
              <a:rPr lang="en-US" dirty="0" smtClean="0"/>
              <a:t>-Muhammad </a:t>
            </a:r>
            <a:r>
              <a:rPr lang="en-US" dirty="0" smtClean="0"/>
              <a:t>travels with his followers to Medina</a:t>
            </a:r>
          </a:p>
          <a:p>
            <a:endParaRPr lang="en-US" dirty="0"/>
          </a:p>
        </p:txBody>
      </p:sp>
      <p:pic>
        <p:nvPicPr>
          <p:cNvPr id="4" name="Picture 3" descr="download (56)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4219" y="3964211"/>
            <a:ext cx="4377549" cy="2893789"/>
          </a:xfrm>
          <a:prstGeom prst="rect">
            <a:avLst/>
          </a:prstGeom>
        </p:spPr>
      </p:pic>
      <p:pic>
        <p:nvPicPr>
          <p:cNvPr id="5" name="Picture 4" descr="Screenshot-39-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16729"/>
            <a:ext cx="4634219" cy="3641271"/>
          </a:xfrm>
          <a:prstGeom prst="rect">
            <a:avLst/>
          </a:prstGeom>
        </p:spPr>
      </p:pic>
      <p:pic>
        <p:nvPicPr>
          <p:cNvPr id="6" name="Picture 5" descr="Muhammad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417" y="3216729"/>
            <a:ext cx="4698583" cy="3641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376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Important figures in </a:t>
            </a:r>
            <a:r>
              <a:rPr lang="en-US" dirty="0" err="1" smtClean="0"/>
              <a:t>islam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Muhammad: Founder of Islam. Viewed as the final prophet sent by God. </a:t>
            </a:r>
            <a:endParaRPr lang="en-US" dirty="0" smtClean="0"/>
          </a:p>
          <a:p>
            <a:r>
              <a:rPr lang="en-US" dirty="0" smtClean="0"/>
              <a:t>Allah: God in </a:t>
            </a:r>
            <a:r>
              <a:rPr lang="en-US" dirty="0" err="1" smtClean="0"/>
              <a:t>arabic</a:t>
            </a:r>
            <a:endParaRPr lang="en-US" dirty="0" smtClean="0"/>
          </a:p>
          <a:p>
            <a:r>
              <a:rPr lang="en-US" dirty="0" smtClean="0"/>
              <a:t>Abu </a:t>
            </a:r>
            <a:r>
              <a:rPr lang="en-US" dirty="0" err="1" smtClean="0"/>
              <a:t>Bakr</a:t>
            </a:r>
            <a:r>
              <a:rPr lang="en-US" dirty="0" smtClean="0"/>
              <a:t>: Muhammad’s advisor. First Caliph. Succeeds Muhammad as the leader of Islam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 descr="timthumb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1791" y="3771776"/>
            <a:ext cx="4179043" cy="3086223"/>
          </a:xfrm>
          <a:prstGeom prst="rect">
            <a:avLst/>
          </a:prstGeom>
        </p:spPr>
      </p:pic>
      <p:pic>
        <p:nvPicPr>
          <p:cNvPr id="5" name="Picture 4" descr="shutterstock-Grand-Mosque-supersize-12-e146226466827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71777"/>
            <a:ext cx="4711791" cy="3086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060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do Muslims believe?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318"/>
            <a:ext cx="4022545" cy="4236620"/>
          </a:xfrm>
        </p:spPr>
        <p:txBody>
          <a:bodyPr>
            <a:noAutofit/>
          </a:bodyPr>
          <a:lstStyle/>
          <a:p>
            <a:r>
              <a:rPr lang="en-US" sz="2800" dirty="0" smtClean="0"/>
              <a:t>FIVE PILLARS OF ISLAM:</a:t>
            </a:r>
          </a:p>
          <a:p>
            <a:pPr marL="457200" indent="-457200">
              <a:buAutoNum type="arabicPeriod"/>
            </a:pPr>
            <a:r>
              <a:rPr lang="en-US" sz="2800" u="sng" dirty="0" smtClean="0"/>
              <a:t>Faith</a:t>
            </a:r>
            <a:r>
              <a:rPr lang="en-US" sz="2800" dirty="0" smtClean="0"/>
              <a:t> in Allah (Allah as the only God)</a:t>
            </a:r>
          </a:p>
          <a:p>
            <a:pPr marL="457200" indent="-457200">
              <a:buAutoNum type="arabicPeriod"/>
            </a:pPr>
            <a:r>
              <a:rPr lang="en-US" sz="2800" u="sng" dirty="0" smtClean="0"/>
              <a:t>Prayer</a:t>
            </a:r>
            <a:r>
              <a:rPr lang="en-US" sz="2800" dirty="0" smtClean="0"/>
              <a:t>-pray five times a day</a:t>
            </a:r>
          </a:p>
          <a:p>
            <a:pPr marL="457200" indent="-457200">
              <a:buAutoNum type="arabicPeriod"/>
            </a:pPr>
            <a:r>
              <a:rPr lang="en-US" sz="2800" u="sng" dirty="0" smtClean="0"/>
              <a:t>Charity</a:t>
            </a:r>
            <a:r>
              <a:rPr lang="en-US" sz="2800" dirty="0" smtClean="0"/>
              <a:t>-paying alms to the poor</a:t>
            </a:r>
          </a:p>
          <a:p>
            <a:pPr marL="457200" indent="-457200">
              <a:buAutoNum type="arabicPeriod"/>
            </a:pPr>
            <a:r>
              <a:rPr lang="en-US" sz="2800" u="sng" dirty="0" smtClean="0"/>
              <a:t>Fasting</a:t>
            </a:r>
          </a:p>
          <a:p>
            <a:pPr marL="457200" indent="-457200">
              <a:buAutoNum type="arabicPeriod"/>
            </a:pPr>
            <a:r>
              <a:rPr lang="en-US" sz="2800" u="sng" dirty="0" smtClean="0"/>
              <a:t>The Hajj </a:t>
            </a:r>
            <a:endParaRPr lang="en-US" sz="2800" u="sng" dirty="0"/>
          </a:p>
        </p:txBody>
      </p:sp>
      <p:pic>
        <p:nvPicPr>
          <p:cNvPr id="4" name="Picture 3" descr="182276881-56a5367b5f9b58b7d0db88f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9745" y="1163935"/>
            <a:ext cx="4483572" cy="2989048"/>
          </a:xfrm>
          <a:prstGeom prst="rect">
            <a:avLst/>
          </a:prstGeom>
        </p:spPr>
      </p:pic>
      <p:pic>
        <p:nvPicPr>
          <p:cNvPr id="5" name="Picture 4" descr="web3-muslim-islam-prayer-prostrate-african-muslim-temple-dishdasha-shutterstock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9745" y="4152982"/>
            <a:ext cx="4664255" cy="2705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518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7"/>
            <a:ext cx="7053943" cy="3978411"/>
          </a:xfrm>
        </p:spPr>
        <p:txBody>
          <a:bodyPr>
            <a:normAutofit/>
          </a:bodyPr>
          <a:lstStyle/>
          <a:p>
            <a:r>
              <a:rPr lang="en-US" sz="4000" dirty="0" smtClean="0"/>
              <a:t>Monotheism = Belief in One </a:t>
            </a:r>
            <a:r>
              <a:rPr lang="en-US" sz="4000" dirty="0" err="1" smtClean="0"/>
              <a:t>GOd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983814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59148"/>
            <a:ext cx="7620000" cy="1371600"/>
          </a:xfrm>
        </p:spPr>
        <p:txBody>
          <a:bodyPr/>
          <a:lstStyle/>
          <a:p>
            <a:r>
              <a:rPr lang="en-US" dirty="0" smtClean="0"/>
              <a:t>Sunni and </a:t>
            </a:r>
            <a:r>
              <a:rPr lang="en-US" dirty="0" err="1" smtClean="0"/>
              <a:t>ShiA</a:t>
            </a:r>
            <a:r>
              <a:rPr lang="en-US" dirty="0" smtClean="0"/>
              <a:t> </a:t>
            </a:r>
            <a:r>
              <a:rPr lang="en-US" dirty="0" smtClean="0"/>
              <a:t>Muslims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31782"/>
            <a:ext cx="7620000" cy="4373563"/>
          </a:xfrm>
        </p:spPr>
        <p:txBody>
          <a:bodyPr/>
          <a:lstStyle/>
          <a:p>
            <a:r>
              <a:rPr lang="en-US" dirty="0" smtClean="0"/>
              <a:t>Sunni Muslims-favored Abu </a:t>
            </a:r>
            <a:r>
              <a:rPr lang="en-US" dirty="0" err="1" smtClean="0"/>
              <a:t>Bakr</a:t>
            </a:r>
            <a:r>
              <a:rPr lang="en-US" dirty="0" smtClean="0"/>
              <a:t> (Muhammad’s advisor) as the next Caliph</a:t>
            </a:r>
          </a:p>
          <a:p>
            <a:r>
              <a:rPr lang="en-US" dirty="0" smtClean="0"/>
              <a:t>Shia </a:t>
            </a:r>
            <a:r>
              <a:rPr lang="en-US" dirty="0" smtClean="0"/>
              <a:t>Muslims-favored Muhammad’s cousin and son-in-law</a:t>
            </a:r>
          </a:p>
          <a:p>
            <a:r>
              <a:rPr lang="en-US" dirty="0" smtClean="0"/>
              <a:t>What is the difference between the two? </a:t>
            </a:r>
            <a:endParaRPr lang="en-US" dirty="0"/>
          </a:p>
        </p:txBody>
      </p:sp>
      <p:pic>
        <p:nvPicPr>
          <p:cNvPr id="4" name="Picture 3" descr="357631-74aab44779767a49d40464c90c908e2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848741"/>
            <a:ext cx="7403808" cy="3976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111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39021"/>
            <a:ext cx="5791200" cy="1371600"/>
          </a:xfrm>
        </p:spPr>
        <p:txBody>
          <a:bodyPr/>
          <a:lstStyle/>
          <a:p>
            <a:r>
              <a:rPr lang="en-US" dirty="0" smtClean="0"/>
              <a:t>The Hajj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433" y="1423520"/>
            <a:ext cx="4520294" cy="4373563"/>
          </a:xfrm>
        </p:spPr>
        <p:txBody>
          <a:bodyPr/>
          <a:lstStyle/>
          <a:p>
            <a:r>
              <a:rPr lang="en-US" dirty="0" smtClean="0"/>
              <a:t>Hajj=Pilgrimage to Mecca and Medina</a:t>
            </a:r>
          </a:p>
          <a:p>
            <a:r>
              <a:rPr lang="en-US" dirty="0" smtClean="0"/>
              <a:t>Required by all able bodied Muslims</a:t>
            </a:r>
          </a:p>
          <a:p>
            <a:endParaRPr lang="en-US" dirty="0"/>
          </a:p>
          <a:p>
            <a:r>
              <a:rPr lang="en-US" dirty="0" smtClean="0"/>
              <a:t>Pilgrims follow the footsteps of Muhammad and participate in</a:t>
            </a:r>
          </a:p>
          <a:p>
            <a:r>
              <a:rPr lang="en-US" dirty="0" smtClean="0"/>
              <a:t>a series of rituals </a:t>
            </a:r>
          </a:p>
          <a:p>
            <a:endParaRPr lang="en-US" dirty="0"/>
          </a:p>
        </p:txBody>
      </p:sp>
      <p:pic>
        <p:nvPicPr>
          <p:cNvPr id="4" name="Picture 3" descr="sj_episode_hajj (1)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0651" y="1232580"/>
            <a:ext cx="4948570" cy="2721872"/>
          </a:xfrm>
          <a:prstGeom prst="rect">
            <a:avLst/>
          </a:prstGeom>
        </p:spPr>
      </p:pic>
      <p:pic>
        <p:nvPicPr>
          <p:cNvPr id="5" name="Picture 4" descr="59a85ce724000032004bab2e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0650" y="3954451"/>
            <a:ext cx="4948570" cy="2903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163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3074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30628" y="-75882"/>
            <a:ext cx="9274628" cy="1137239"/>
          </a:xfrm>
        </p:spPr>
        <p:txBody>
          <a:bodyPr>
            <a:normAutofit/>
          </a:bodyPr>
          <a:lstStyle/>
          <a:p>
            <a:r>
              <a:rPr lang="en-US" dirty="0" err="1" smtClean="0"/>
              <a:t>moSES</a:t>
            </a:r>
            <a:r>
              <a:rPr lang="en-US" dirty="0" smtClean="0"/>
              <a:t> AND THE </a:t>
            </a:r>
            <a:r>
              <a:rPr lang="en-US" dirty="0" smtClean="0"/>
              <a:t>Burning Bush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www.youtube.com</a:t>
            </a:r>
            <a:r>
              <a:rPr lang="en-US" dirty="0"/>
              <a:t>/</a:t>
            </a:r>
            <a:r>
              <a:rPr lang="en-US" dirty="0" err="1"/>
              <a:t>watch?v</a:t>
            </a:r>
            <a:r>
              <a:rPr lang="en-US" dirty="0"/>
              <a:t>=6ds9y3lJGig</a:t>
            </a:r>
          </a:p>
        </p:txBody>
      </p:sp>
      <p:pic>
        <p:nvPicPr>
          <p:cNvPr id="4" name="The Prince of Egypt - God Speaks to Moses [1080p HD]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061357"/>
            <a:ext cx="9144000" cy="5677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853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30303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Religion and history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Why can we talk about religion in school</a:t>
            </a:r>
            <a:r>
              <a:rPr lang="en-US" dirty="0" smtClean="0"/>
              <a:t>?</a:t>
            </a:r>
          </a:p>
          <a:p>
            <a:endParaRPr lang="en-US" dirty="0"/>
          </a:p>
          <a:p>
            <a:r>
              <a:rPr lang="en-US" dirty="0" smtClean="0"/>
              <a:t>Why is it important to understand religions when studying history?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4763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8273489" cy="1371600"/>
          </a:xfrm>
        </p:spPr>
        <p:txBody>
          <a:bodyPr/>
          <a:lstStyle/>
          <a:p>
            <a:pPr algn="ctr"/>
            <a:r>
              <a:rPr lang="en-US" dirty="0" smtClean="0"/>
              <a:t>Major Religions </a:t>
            </a:r>
            <a:br>
              <a:rPr lang="en-US" dirty="0" smtClean="0"/>
            </a:br>
            <a:r>
              <a:rPr lang="en-US" dirty="0" smtClean="0"/>
              <a:t>in Middle East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3540" y="2238953"/>
            <a:ext cx="8317149" cy="4922196"/>
          </a:xfrm>
        </p:spPr>
        <p:txBody>
          <a:bodyPr>
            <a:normAutofit/>
          </a:bodyPr>
          <a:lstStyle/>
          <a:p>
            <a:r>
              <a:rPr lang="en-US" dirty="0" smtClean="0"/>
              <a:t>Judaism		Christianity			Islam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 </a:t>
            </a:r>
          </a:p>
          <a:p>
            <a:endParaRPr lang="en-US" dirty="0"/>
          </a:p>
        </p:txBody>
      </p:sp>
      <p:pic>
        <p:nvPicPr>
          <p:cNvPr id="1028" name="Picture 4" descr="Image result for symbol for judais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540" y="2907046"/>
            <a:ext cx="1722440" cy="1988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 result for symbol for christianit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1715" y="2767182"/>
            <a:ext cx="2775858" cy="2081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Image result for islam symbo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2719374"/>
            <a:ext cx="1971462" cy="2129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07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02" y="-411866"/>
            <a:ext cx="5791200" cy="1371600"/>
          </a:xfrm>
        </p:spPr>
        <p:txBody>
          <a:bodyPr/>
          <a:lstStyle/>
          <a:p>
            <a:r>
              <a:rPr lang="en-US" dirty="0" smtClean="0"/>
              <a:t>Judaism</a:t>
            </a:r>
            <a:endParaRPr lang="en-US" dirty="0"/>
          </a:p>
        </p:txBody>
      </p:sp>
      <p:pic>
        <p:nvPicPr>
          <p:cNvPr id="4" name="Content Placeholder 3" descr="orthodox-58daed585f9b584683c04124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53" b="6953"/>
          <a:stretch>
            <a:fillRect/>
          </a:stretch>
        </p:blipFill>
        <p:spPr>
          <a:xfrm>
            <a:off x="130302" y="1095291"/>
            <a:ext cx="4795701" cy="3190824"/>
          </a:xfrm>
        </p:spPr>
      </p:pic>
      <p:pic>
        <p:nvPicPr>
          <p:cNvPr id="5" name="Picture 4" descr="download (50).jpe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6003" y="-1"/>
            <a:ext cx="4090612" cy="2968869"/>
          </a:xfrm>
          <a:prstGeom prst="rect">
            <a:avLst/>
          </a:prstGeom>
        </p:spPr>
      </p:pic>
      <p:pic>
        <p:nvPicPr>
          <p:cNvPr id="6" name="Picture 5" descr="download (51).jpe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302" y="4286114"/>
            <a:ext cx="4814111" cy="2571885"/>
          </a:xfrm>
          <a:prstGeom prst="rect">
            <a:avLst/>
          </a:prstGeom>
        </p:spPr>
      </p:pic>
      <p:pic>
        <p:nvPicPr>
          <p:cNvPr id="8" name="Picture 7" descr="wwall1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5710" y="2968868"/>
            <a:ext cx="4330905" cy="3889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753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5791200" cy="1003222"/>
          </a:xfrm>
        </p:spPr>
        <p:txBody>
          <a:bodyPr/>
          <a:lstStyle/>
          <a:p>
            <a:r>
              <a:rPr lang="en-US" dirty="0" smtClean="0"/>
              <a:t>Origins of </a:t>
            </a:r>
            <a:r>
              <a:rPr lang="en-US" dirty="0" err="1" smtClean="0"/>
              <a:t>judaism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45722"/>
            <a:ext cx="7620000" cy="4552160"/>
          </a:xfrm>
        </p:spPr>
        <p:txBody>
          <a:bodyPr/>
          <a:lstStyle/>
          <a:p>
            <a:r>
              <a:rPr lang="en-US" dirty="0" smtClean="0"/>
              <a:t>Judaism is the oldest </a:t>
            </a:r>
            <a:r>
              <a:rPr lang="en-US" dirty="0"/>
              <a:t>m</a:t>
            </a:r>
            <a:r>
              <a:rPr lang="en-US" dirty="0" smtClean="0"/>
              <a:t>onotheistic religion</a:t>
            </a:r>
          </a:p>
          <a:p>
            <a:r>
              <a:rPr lang="en-US" dirty="0" smtClean="0"/>
              <a:t>The religion dates back to 1900BC when Abraham was called of God to leave his city in Ur and travel to Canaan.</a:t>
            </a:r>
          </a:p>
          <a:p>
            <a:endParaRPr lang="en-US" dirty="0"/>
          </a:p>
        </p:txBody>
      </p:sp>
      <p:pic>
        <p:nvPicPr>
          <p:cNvPr id="4" name="Picture 3" descr="AbrahamFromUrToCanaa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672" y="2760454"/>
            <a:ext cx="8592515" cy="3874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963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KEY PEOPLE IN JUDAISM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752600"/>
            <a:ext cx="4571785" cy="4373563"/>
          </a:xfrm>
        </p:spPr>
        <p:txBody>
          <a:bodyPr>
            <a:normAutofit/>
          </a:bodyPr>
          <a:lstStyle/>
          <a:p>
            <a:r>
              <a:rPr lang="en-US" u="sng" dirty="0" smtClean="0"/>
              <a:t>Abraham</a:t>
            </a:r>
            <a:r>
              <a:rPr lang="en-US" dirty="0" smtClean="0"/>
              <a:t>: The founder of Judaism. Believed in only one God since his birth. </a:t>
            </a:r>
            <a:r>
              <a:rPr lang="en-US" dirty="0" smtClean="0"/>
              <a:t>Father of </a:t>
            </a:r>
            <a:r>
              <a:rPr lang="en-US" dirty="0" err="1" smtClean="0"/>
              <a:t>Issac</a:t>
            </a:r>
            <a:r>
              <a:rPr lang="en-US" dirty="0"/>
              <a:t> </a:t>
            </a:r>
            <a:r>
              <a:rPr lang="en-US" dirty="0" smtClean="0"/>
              <a:t>(second son but rightful heir)</a:t>
            </a:r>
            <a:r>
              <a:rPr lang="en-US" dirty="0" smtClean="0"/>
              <a:t>.</a:t>
            </a:r>
            <a:endParaRPr lang="en-US" dirty="0"/>
          </a:p>
          <a:p>
            <a:r>
              <a:rPr lang="en-US" u="sng" dirty="0" smtClean="0"/>
              <a:t>Moses</a:t>
            </a:r>
            <a:r>
              <a:rPr lang="en-US" dirty="0" smtClean="0"/>
              <a:t>: Born in Egypt. Leads the Jews out of captivity in Egypt. Receives the 10 commandments.</a:t>
            </a:r>
          </a:p>
          <a:p>
            <a:r>
              <a:rPr lang="en-US" u="sng" dirty="0" smtClean="0"/>
              <a:t>King Solomon: </a:t>
            </a:r>
            <a:r>
              <a:rPr lang="en-US" dirty="0" smtClean="0"/>
              <a:t>King of the Jews. Builds a temple in Jerusalem</a:t>
            </a:r>
          </a:p>
          <a:p>
            <a:r>
              <a:rPr lang="en-US" u="sng" dirty="0" err="1" smtClean="0"/>
              <a:t>Issac</a:t>
            </a:r>
            <a:r>
              <a:rPr lang="en-US" u="sng" dirty="0" smtClean="0"/>
              <a:t>: </a:t>
            </a:r>
            <a:r>
              <a:rPr lang="en-US" dirty="0" smtClean="0"/>
              <a:t>Son of Abraham. Abraham was going to sacrifice </a:t>
            </a:r>
            <a:r>
              <a:rPr lang="en-US" dirty="0" err="1" smtClean="0"/>
              <a:t>Issac</a:t>
            </a:r>
            <a:r>
              <a:rPr lang="en-US" dirty="0" smtClean="0"/>
              <a:t> but God stopped him. </a:t>
            </a:r>
            <a:endParaRPr lang="en-US" u="sng" dirty="0" smtClean="0"/>
          </a:p>
          <a:p>
            <a:endParaRPr lang="en-US" dirty="0"/>
          </a:p>
          <a:p>
            <a:endParaRPr lang="en-US" dirty="0" smtClean="0"/>
          </a:p>
        </p:txBody>
      </p:sp>
      <p:pic>
        <p:nvPicPr>
          <p:cNvPr id="4" name="Picture 3" descr="Rembrandt_Abraham_en_Isaac,_163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7189" y="1335546"/>
            <a:ext cx="3417725" cy="4971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469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1303"/>
            <a:ext cx="5791200" cy="1371600"/>
          </a:xfrm>
        </p:spPr>
        <p:txBody>
          <a:bodyPr/>
          <a:lstStyle/>
          <a:p>
            <a:r>
              <a:rPr lang="en-US" dirty="0" err="1" smtClean="0"/>
              <a:t>whAT</a:t>
            </a:r>
            <a:r>
              <a:rPr lang="en-US" dirty="0" smtClean="0"/>
              <a:t> DO THE JEWS BELIEVE?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29430"/>
            <a:ext cx="7620000" cy="4373563"/>
          </a:xfrm>
        </p:spPr>
        <p:txBody>
          <a:bodyPr/>
          <a:lstStyle/>
          <a:p>
            <a:pPr marL="457200" indent="-457200">
              <a:buAutoNum type="arabicPeriod"/>
            </a:pPr>
            <a:r>
              <a:rPr lang="en-US" dirty="0" smtClean="0"/>
              <a:t>Jews believe in only ONE God. </a:t>
            </a:r>
            <a:endParaRPr lang="en-US" dirty="0"/>
          </a:p>
          <a:p>
            <a:pPr marL="457200" indent="-457200">
              <a:buAutoNum type="arabicPeriod"/>
            </a:pPr>
            <a:r>
              <a:rPr lang="en-US" dirty="0" smtClean="0"/>
              <a:t>The </a:t>
            </a:r>
            <a:r>
              <a:rPr lang="en-US" dirty="0"/>
              <a:t>T</a:t>
            </a:r>
            <a:r>
              <a:rPr lang="en-US" dirty="0" smtClean="0"/>
              <a:t>orah is the sacred text in Judaism. </a:t>
            </a:r>
          </a:p>
          <a:p>
            <a:pPr marL="457200" indent="-457200">
              <a:buAutoNum type="arabicPeriod"/>
            </a:pPr>
            <a:r>
              <a:rPr lang="en-US" dirty="0" smtClean="0"/>
              <a:t>A Messiah will come to suffer for the sins of the world (not Jesus Christ) </a:t>
            </a:r>
          </a:p>
          <a:p>
            <a:pPr marL="457200" indent="-457200">
              <a:buAutoNum type="arabicPeriod"/>
            </a:pPr>
            <a:r>
              <a:rPr lang="en-US" dirty="0" smtClean="0"/>
              <a:t>God plays an active role in the world</a:t>
            </a:r>
          </a:p>
          <a:p>
            <a:pPr marL="457200" indent="-457200">
              <a:buAutoNum type="arabicPeriod"/>
            </a:pPr>
            <a:r>
              <a:rPr lang="en-US" dirty="0" smtClean="0"/>
              <a:t> Life after </a:t>
            </a:r>
            <a:r>
              <a:rPr lang="en-US" dirty="0" smtClean="0"/>
              <a:t>death</a:t>
            </a:r>
          </a:p>
          <a:p>
            <a:pPr marL="457200" indent="-457200">
              <a:buAutoNum type="arabicPeriod"/>
            </a:pPr>
            <a:r>
              <a:rPr lang="en-US" dirty="0" smtClean="0"/>
              <a:t>Worship in a synagogue on Saturday</a:t>
            </a:r>
            <a:endParaRPr lang="en-US" dirty="0" smtClean="0"/>
          </a:p>
          <a:p>
            <a:pPr marL="457200" indent="-457200">
              <a:buAutoNum type="arabicPeriod"/>
            </a:pPr>
            <a:endParaRPr lang="en-US" dirty="0"/>
          </a:p>
        </p:txBody>
      </p:sp>
      <p:pic>
        <p:nvPicPr>
          <p:cNvPr id="4" name="Picture 3" descr="Open_Torah_scroll-540x22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854" y="4310742"/>
            <a:ext cx="6858000" cy="2392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673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327793"/>
            <a:ext cx="5791200" cy="1371600"/>
          </a:xfrm>
        </p:spPr>
        <p:txBody>
          <a:bodyPr/>
          <a:lstStyle/>
          <a:p>
            <a:r>
              <a:rPr lang="en-US" dirty="0" smtClean="0"/>
              <a:t>Jewish Holidays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80298"/>
            <a:ext cx="7620000" cy="4373563"/>
          </a:xfrm>
        </p:spPr>
        <p:txBody>
          <a:bodyPr/>
          <a:lstStyle/>
          <a:p>
            <a:r>
              <a:rPr lang="en-US" dirty="0" smtClean="0"/>
              <a:t>Hanukkah: an 8 day holiday that celebrates the rededication of the temple in Jerusalem</a:t>
            </a:r>
          </a:p>
          <a:p>
            <a:endParaRPr lang="en-US" dirty="0"/>
          </a:p>
          <a:p>
            <a:r>
              <a:rPr lang="en-US" dirty="0" smtClean="0"/>
              <a:t>Bar Mitzvah: coming of age party for boys turning 13</a:t>
            </a:r>
          </a:p>
          <a:p>
            <a:endParaRPr lang="en-US" dirty="0"/>
          </a:p>
          <a:p>
            <a:r>
              <a:rPr lang="en-US" dirty="0" smtClean="0"/>
              <a:t>Passover: celebrates the Jews release from Egypt</a:t>
            </a:r>
          </a:p>
          <a:p>
            <a:endParaRPr lang="en-US" dirty="0"/>
          </a:p>
        </p:txBody>
      </p:sp>
      <p:pic>
        <p:nvPicPr>
          <p:cNvPr id="4" name="Picture 3" descr="Evan-Bar-Mitzvah-0022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9746" y="3978007"/>
            <a:ext cx="4544108" cy="2831580"/>
          </a:xfrm>
          <a:prstGeom prst="rect">
            <a:avLst/>
          </a:prstGeom>
        </p:spPr>
      </p:pic>
      <p:pic>
        <p:nvPicPr>
          <p:cNvPr id="5" name="Picture 4" descr="5633111707_65edd14843_o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8007"/>
            <a:ext cx="4479746" cy="2831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862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ssential">
  <a:themeElements>
    <a:clrScheme name="Essential">
      <a:dk1>
        <a:srgbClr val="000000"/>
      </a:dk1>
      <a:lt1>
        <a:srgbClr val="FFFFFF"/>
      </a:lt1>
      <a:dk2>
        <a:srgbClr val="D1282E"/>
      </a:dk2>
      <a:lt2>
        <a:srgbClr val="C8C8B1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Essential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sential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250000"/>
              </a:schemeClr>
            </a:gs>
            <a:gs pos="35000">
              <a:schemeClr val="phClr">
                <a:tint val="47000"/>
                <a:satMod val="275000"/>
              </a:schemeClr>
            </a:gs>
            <a:gs pos="100000">
              <a:schemeClr val="phClr">
                <a:tint val="25000"/>
                <a:satMod val="300000"/>
              </a:schemeClr>
            </a:gs>
          </a:gsLst>
          <a:lin ang="16200000" scaled="1"/>
        </a:gradFill>
        <a:solidFill>
          <a:schemeClr val="phClr">
            <a:satMod val="11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4127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9999" dist="23000" algn="bl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19050" algn="bl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l"/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6000"/>
              </a:schemeClr>
              <a:schemeClr val="phClr">
                <a:shade val="94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84000"/>
                <a:satMod val="110000"/>
              </a:schemeClr>
            </a:gs>
            <a:gs pos="44000">
              <a:schemeClr val="phClr">
                <a:tint val="93000"/>
                <a:satMod val="115000"/>
              </a:schemeClr>
            </a:gs>
            <a:gs pos="100000">
              <a:schemeClr val="phClr">
                <a:tint val="100000"/>
                <a:shade val="59000"/>
                <a:satMod val="120000"/>
              </a:schemeClr>
            </a:gs>
          </a:gsLst>
          <a:path path="circle">
            <a:fillToRect l="40000" t="60000" r="60000" b="4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Essential.thmx</Template>
  <TotalTime>8213</TotalTime>
  <Words>747</Words>
  <Application>Microsoft Office PowerPoint</Application>
  <PresentationFormat>On-screen Show (4:3)</PresentationFormat>
  <Paragraphs>111</Paragraphs>
  <Slides>23</Slides>
  <Notes>7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7" baseType="lpstr">
      <vt:lpstr>Arial</vt:lpstr>
      <vt:lpstr>Arial Black</vt:lpstr>
      <vt:lpstr>Calibri</vt:lpstr>
      <vt:lpstr>Essential</vt:lpstr>
      <vt:lpstr>Monotheistic religions</vt:lpstr>
      <vt:lpstr>Monotheism = Belief in One GOd</vt:lpstr>
      <vt:lpstr>Religion and history</vt:lpstr>
      <vt:lpstr>Major Religions  in Middle East</vt:lpstr>
      <vt:lpstr>Judaism</vt:lpstr>
      <vt:lpstr>Origins of judaism</vt:lpstr>
      <vt:lpstr>KEY PEOPLE IN JUDAISM</vt:lpstr>
      <vt:lpstr>whAT DO THE JEWS BELIEVE?</vt:lpstr>
      <vt:lpstr>Jewish Holidays</vt:lpstr>
      <vt:lpstr>PowerPoint Presentation</vt:lpstr>
      <vt:lpstr>Christianity </vt:lpstr>
      <vt:lpstr>Origins of Christianity </vt:lpstr>
      <vt:lpstr>Important figures in Christianity </vt:lpstr>
      <vt:lpstr>What do Christians believe?</vt:lpstr>
      <vt:lpstr>Christian Holidays</vt:lpstr>
      <vt:lpstr>Islam</vt:lpstr>
      <vt:lpstr>Origins of islam</vt:lpstr>
      <vt:lpstr>Important figures in islam </vt:lpstr>
      <vt:lpstr>What do Muslims believe?</vt:lpstr>
      <vt:lpstr>Sunni and ShiA Muslims</vt:lpstr>
      <vt:lpstr>The Hajj</vt:lpstr>
      <vt:lpstr>PowerPoint Presentation</vt:lpstr>
      <vt:lpstr>moSES AND THE Burning Bush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Natalie Matthews</dc:creator>
  <cp:lastModifiedBy>AMY ASHMENT</cp:lastModifiedBy>
  <cp:revision>45</cp:revision>
  <dcterms:created xsi:type="dcterms:W3CDTF">2018-04-10T18:32:35Z</dcterms:created>
  <dcterms:modified xsi:type="dcterms:W3CDTF">2018-04-16T13:37:05Z</dcterms:modified>
</cp:coreProperties>
</file>