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4" r:id="rId8"/>
    <p:sldId id="263" r:id="rId9"/>
    <p:sldId id="262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3" autoAdjust="0"/>
    <p:restoredTop sz="94660"/>
  </p:normalViewPr>
  <p:slideViewPr>
    <p:cSldViewPr snapToGrid="0">
      <p:cViewPr varScale="1">
        <p:scale>
          <a:sx n="50" d="100"/>
          <a:sy n="50" d="100"/>
        </p:scale>
        <p:origin x="66" y="3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E635-2E51-450A-8752-212EA722A35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1E63-B3C8-41B5-8F41-2F33711DB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86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E635-2E51-450A-8752-212EA722A35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1E63-B3C8-41B5-8F41-2F33711DB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663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E635-2E51-450A-8752-212EA722A35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1E63-B3C8-41B5-8F41-2F33711DB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497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E635-2E51-450A-8752-212EA722A35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1E63-B3C8-41B5-8F41-2F33711DB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275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E635-2E51-450A-8752-212EA722A35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1E63-B3C8-41B5-8F41-2F33711DB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155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E635-2E51-450A-8752-212EA722A35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1E63-B3C8-41B5-8F41-2F33711DB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09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E635-2E51-450A-8752-212EA722A35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1E63-B3C8-41B5-8F41-2F33711DB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034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E635-2E51-450A-8752-212EA722A35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1E63-B3C8-41B5-8F41-2F33711DB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43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E635-2E51-450A-8752-212EA722A35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1E63-B3C8-41B5-8F41-2F33711DB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626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E635-2E51-450A-8752-212EA722A35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1E63-B3C8-41B5-8F41-2F33711DB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23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E635-2E51-450A-8752-212EA722A35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1E63-B3C8-41B5-8F41-2F33711DB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579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5E635-2E51-450A-8752-212EA722A35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61E63-B3C8-41B5-8F41-2F33711DB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713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latin typeface="Megrim" panose="02000603000000000000" pitchFamily="2" charset="0"/>
              </a:rPr>
              <a:t>CODE OF HAMMURABI</a:t>
            </a:r>
            <a:endParaRPr lang="en-US" sz="7200" b="1" dirty="0">
              <a:latin typeface="Megrim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4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514350"/>
            <a:ext cx="11468100" cy="547211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If a man bring an accusation against a man, and charge him with a (capital) crime, but cannot prove it, he, the accuser, shall be put to death.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Aspect: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testimony and evidence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“Modern” Translation: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If you accuse someone of murder but can’t prove it, you will be put to death.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Inference: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No frivolous law suits (you will have to be pretty serious about your case before you would go to court.)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425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written laws better than no laws?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46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740025"/>
          </a:xfrm>
        </p:spPr>
        <p:txBody>
          <a:bodyPr>
            <a:normAutofit/>
          </a:bodyPr>
          <a:lstStyle/>
          <a:p>
            <a:r>
              <a:rPr lang="en-US" dirty="0" smtClean="0"/>
              <a:t>Why is it important for the state (government to be responsible to administer the law rather than people taking the law into their own hands?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39925"/>
          </a:xfrm>
        </p:spPr>
        <p:txBody>
          <a:bodyPr/>
          <a:lstStyle/>
          <a:p>
            <a:r>
              <a:rPr lang="en-US" dirty="0" smtClean="0"/>
              <a:t>What are some conclusions you can make about Babylonian society? What evidence supports your conclusions?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35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5394325"/>
            <a:ext cx="10515600" cy="1325563"/>
          </a:xfrm>
        </p:spPr>
        <p:txBody>
          <a:bodyPr/>
          <a:lstStyle/>
          <a:p>
            <a:r>
              <a:rPr lang="en-US" dirty="0" smtClean="0"/>
              <a:t>Louvre, Paris</a:t>
            </a:r>
            <a:endParaRPr lang="en-US" dirty="0"/>
          </a:p>
        </p:txBody>
      </p:sp>
      <p:pic>
        <p:nvPicPr>
          <p:cNvPr id="1026" name="Picture 2" descr="Image result for code of hammurabi stele phot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0"/>
            <a:ext cx="4460875" cy="6904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957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663" y="-942191"/>
            <a:ext cx="7589838" cy="7800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617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Image result for code of hammurabi stele phot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-152400"/>
            <a:ext cx="10515600" cy="701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200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9463"/>
          </a:xfrm>
        </p:spPr>
        <p:txBody>
          <a:bodyPr/>
          <a:lstStyle/>
          <a:p>
            <a:r>
              <a:rPr lang="en-US" dirty="0" smtClean="0"/>
              <a:t>Fill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4588"/>
            <a:ext cx="10515600" cy="5032375"/>
          </a:xfrm>
        </p:spPr>
        <p:txBody>
          <a:bodyPr/>
          <a:lstStyle/>
          <a:p>
            <a:r>
              <a:rPr lang="en-US" dirty="0"/>
              <a:t>The top of the pillar shows a scene with </a:t>
            </a:r>
            <a:r>
              <a:rPr lang="en-US" u="sng" dirty="0" smtClean="0"/>
              <a:t>__________</a:t>
            </a:r>
            <a:r>
              <a:rPr lang="en-US" dirty="0" smtClean="0"/>
              <a:t> </a:t>
            </a:r>
            <a:r>
              <a:rPr lang="en-US" dirty="0"/>
              <a:t>standing before </a:t>
            </a:r>
            <a:r>
              <a:rPr lang="en-US" u="sng" dirty="0" smtClean="0"/>
              <a:t>__________</a:t>
            </a:r>
            <a:r>
              <a:rPr lang="en-US" dirty="0" smtClean="0"/>
              <a:t>, </a:t>
            </a:r>
            <a:r>
              <a:rPr lang="en-US" dirty="0"/>
              <a:t>the </a:t>
            </a:r>
            <a:r>
              <a:rPr lang="en-US" dirty="0" smtClean="0"/>
              <a:t>Babylonian ____ </a:t>
            </a:r>
            <a:r>
              <a:rPr lang="en-US" dirty="0"/>
              <a:t>of </a:t>
            </a:r>
            <a:r>
              <a:rPr lang="en-US" u="sng" dirty="0" smtClean="0"/>
              <a:t>________</a:t>
            </a:r>
            <a:r>
              <a:rPr lang="en-US" dirty="0" smtClean="0"/>
              <a:t>. </a:t>
            </a:r>
            <a:r>
              <a:rPr lang="en-US" dirty="0"/>
              <a:t>He is handing </a:t>
            </a:r>
            <a:r>
              <a:rPr lang="en-US" u="sng" dirty="0" smtClean="0"/>
              <a:t>__________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u="sng" dirty="0" smtClean="0"/>
              <a:t>____ </a:t>
            </a:r>
            <a:r>
              <a:rPr lang="en-US" dirty="0" smtClean="0"/>
              <a:t>and </a:t>
            </a:r>
            <a:r>
              <a:rPr lang="en-US" dirty="0"/>
              <a:t>a </a:t>
            </a:r>
            <a:r>
              <a:rPr lang="en-US" u="sng" dirty="0" smtClean="0"/>
              <a:t>_____.</a:t>
            </a:r>
          </a:p>
          <a:p>
            <a:endParaRPr lang="en-US" u="sng" dirty="0"/>
          </a:p>
          <a:p>
            <a:r>
              <a:rPr lang="en-US" dirty="0" smtClean="0"/>
              <a:t>WORD BANK:</a:t>
            </a:r>
          </a:p>
          <a:p>
            <a:pPr lvl="1"/>
            <a:r>
              <a:rPr lang="en-US" dirty="0" smtClean="0"/>
              <a:t>God</a:t>
            </a:r>
          </a:p>
          <a:p>
            <a:pPr lvl="1"/>
            <a:r>
              <a:rPr lang="en-US" dirty="0" smtClean="0"/>
              <a:t>Hammurabi</a:t>
            </a:r>
          </a:p>
          <a:p>
            <a:pPr lvl="1"/>
            <a:r>
              <a:rPr lang="en-US" dirty="0" smtClean="0"/>
              <a:t>Hammurabi</a:t>
            </a:r>
          </a:p>
          <a:p>
            <a:pPr lvl="1"/>
            <a:r>
              <a:rPr lang="en-US" dirty="0" smtClean="0"/>
              <a:t>Shamash</a:t>
            </a:r>
          </a:p>
          <a:p>
            <a:pPr lvl="1"/>
            <a:r>
              <a:rPr lang="en-US" dirty="0" smtClean="0"/>
              <a:t>Rod</a:t>
            </a:r>
          </a:p>
          <a:p>
            <a:pPr lvl="1"/>
            <a:r>
              <a:rPr lang="en-US" dirty="0" smtClean="0"/>
              <a:t>Justice</a:t>
            </a:r>
          </a:p>
          <a:p>
            <a:pPr lvl="1"/>
            <a:r>
              <a:rPr lang="en-US" dirty="0" smtClean="0"/>
              <a:t>Ring</a:t>
            </a:r>
            <a:endParaRPr lang="en-US" dirty="0"/>
          </a:p>
        </p:txBody>
      </p:sp>
      <p:pic>
        <p:nvPicPr>
          <p:cNvPr id="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150" y="2433378"/>
            <a:ext cx="4305300" cy="4424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036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3900"/>
            <a:ext cx="10515600" cy="54530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top of the pillar shows a scene with </a:t>
            </a:r>
            <a:r>
              <a:rPr lang="en-US" sz="3600" u="sng" dirty="0" smtClean="0"/>
              <a:t>Hammurabi</a:t>
            </a:r>
            <a:r>
              <a:rPr lang="en-US" sz="3600" dirty="0" smtClean="0"/>
              <a:t> standing before </a:t>
            </a:r>
            <a:r>
              <a:rPr lang="en-US" sz="3600" u="sng" dirty="0" smtClean="0"/>
              <a:t>Shamash</a:t>
            </a:r>
            <a:r>
              <a:rPr lang="en-US" sz="3600" dirty="0" smtClean="0"/>
              <a:t>, the Babylonian </a:t>
            </a:r>
            <a:r>
              <a:rPr lang="en-US" sz="3600" u="sng" dirty="0" smtClean="0"/>
              <a:t>God</a:t>
            </a:r>
            <a:r>
              <a:rPr lang="en-US" sz="3600" dirty="0" smtClean="0"/>
              <a:t> of </a:t>
            </a:r>
            <a:r>
              <a:rPr lang="en-US" sz="3600" u="sng" dirty="0" smtClean="0"/>
              <a:t>Justice</a:t>
            </a:r>
            <a:r>
              <a:rPr lang="en-US" sz="3600" dirty="0" smtClean="0"/>
              <a:t>. He is handing </a:t>
            </a:r>
            <a:r>
              <a:rPr lang="en-US" sz="3600" u="sng" dirty="0" err="1" smtClean="0"/>
              <a:t>Hammurbi</a:t>
            </a:r>
            <a:r>
              <a:rPr lang="en-US" sz="3600" dirty="0"/>
              <a:t> </a:t>
            </a:r>
            <a:r>
              <a:rPr lang="en-US" sz="3600" dirty="0" smtClean="0"/>
              <a:t>a </a:t>
            </a:r>
            <a:r>
              <a:rPr lang="en-US" sz="3600" u="sng" dirty="0" smtClean="0"/>
              <a:t>rod </a:t>
            </a:r>
            <a:r>
              <a:rPr lang="en-US" sz="3600" dirty="0" smtClean="0"/>
              <a:t>and a </a:t>
            </a:r>
            <a:r>
              <a:rPr lang="en-US" sz="3600" u="sng" dirty="0" smtClean="0"/>
              <a:t>ring.</a:t>
            </a:r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Shamash is also the Babylonian God of the Sun. </a:t>
            </a:r>
          </a:p>
        </p:txBody>
      </p:sp>
    </p:spTree>
    <p:extLst>
      <p:ext uri="{BB962C8B-B14F-4D97-AF65-F5344CB8AC3E}">
        <p14:creationId xmlns:p14="http://schemas.microsoft.com/office/powerpoint/2010/main" val="138681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47701" y="0"/>
            <a:ext cx="42672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Hammurabi’s Code</a:t>
            </a:r>
          </a:p>
          <a:p>
            <a:endParaRPr lang="en-US" sz="3200" dirty="0" smtClean="0"/>
          </a:p>
          <a:p>
            <a:pPr marL="342900" indent="-342900">
              <a:buAutoNum type="arabicPeriod"/>
            </a:pPr>
            <a:r>
              <a:rPr lang="en-US" sz="3200" dirty="0"/>
              <a:t>-</a:t>
            </a:r>
            <a:endParaRPr lang="en-US" sz="3200" dirty="0" smtClean="0"/>
          </a:p>
          <a:p>
            <a:pPr marL="342900" indent="-342900">
              <a:buAutoNum type="arabicPeriod"/>
            </a:pPr>
            <a:endParaRPr lang="en-US" sz="3200" dirty="0" smtClean="0"/>
          </a:p>
          <a:p>
            <a:pPr marL="342900" indent="-342900">
              <a:buAutoNum type="arabicPeriod"/>
            </a:pPr>
            <a:r>
              <a:rPr lang="en-US" sz="3200" dirty="0"/>
              <a:t>-</a:t>
            </a:r>
            <a:endParaRPr lang="en-US" sz="3200" dirty="0" smtClean="0"/>
          </a:p>
          <a:p>
            <a:pPr marL="342900" indent="-342900">
              <a:buAutoNum type="arabicPeriod"/>
            </a:pPr>
            <a:endParaRPr lang="en-US" sz="3200" dirty="0" smtClean="0"/>
          </a:p>
          <a:p>
            <a:pPr marL="342900" indent="-342900">
              <a:buAutoNum type="arabicPeriod"/>
            </a:pPr>
            <a:r>
              <a:rPr lang="en-US" sz="3200" dirty="0"/>
              <a:t>-</a:t>
            </a:r>
            <a:endParaRPr lang="en-US" sz="3200" dirty="0" smtClean="0"/>
          </a:p>
          <a:p>
            <a:pPr marL="342900" indent="-342900">
              <a:buAutoNum type="arabicPeriod"/>
            </a:pPr>
            <a:endParaRPr lang="en-US" sz="3200" dirty="0" smtClean="0"/>
          </a:p>
          <a:p>
            <a:pPr marL="342900" indent="-342900">
              <a:buAutoNum type="arabicPeriod"/>
            </a:pPr>
            <a:r>
              <a:rPr lang="en-US" sz="3200" dirty="0"/>
              <a:t>-</a:t>
            </a:r>
            <a:endParaRPr lang="en-US" sz="3200" dirty="0" smtClean="0"/>
          </a:p>
          <a:p>
            <a:pPr marL="342900" indent="-342900">
              <a:buAutoNum type="arabicPeriod"/>
            </a:pPr>
            <a:endParaRPr lang="en-US" sz="3200" dirty="0"/>
          </a:p>
          <a:p>
            <a:pPr marL="342900" indent="-342900">
              <a:buAutoNum type="arabicPeriod"/>
            </a:pPr>
            <a:r>
              <a:rPr lang="en-US" sz="3200" dirty="0" smtClean="0"/>
              <a:t>-</a:t>
            </a:r>
          </a:p>
          <a:p>
            <a:pPr marL="342900" indent="-342900">
              <a:buAutoNum type="arabicPeriod"/>
            </a:pPr>
            <a:endParaRPr lang="en-US" sz="3200" dirty="0" smtClean="0"/>
          </a:p>
          <a:p>
            <a:pPr marL="342900" indent="-342900">
              <a:buAutoNum type="arabicPeriod"/>
            </a:pPr>
            <a:endParaRPr lang="en-US" sz="3200" dirty="0" smtClean="0"/>
          </a:p>
          <a:p>
            <a:pPr marL="342900" indent="-342900">
              <a:buAutoNum type="arabicPeriod"/>
            </a:pP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6629400" y="0"/>
            <a:ext cx="539115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US Constitution</a:t>
            </a:r>
          </a:p>
          <a:p>
            <a:endParaRPr lang="en-US" sz="3200" dirty="0" smtClean="0"/>
          </a:p>
          <a:p>
            <a:pPr marL="342900" indent="-342900">
              <a:buAutoNum type="arabicPeriod"/>
            </a:pPr>
            <a:r>
              <a:rPr lang="en-US" sz="3200" dirty="0" smtClean="0"/>
              <a:t>-</a:t>
            </a:r>
          </a:p>
          <a:p>
            <a:pPr marL="342900" indent="-342900">
              <a:buAutoNum type="arabicPeriod"/>
            </a:pPr>
            <a:endParaRPr lang="en-US" sz="3200" dirty="0" smtClean="0"/>
          </a:p>
          <a:p>
            <a:pPr marL="342900" indent="-342900">
              <a:buAutoNum type="arabicPeriod"/>
            </a:pPr>
            <a:r>
              <a:rPr lang="en-US" sz="3200" dirty="0" smtClean="0"/>
              <a:t>-</a:t>
            </a:r>
          </a:p>
          <a:p>
            <a:pPr marL="342900" indent="-342900">
              <a:buAutoNum type="arabicPeriod"/>
            </a:pPr>
            <a:endParaRPr lang="en-US" sz="3200" dirty="0" smtClean="0"/>
          </a:p>
          <a:p>
            <a:pPr marL="342900" indent="-342900">
              <a:buAutoNum type="arabicPeriod"/>
            </a:pPr>
            <a:r>
              <a:rPr lang="en-US" sz="3200" dirty="0" smtClean="0"/>
              <a:t>-</a:t>
            </a:r>
          </a:p>
          <a:p>
            <a:pPr marL="342900" indent="-342900">
              <a:buAutoNum type="arabicPeriod"/>
            </a:pPr>
            <a:endParaRPr lang="en-US" sz="3200" dirty="0" smtClean="0"/>
          </a:p>
          <a:p>
            <a:pPr marL="342900" indent="-342900">
              <a:buAutoNum type="arabicPeriod"/>
            </a:pPr>
            <a:r>
              <a:rPr lang="en-US" sz="3200" dirty="0" smtClean="0"/>
              <a:t>-</a:t>
            </a:r>
          </a:p>
          <a:p>
            <a:pPr marL="342900" indent="-342900">
              <a:buAutoNum type="arabicPeriod"/>
            </a:pPr>
            <a:endParaRPr lang="en-US" sz="3200" dirty="0"/>
          </a:p>
          <a:p>
            <a:pPr marL="342900" indent="-342900">
              <a:buAutoNum type="arabicPeriod"/>
            </a:pPr>
            <a:r>
              <a:rPr lang="en-US" sz="3200" dirty="0" smtClean="0"/>
              <a:t>-</a:t>
            </a:r>
          </a:p>
          <a:p>
            <a:pPr marL="342900" indent="-342900">
              <a:buAutoNum type="arabicPeriod"/>
            </a:pPr>
            <a:endParaRPr lang="en-US" sz="3200" dirty="0"/>
          </a:p>
          <a:p>
            <a:pPr marL="342900" indent="-342900">
              <a:buAutoNum type="arabicPeriod"/>
            </a:pPr>
            <a:r>
              <a:rPr lang="en-US" sz="3200" dirty="0" smtClean="0"/>
              <a:t>-</a:t>
            </a:r>
            <a:endParaRPr lang="en-US" sz="32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514350" y="609600"/>
            <a:ext cx="11277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486400" y="0"/>
            <a:ext cx="0" cy="685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197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47701" y="0"/>
            <a:ext cx="42672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Hammurabi’s Code</a:t>
            </a:r>
          </a:p>
          <a:p>
            <a:endParaRPr lang="en-US" sz="3200" dirty="0" smtClean="0"/>
          </a:p>
          <a:p>
            <a:pPr marL="342900" indent="-342900">
              <a:buAutoNum type="arabicPeriod"/>
            </a:pPr>
            <a:r>
              <a:rPr lang="en-US" sz="3200" dirty="0"/>
              <a:t>-</a:t>
            </a:r>
            <a:endParaRPr lang="en-US" sz="3200" dirty="0" smtClean="0"/>
          </a:p>
          <a:p>
            <a:pPr marL="342900" indent="-342900">
              <a:buAutoNum type="arabicPeriod"/>
            </a:pPr>
            <a:endParaRPr lang="en-US" sz="3200" dirty="0" smtClean="0"/>
          </a:p>
          <a:p>
            <a:pPr marL="342900" indent="-342900">
              <a:buAutoNum type="arabicPeriod"/>
            </a:pPr>
            <a:r>
              <a:rPr lang="en-US" sz="3200" dirty="0"/>
              <a:t>-</a:t>
            </a:r>
            <a:endParaRPr lang="en-US" sz="3200" dirty="0" smtClean="0"/>
          </a:p>
          <a:p>
            <a:pPr marL="342900" indent="-342900">
              <a:buAutoNum type="arabicPeriod"/>
            </a:pPr>
            <a:endParaRPr lang="en-US" sz="3200" dirty="0" smtClean="0"/>
          </a:p>
          <a:p>
            <a:pPr marL="342900" indent="-342900">
              <a:buAutoNum type="arabicPeriod"/>
            </a:pPr>
            <a:r>
              <a:rPr lang="en-US" sz="3200" dirty="0"/>
              <a:t>-</a:t>
            </a:r>
            <a:endParaRPr lang="en-US" sz="3200" dirty="0" smtClean="0"/>
          </a:p>
          <a:p>
            <a:pPr marL="342900" indent="-342900">
              <a:buAutoNum type="arabicPeriod"/>
            </a:pPr>
            <a:endParaRPr lang="en-US" sz="3200" dirty="0" smtClean="0"/>
          </a:p>
          <a:p>
            <a:pPr marL="342900" indent="-342900">
              <a:buAutoNum type="arabicPeriod"/>
            </a:pPr>
            <a:r>
              <a:rPr lang="en-US" sz="3200" dirty="0"/>
              <a:t>-</a:t>
            </a:r>
            <a:endParaRPr lang="en-US" sz="3200" dirty="0" smtClean="0"/>
          </a:p>
          <a:p>
            <a:pPr marL="342900" indent="-342900">
              <a:buAutoNum type="arabicPeriod"/>
            </a:pPr>
            <a:endParaRPr lang="en-US" sz="3200" dirty="0"/>
          </a:p>
          <a:p>
            <a:pPr marL="342900" indent="-342900">
              <a:buAutoNum type="arabicPeriod"/>
            </a:pPr>
            <a:r>
              <a:rPr lang="en-US" sz="3200" dirty="0" smtClean="0"/>
              <a:t>-</a:t>
            </a:r>
          </a:p>
          <a:p>
            <a:pPr marL="342900" indent="-342900">
              <a:buAutoNum type="arabicPeriod"/>
            </a:pPr>
            <a:endParaRPr lang="en-US" sz="3200" dirty="0" smtClean="0"/>
          </a:p>
          <a:p>
            <a:pPr marL="342900" indent="-342900">
              <a:buAutoNum type="arabicPeriod"/>
            </a:pPr>
            <a:endParaRPr lang="en-US" sz="3200" dirty="0" smtClean="0"/>
          </a:p>
          <a:p>
            <a:pPr marL="342900" indent="-342900">
              <a:buAutoNum type="arabicPeriod"/>
            </a:pP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6629400" y="0"/>
            <a:ext cx="539115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US Constitution</a:t>
            </a:r>
          </a:p>
          <a:p>
            <a:endParaRPr lang="en-US" sz="3200" dirty="0" smtClean="0"/>
          </a:p>
          <a:p>
            <a:pPr marL="342900" indent="-342900">
              <a:buAutoNum type="arabicPeriod"/>
            </a:pPr>
            <a:r>
              <a:rPr lang="en-US" sz="3200" dirty="0" smtClean="0"/>
              <a:t>Form a more perfect union.</a:t>
            </a:r>
          </a:p>
          <a:p>
            <a:pPr marL="342900" indent="-342900">
              <a:buAutoNum type="arabicPeriod"/>
            </a:pPr>
            <a:endParaRPr lang="en-US" sz="3200" dirty="0" smtClean="0"/>
          </a:p>
          <a:p>
            <a:pPr marL="342900" indent="-342900">
              <a:buAutoNum type="arabicPeriod"/>
            </a:pPr>
            <a:r>
              <a:rPr lang="en-US" sz="3200" dirty="0" smtClean="0"/>
              <a:t>Establish Justice</a:t>
            </a:r>
          </a:p>
          <a:p>
            <a:pPr marL="342900" indent="-342900">
              <a:buAutoNum type="arabicPeriod"/>
            </a:pPr>
            <a:endParaRPr lang="en-US" sz="3200" dirty="0" smtClean="0"/>
          </a:p>
          <a:p>
            <a:pPr marL="342900" indent="-342900">
              <a:buAutoNum type="arabicPeriod"/>
            </a:pPr>
            <a:r>
              <a:rPr lang="en-US" sz="3200" dirty="0" smtClean="0"/>
              <a:t>Ensure domestic tranquility (keep the peace at home)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Provide for the common defense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Promote general welfare</a:t>
            </a:r>
          </a:p>
          <a:p>
            <a:pPr marL="342900" indent="-342900">
              <a:buAutoNum type="arabicPeriod"/>
            </a:pPr>
            <a:endParaRPr lang="en-US" sz="3200" dirty="0"/>
          </a:p>
          <a:p>
            <a:pPr marL="342900" indent="-342900">
              <a:buAutoNum type="arabicPeriod"/>
            </a:pPr>
            <a:r>
              <a:rPr lang="en-US" sz="3200" dirty="0" smtClean="0"/>
              <a:t>Secure liberty for us and future generations.</a:t>
            </a:r>
            <a:endParaRPr lang="en-US" sz="32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514350" y="609600"/>
            <a:ext cx="11277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486400" y="0"/>
            <a:ext cx="0" cy="685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458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33450" y="0"/>
            <a:ext cx="4267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Hammurabi’s Code</a:t>
            </a:r>
          </a:p>
          <a:p>
            <a:endParaRPr lang="en-US" sz="3200" dirty="0" smtClean="0"/>
          </a:p>
          <a:p>
            <a:pPr marL="342900" indent="-342900">
              <a:buAutoNum type="arabicPeriod"/>
            </a:pPr>
            <a:r>
              <a:rPr lang="en-US" sz="3200" dirty="0" smtClean="0"/>
              <a:t>Establish Justice</a:t>
            </a:r>
          </a:p>
          <a:p>
            <a:pPr marL="342900" indent="-342900">
              <a:buAutoNum type="arabicPeriod"/>
            </a:pPr>
            <a:endParaRPr lang="en-US" sz="3200" dirty="0" smtClean="0"/>
          </a:p>
          <a:p>
            <a:pPr marL="342900" indent="-342900">
              <a:buAutoNum type="arabicPeriod"/>
            </a:pPr>
            <a:r>
              <a:rPr lang="en-US" sz="3200" dirty="0" smtClean="0"/>
              <a:t>Destroy Wicked</a:t>
            </a:r>
          </a:p>
          <a:p>
            <a:pPr marL="342900" indent="-342900">
              <a:buAutoNum type="arabicPeriod"/>
            </a:pPr>
            <a:endParaRPr lang="en-US" sz="3200" dirty="0" smtClean="0"/>
          </a:p>
          <a:p>
            <a:pPr marL="342900" indent="-342900">
              <a:buAutoNum type="arabicPeriod"/>
            </a:pPr>
            <a:r>
              <a:rPr lang="en-US" sz="3200" dirty="0" smtClean="0"/>
              <a:t>Protect Weak</a:t>
            </a:r>
          </a:p>
          <a:p>
            <a:pPr marL="342900" indent="-342900">
              <a:buAutoNum type="arabicPeriod"/>
            </a:pPr>
            <a:endParaRPr lang="en-US" sz="3200" dirty="0" smtClean="0"/>
          </a:p>
          <a:p>
            <a:pPr marL="342900" indent="-342900">
              <a:buAutoNum type="arabicPeriod"/>
            </a:pPr>
            <a:r>
              <a:rPr lang="en-US" sz="3200" dirty="0" smtClean="0"/>
              <a:t>Enlighten the Land</a:t>
            </a:r>
          </a:p>
          <a:p>
            <a:pPr marL="342900" indent="-342900">
              <a:buAutoNum type="arabicPeriod"/>
            </a:pPr>
            <a:endParaRPr lang="en-US" sz="3200" dirty="0" smtClean="0"/>
          </a:p>
          <a:p>
            <a:pPr marL="342900" indent="-342900">
              <a:buAutoNum type="arabicPeriod"/>
            </a:pPr>
            <a:r>
              <a:rPr lang="en-US" sz="3200" dirty="0" smtClean="0"/>
              <a:t>Promote Welfare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6629400" y="0"/>
            <a:ext cx="539115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US Constitution</a:t>
            </a:r>
          </a:p>
          <a:p>
            <a:endParaRPr lang="en-US" sz="3200" dirty="0" smtClean="0"/>
          </a:p>
          <a:p>
            <a:pPr marL="342900" indent="-342900">
              <a:buAutoNum type="arabicPeriod"/>
            </a:pPr>
            <a:r>
              <a:rPr lang="en-US" sz="3200" dirty="0" smtClean="0"/>
              <a:t>Form a more perfect union.</a:t>
            </a:r>
          </a:p>
          <a:p>
            <a:pPr marL="342900" indent="-342900">
              <a:buAutoNum type="arabicPeriod"/>
            </a:pPr>
            <a:endParaRPr lang="en-US" sz="3200" dirty="0" smtClean="0"/>
          </a:p>
          <a:p>
            <a:pPr marL="342900" indent="-342900">
              <a:buAutoNum type="arabicPeriod"/>
            </a:pPr>
            <a:r>
              <a:rPr lang="en-US" sz="3200" dirty="0" smtClean="0"/>
              <a:t>Establish Justice</a:t>
            </a:r>
          </a:p>
          <a:p>
            <a:pPr marL="342900" indent="-342900">
              <a:buAutoNum type="arabicPeriod"/>
            </a:pPr>
            <a:endParaRPr lang="en-US" sz="3200" dirty="0" smtClean="0"/>
          </a:p>
          <a:p>
            <a:pPr marL="342900" indent="-342900">
              <a:buAutoNum type="arabicPeriod"/>
            </a:pPr>
            <a:r>
              <a:rPr lang="en-US" sz="3200" dirty="0" smtClean="0"/>
              <a:t>Ensure domestic tranquility (keep the peace at home)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Provide for the common defense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Promote general welfare</a:t>
            </a:r>
          </a:p>
          <a:p>
            <a:pPr marL="342900" indent="-342900">
              <a:buAutoNum type="arabicPeriod"/>
            </a:pPr>
            <a:endParaRPr lang="en-US" sz="3200" dirty="0"/>
          </a:p>
          <a:p>
            <a:pPr marL="342900" indent="-342900">
              <a:buAutoNum type="arabicPeriod"/>
            </a:pPr>
            <a:r>
              <a:rPr lang="en-US" sz="3200" dirty="0" smtClean="0"/>
              <a:t>Secure liberty for us and future generations.</a:t>
            </a:r>
            <a:endParaRPr lang="en-US" sz="32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514350" y="609600"/>
            <a:ext cx="11277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486400" y="0"/>
            <a:ext cx="0" cy="685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619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334</Words>
  <Application>Microsoft Office PowerPoint</Application>
  <PresentationFormat>Widescreen</PresentationFormat>
  <Paragraphs>100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Megrim</vt:lpstr>
      <vt:lpstr>Office Theme</vt:lpstr>
      <vt:lpstr>CODE OF HAMMURABI</vt:lpstr>
      <vt:lpstr>Louvre, Paris</vt:lpstr>
      <vt:lpstr>PowerPoint Presentation</vt:lpstr>
      <vt:lpstr>PowerPoint Presentation</vt:lpstr>
      <vt:lpstr>Fill 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Why are written laws better than no laws?</vt:lpstr>
      <vt:lpstr>Why is it important for the state (government to be responsible to administer the law rather than people taking the law into their own hands?</vt:lpstr>
      <vt:lpstr>What are some conclusions you can make about Babylonian society? What evidence supports your conclusions?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ASHMENT</dc:creator>
  <cp:lastModifiedBy>AMY ASHMENT</cp:lastModifiedBy>
  <cp:revision>8</cp:revision>
  <dcterms:created xsi:type="dcterms:W3CDTF">2018-04-09T21:54:26Z</dcterms:created>
  <dcterms:modified xsi:type="dcterms:W3CDTF">2018-04-11T20:29:50Z</dcterms:modified>
</cp:coreProperties>
</file>