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7" r:id="rId11"/>
    <p:sldId id="257" r:id="rId12"/>
    <p:sldId id="258" r:id="rId13"/>
    <p:sldId id="264" r:id="rId14"/>
    <p:sldId id="263" r:id="rId15"/>
    <p:sldId id="265" r:id="rId16"/>
    <p:sldId id="259" r:id="rId17"/>
    <p:sldId id="260" r:id="rId18"/>
    <p:sldId id="261" r:id="rId19"/>
    <p:sldId id="266" r:id="rId20"/>
    <p:sldId id="262" r:id="rId21"/>
    <p:sldId id="280" r:id="rId22"/>
    <p:sldId id="281" r:id="rId23"/>
    <p:sldId id="282" r:id="rId24"/>
    <p:sldId id="283" r:id="rId25"/>
    <p:sldId id="284" r:id="rId26"/>
    <p:sldId id="28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3/21/2018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3/21/2018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3/21/2018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20676"/>
            <a:ext cx="7772400" cy="1470025"/>
          </a:xfrm>
        </p:spPr>
        <p:txBody>
          <a:bodyPr/>
          <a:lstStyle/>
          <a:p>
            <a:r>
              <a:rPr lang="en-US" dirty="0" smtClean="0"/>
              <a:t>Eastern Europe/Eurasia Review</a:t>
            </a:r>
            <a:endParaRPr lang="en-US" dirty="0"/>
          </a:p>
        </p:txBody>
      </p:sp>
      <p:pic>
        <p:nvPicPr>
          <p:cNvPr id="4" name="Picture 3" descr="download (37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15" y="2392278"/>
            <a:ext cx="2717800" cy="3279776"/>
          </a:xfrm>
          <a:prstGeom prst="rect">
            <a:avLst/>
          </a:prstGeom>
        </p:spPr>
      </p:pic>
      <p:pic>
        <p:nvPicPr>
          <p:cNvPr id="5" name="Picture 4" descr="download (38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25" y="2753227"/>
            <a:ext cx="3889375" cy="327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78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Versailles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036" y="3031958"/>
            <a:ext cx="4463756" cy="291164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Treaty that ended World War I</a:t>
            </a:r>
          </a:p>
          <a:p>
            <a:r>
              <a:rPr lang="en-US" sz="2400" dirty="0" smtClean="0"/>
              <a:t>Germany was heavily punished and forced to take blame for World War I</a:t>
            </a:r>
          </a:p>
          <a:p>
            <a:r>
              <a:rPr lang="en-US" sz="2400" dirty="0" smtClean="0"/>
              <a:t>Germany lost their army, territory and was forced to pay back England, the US and France</a:t>
            </a:r>
            <a:endParaRPr lang="en-US" sz="2400" dirty="0"/>
          </a:p>
        </p:txBody>
      </p:sp>
      <p:pic>
        <p:nvPicPr>
          <p:cNvPr id="4" name="Picture 3" descr="download (40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375" y="2272203"/>
            <a:ext cx="2910977" cy="443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18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66544" y="2638044"/>
            <a:ext cx="4271771" cy="42199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Adolf Hitler</a:t>
            </a:r>
          </a:p>
          <a:p>
            <a:r>
              <a:rPr lang="en-US" sz="2400" dirty="0" smtClean="0"/>
              <a:t>Isolationism</a:t>
            </a:r>
          </a:p>
          <a:p>
            <a:r>
              <a:rPr lang="en-US" sz="2400" dirty="0" smtClean="0"/>
              <a:t>Anti-</a:t>
            </a:r>
            <a:r>
              <a:rPr lang="en-US" sz="2400" dirty="0" err="1" smtClean="0"/>
              <a:t>Semetism</a:t>
            </a:r>
            <a:endParaRPr lang="en-US" sz="2400" dirty="0" smtClean="0"/>
          </a:p>
          <a:p>
            <a:r>
              <a:rPr lang="en-US" sz="2400" dirty="0" smtClean="0"/>
              <a:t>Air Raids</a:t>
            </a:r>
          </a:p>
          <a:p>
            <a:r>
              <a:rPr lang="en-US" sz="2400" dirty="0" smtClean="0"/>
              <a:t>Pearl Harbor</a:t>
            </a:r>
          </a:p>
          <a:p>
            <a:r>
              <a:rPr lang="en-US" sz="2400" dirty="0" smtClean="0"/>
              <a:t>Atomic Bomb</a:t>
            </a:r>
          </a:p>
          <a:p>
            <a:r>
              <a:rPr lang="en-US" sz="2400" dirty="0" smtClean="0"/>
              <a:t>Hiroshima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7704" y="2638044"/>
            <a:ext cx="4270247" cy="42199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Swastika</a:t>
            </a:r>
          </a:p>
          <a:p>
            <a:r>
              <a:rPr lang="en-US" sz="2400" dirty="0" smtClean="0"/>
              <a:t>Storm Troopers</a:t>
            </a:r>
          </a:p>
          <a:p>
            <a:r>
              <a:rPr lang="en-US" sz="2400" dirty="0" smtClean="0"/>
              <a:t>Swastika</a:t>
            </a:r>
          </a:p>
          <a:p>
            <a:r>
              <a:rPr lang="en-US" sz="2400" dirty="0" smtClean="0"/>
              <a:t>Mein </a:t>
            </a:r>
            <a:r>
              <a:rPr lang="en-US" sz="2400" dirty="0" err="1" smtClean="0"/>
              <a:t>Kampf</a:t>
            </a:r>
            <a:endParaRPr lang="en-US" sz="2400" dirty="0" smtClean="0"/>
          </a:p>
          <a:p>
            <a:r>
              <a:rPr lang="en-US" sz="2400" dirty="0" smtClean="0"/>
              <a:t>Fascism</a:t>
            </a:r>
          </a:p>
          <a:p>
            <a:r>
              <a:rPr lang="en-US" sz="2400" dirty="0" smtClean="0"/>
              <a:t>D-Day</a:t>
            </a:r>
          </a:p>
          <a:p>
            <a:r>
              <a:rPr lang="en-US" sz="2400" dirty="0" smtClean="0"/>
              <a:t>Manhattan Project</a:t>
            </a:r>
          </a:p>
        </p:txBody>
      </p:sp>
    </p:spTree>
    <p:extLst>
      <p:ext uri="{BB962C8B-B14F-4D97-AF65-F5344CB8AC3E}">
        <p14:creationId xmlns:p14="http://schemas.microsoft.com/office/powerpoint/2010/main" val="920655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710" y="475510"/>
            <a:ext cx="7729728" cy="1188720"/>
          </a:xfrm>
        </p:spPr>
        <p:txBody>
          <a:bodyPr/>
          <a:lstStyle/>
          <a:p>
            <a:r>
              <a:rPr lang="en-US" dirty="0" smtClean="0"/>
              <a:t>Adolf </a:t>
            </a:r>
            <a:r>
              <a:rPr lang="en-US" dirty="0" err="1" smtClean="0"/>
              <a:t>HItler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3710" y="2288275"/>
            <a:ext cx="4271771" cy="310198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Afraid of Cats</a:t>
            </a:r>
          </a:p>
          <a:p>
            <a:r>
              <a:rPr lang="en-US" sz="2400" dirty="0" smtClean="0"/>
              <a:t>Vegetarian</a:t>
            </a:r>
          </a:p>
          <a:p>
            <a:r>
              <a:rPr lang="en-US" sz="2400" dirty="0" smtClean="0"/>
              <a:t>Wanted to be an artist</a:t>
            </a:r>
          </a:p>
          <a:p>
            <a:r>
              <a:rPr lang="en-US" sz="2400" dirty="0" smtClean="0"/>
              <a:t>Helped develop </a:t>
            </a:r>
            <a:r>
              <a:rPr lang="en-US" sz="2400" dirty="0" err="1" smtClean="0"/>
              <a:t>volkswagan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5481" y="2231245"/>
            <a:ext cx="4270247" cy="310198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Wrote Mein </a:t>
            </a:r>
            <a:r>
              <a:rPr lang="en-US" sz="2400" dirty="0" err="1" smtClean="0"/>
              <a:t>Kampf</a:t>
            </a:r>
            <a:endParaRPr lang="en-US" sz="2400" dirty="0" smtClean="0"/>
          </a:p>
          <a:p>
            <a:r>
              <a:rPr lang="en-US" sz="2400" dirty="0" smtClean="0"/>
              <a:t>Was </a:t>
            </a:r>
            <a:r>
              <a:rPr lang="en-US" sz="2400" dirty="0" err="1" smtClean="0"/>
              <a:t>facist</a:t>
            </a:r>
            <a:endParaRPr lang="en-US" sz="2400" dirty="0" smtClean="0"/>
          </a:p>
          <a:p>
            <a:r>
              <a:rPr lang="en-US" sz="2400" dirty="0" smtClean="0"/>
              <a:t>Dictator in Germany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9981" y="1852862"/>
            <a:ext cx="3379192" cy="486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41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Mein </a:t>
            </a:r>
            <a:r>
              <a:rPr lang="en-US" i="1" dirty="0" err="1"/>
              <a:t>Kampf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9411" y="2719137"/>
            <a:ext cx="8661453" cy="3020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2400" dirty="0"/>
              <a:t>Mein Kamp means: “My Struggle</a:t>
            </a:r>
            <a:r>
              <a:rPr lang="en-US" sz="2400" dirty="0" smtClean="0"/>
              <a:t>” ---- a book </a:t>
            </a:r>
            <a:r>
              <a:rPr lang="en-US" sz="2400" dirty="0" err="1" smtClean="0"/>
              <a:t>writted</a:t>
            </a:r>
            <a:r>
              <a:rPr lang="en-US" sz="2400" dirty="0" smtClean="0"/>
              <a:t> by Adolf Hitler</a:t>
            </a:r>
            <a:endParaRPr lang="en-US" sz="2400" dirty="0"/>
          </a:p>
          <a:p>
            <a:r>
              <a:rPr lang="en-US" sz="2400" dirty="0"/>
              <a:t>Blamed Jews for the defeat in WW1</a:t>
            </a:r>
          </a:p>
          <a:p>
            <a:r>
              <a:rPr lang="en-US" sz="2400" dirty="0" smtClean="0"/>
              <a:t>believed </a:t>
            </a:r>
            <a:r>
              <a:rPr lang="en-US" sz="2400" dirty="0"/>
              <a:t>Germans were a master race, Jews, slaves, gypsies were inferior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292" y="4521765"/>
            <a:ext cx="3259143" cy="23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8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6579" y="507492"/>
            <a:ext cx="7729728" cy="1188720"/>
          </a:xfrm>
        </p:spPr>
        <p:txBody>
          <a:bodyPr/>
          <a:lstStyle/>
          <a:p>
            <a:r>
              <a:rPr lang="en-US" dirty="0"/>
              <a:t>Why the Swastika?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2918"/>
            <a:ext cx="11136086" cy="1648225"/>
          </a:xfrm>
        </p:spPr>
        <p:txBody>
          <a:bodyPr>
            <a:normAutofit/>
          </a:bodyPr>
          <a:lstStyle/>
          <a:p>
            <a:r>
              <a:rPr lang="en-US" sz="2400" dirty="0"/>
              <a:t>The swastika would become the most recognizable icon of Nazi propaganda. </a:t>
            </a:r>
          </a:p>
          <a:p>
            <a:r>
              <a:rPr lang="en-US" sz="2400" dirty="0"/>
              <a:t>Hitler didn’t invent the Swastika. It anciently was a symbol of good fortune or well being. Used by the Hindu and Buddhist.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781" y="3811617"/>
            <a:ext cx="5361323" cy="304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6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021" y="2638044"/>
            <a:ext cx="9190843" cy="3101983"/>
          </a:xfrm>
        </p:spPr>
        <p:txBody>
          <a:bodyPr/>
          <a:lstStyle/>
          <a:p>
            <a:r>
              <a:rPr lang="en-US" sz="2400" b="1" dirty="0"/>
              <a:t>Fascism</a:t>
            </a:r>
            <a:r>
              <a:rPr lang="en-US" sz="2400" dirty="0"/>
              <a:t>: a system of government characterized by rigid one-party dictatorship, forcible suppression of opposition, private economic enterprise under centralized governmental control, belligerent nationalism, racism, and militarism, etc.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723" y="3511067"/>
            <a:ext cx="3088277" cy="308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46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Pearl Harbor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562" y="2605077"/>
            <a:ext cx="7658341" cy="310198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Attack by Japan on Pearl Harbor in Hawaii</a:t>
            </a:r>
          </a:p>
          <a:p>
            <a:r>
              <a:rPr lang="en-US" sz="2400" dirty="0" smtClean="0"/>
              <a:t>Forced the United States out of isolationism to joining the war</a:t>
            </a:r>
          </a:p>
          <a:p>
            <a:r>
              <a:rPr lang="en-US" sz="2400" dirty="0" smtClean="0"/>
              <a:t>Isolationism= staying apart from other countries political affairs/wars</a:t>
            </a:r>
            <a:endParaRPr lang="en-US" sz="2400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51903" y="2605077"/>
            <a:ext cx="4322971" cy="379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54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Antisemitism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Antisemitism = Hatred of the Jews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370" y="3789710"/>
            <a:ext cx="3325260" cy="218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84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Raids in London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4939685" cy="310198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Germans bombing London and other British cities brought on this piece of propaganda ----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557" y="2628965"/>
            <a:ext cx="4170560" cy="422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73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72" y="2638044"/>
            <a:ext cx="5031281" cy="373869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Invasion on the beaches of Normandy France.  This was a turning point in WWII. </a:t>
            </a:r>
            <a:endParaRPr lang="en-US" sz="2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863" y="2638044"/>
            <a:ext cx="4583456" cy="357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70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 these terms to your study guide</a:t>
            </a:r>
            <a:br>
              <a:rPr lang="en-US" dirty="0" smtClean="0"/>
            </a:br>
            <a:r>
              <a:rPr lang="en-US" dirty="0" smtClean="0"/>
              <a:t>AND make </a:t>
            </a:r>
            <a:r>
              <a:rPr lang="en-US" dirty="0" err="1" smtClean="0"/>
              <a:t>surE</a:t>
            </a:r>
            <a:r>
              <a:rPr lang="en-US" dirty="0" smtClean="0"/>
              <a:t> to use the </a:t>
            </a:r>
            <a:r>
              <a:rPr lang="en-US" smtClean="0"/>
              <a:t>study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935705"/>
            <a:ext cx="3543300" cy="3190459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Propaganda</a:t>
            </a:r>
          </a:p>
          <a:p>
            <a:r>
              <a:rPr lang="en-US" sz="2400" dirty="0" smtClean="0"/>
              <a:t>Isolationism</a:t>
            </a:r>
          </a:p>
          <a:p>
            <a:r>
              <a:rPr lang="en-US" sz="2400" dirty="0" smtClean="0"/>
              <a:t>Fascism</a:t>
            </a:r>
          </a:p>
          <a:p>
            <a:r>
              <a:rPr lang="en-US" sz="2400" dirty="0" smtClean="0"/>
              <a:t>Berlin Wall</a:t>
            </a:r>
          </a:p>
          <a:p>
            <a:r>
              <a:rPr lang="en-US" sz="2400" dirty="0" smtClean="0"/>
              <a:t>Cold War</a:t>
            </a:r>
          </a:p>
          <a:p>
            <a:r>
              <a:rPr lang="en-US" sz="2400" dirty="0" smtClean="0"/>
              <a:t>D-Day</a:t>
            </a:r>
          </a:p>
          <a:p>
            <a:r>
              <a:rPr lang="en-US" sz="2400" dirty="0" smtClean="0"/>
              <a:t>Anti-Semitism</a:t>
            </a:r>
          </a:p>
          <a:p>
            <a:r>
              <a:rPr lang="en-US" sz="2400" dirty="0" smtClean="0"/>
              <a:t>Hiroshima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24500" y="2935705"/>
            <a:ext cx="3333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Atomic Bomb</a:t>
            </a:r>
          </a:p>
          <a:p>
            <a:r>
              <a:rPr lang="en-US" sz="2400" dirty="0"/>
              <a:t>Pearl Harbor</a:t>
            </a:r>
          </a:p>
          <a:p>
            <a:r>
              <a:rPr lang="en-US" sz="2400" dirty="0"/>
              <a:t>Trench Warfare </a:t>
            </a:r>
          </a:p>
        </p:txBody>
      </p:sp>
    </p:spTree>
    <p:extLst>
      <p:ext uri="{BB962C8B-B14F-4D97-AF65-F5344CB8AC3E}">
        <p14:creationId xmlns:p14="http://schemas.microsoft.com/office/powerpoint/2010/main" val="65410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Bomb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6624106" cy="392499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U.S. bombed Hiroshima (a city in Japan) to help end the war. </a:t>
            </a:r>
            <a:r>
              <a:rPr lang="en-US" sz="2400" dirty="0"/>
              <a:t> </a:t>
            </a:r>
            <a:r>
              <a:rPr lang="en-US" sz="2400" dirty="0" smtClean="0"/>
              <a:t>Also in retaliation of Japan bombing Pearl Harbor</a:t>
            </a:r>
          </a:p>
          <a:p>
            <a:endParaRPr lang="en-US" sz="2400" dirty="0"/>
          </a:p>
          <a:p>
            <a:r>
              <a:rPr lang="en-US" sz="2400" dirty="0" smtClean="0"/>
              <a:t>Dropping the bomb also brought about the “arms race” with the Soviet Union and brought the world into the Atomic Age</a:t>
            </a:r>
          </a:p>
          <a:p>
            <a:endParaRPr lang="en-US" sz="2400" dirty="0"/>
          </a:p>
          <a:p>
            <a:r>
              <a:rPr lang="en-US" sz="2400" dirty="0" smtClean="0"/>
              <a:t>The Development of the atomic bomb was called the Manhattan Project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9527" y="4911201"/>
            <a:ext cx="2799910" cy="1946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18" y="4186989"/>
            <a:ext cx="2066637" cy="237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23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Cold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Political tension and military rivalry between the United States and the Soviet Union</a:t>
            </a:r>
          </a:p>
          <a:p>
            <a:r>
              <a:rPr lang="en-US" sz="2400" dirty="0" smtClean="0"/>
              <a:t>“Cold” because no fighting actually breaks out</a:t>
            </a:r>
          </a:p>
          <a:p>
            <a:endParaRPr lang="en-US" dirty="0"/>
          </a:p>
        </p:txBody>
      </p:sp>
      <p:pic>
        <p:nvPicPr>
          <p:cNvPr id="4" name="Picture 3" descr="download (42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437" y="4189035"/>
            <a:ext cx="5377126" cy="259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97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Truman </a:t>
            </a:r>
            <a:r>
              <a:rPr lang="en-US" dirty="0" err="1" smtClean="0"/>
              <a:t>Doctine</a:t>
            </a:r>
            <a:endParaRPr lang="en-US" dirty="0"/>
          </a:p>
        </p:txBody>
      </p:sp>
      <p:pic>
        <p:nvPicPr>
          <p:cNvPr id="6" name="Content Placeholder 5" descr="truman-harr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1372154" y="2877473"/>
            <a:ext cx="4090574" cy="2705123"/>
          </a:xfrm>
        </p:spPr>
      </p:pic>
      <p:sp>
        <p:nvSpPr>
          <p:cNvPr id="7" name="TextBox 6"/>
          <p:cNvSpPr txBox="1"/>
          <p:nvPr/>
        </p:nvSpPr>
        <p:spPr>
          <a:xfrm>
            <a:off x="5462728" y="3028051"/>
            <a:ext cx="47480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Pledges to provide American economic and </a:t>
            </a:r>
          </a:p>
          <a:p>
            <a:r>
              <a:rPr lang="en-US" sz="3200" dirty="0"/>
              <a:t>military assistance to any nation threatened by</a:t>
            </a:r>
          </a:p>
          <a:p>
            <a:r>
              <a:rPr lang="en-US" sz="3200" dirty="0"/>
              <a:t>Communism </a:t>
            </a:r>
          </a:p>
        </p:txBody>
      </p:sp>
    </p:spTree>
    <p:extLst>
      <p:ext uri="{BB962C8B-B14F-4D97-AF65-F5344CB8AC3E}">
        <p14:creationId xmlns:p14="http://schemas.microsoft.com/office/powerpoint/2010/main" val="2511883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Karl Marx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3327453" cy="3101983"/>
          </a:xfrm>
        </p:spPr>
        <p:txBody>
          <a:bodyPr/>
          <a:lstStyle/>
          <a:p>
            <a:r>
              <a:rPr lang="en-US" sz="2400" dirty="0" smtClean="0"/>
              <a:t>German philosopher who wrote about communism </a:t>
            </a:r>
          </a:p>
          <a:p>
            <a:endParaRPr lang="en-US" dirty="0"/>
          </a:p>
        </p:txBody>
      </p:sp>
      <p:pic>
        <p:nvPicPr>
          <p:cNvPr id="4" name="Picture 3" descr="download (43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74" y="2153412"/>
            <a:ext cx="4392046" cy="442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88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 </a:t>
            </a:r>
            <a:r>
              <a:rPr lang="en-US" dirty="0" err="1" smtClean="0"/>
              <a:t>Curtian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719137"/>
            <a:ext cx="6344653" cy="309361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 ideological barrier that divides East (communist) and West (capitalist) Europe during the Cold War </a:t>
            </a:r>
            <a:endParaRPr lang="en-US" sz="2400" dirty="0"/>
          </a:p>
        </p:txBody>
      </p:sp>
      <p:pic>
        <p:nvPicPr>
          <p:cNvPr id="5" name="Picture 4" descr="1cdf4077881f22c0114395bf77eebde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22923"/>
            <a:ext cx="5091053" cy="361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69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323" y="411481"/>
            <a:ext cx="7729728" cy="1188720"/>
          </a:xfrm>
        </p:spPr>
        <p:txBody>
          <a:bodyPr/>
          <a:lstStyle/>
          <a:p>
            <a:r>
              <a:rPr lang="en-US" dirty="0" smtClean="0"/>
              <a:t>Arms 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187538"/>
          </a:xfrm>
        </p:spPr>
        <p:txBody>
          <a:bodyPr/>
          <a:lstStyle/>
          <a:p>
            <a:r>
              <a:rPr lang="en-US" sz="2400" dirty="0" smtClean="0"/>
              <a:t>Military buildup between the Soviet Union and the United States during the Cold War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34230" y="2957224"/>
            <a:ext cx="4931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The Space Race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2218" y="4222846"/>
            <a:ext cx="6960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competition between the US and the Soviet Union to see who could get to the moon first</a:t>
            </a:r>
          </a:p>
        </p:txBody>
      </p:sp>
    </p:spTree>
    <p:extLst>
      <p:ext uri="{BB962C8B-B14F-4D97-AF65-F5344CB8AC3E}">
        <p14:creationId xmlns:p14="http://schemas.microsoft.com/office/powerpoint/2010/main" val="1049876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Berlin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264" y="3669632"/>
            <a:ext cx="8229600" cy="196282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physical boundary that separated capitalist West Berlin from Communist East Berlin </a:t>
            </a:r>
          </a:p>
          <a:p>
            <a:r>
              <a:rPr lang="en-US" sz="2400" dirty="0" smtClean="0"/>
              <a:t>Torn down in 1989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3158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War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606358"/>
            <a:ext cx="4051300" cy="3337244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Archduke Franz Ferdinand</a:t>
            </a:r>
          </a:p>
          <a:p>
            <a:r>
              <a:rPr lang="en-US" sz="2400" dirty="0" smtClean="0"/>
              <a:t>Entente Alliance</a:t>
            </a:r>
          </a:p>
          <a:p>
            <a:r>
              <a:rPr lang="en-US" sz="2400" dirty="0" smtClean="0"/>
              <a:t>Central Alliance</a:t>
            </a:r>
          </a:p>
          <a:p>
            <a:r>
              <a:rPr lang="en-US" sz="2400" dirty="0" smtClean="0"/>
              <a:t>Trench Warfare </a:t>
            </a:r>
          </a:p>
          <a:p>
            <a:r>
              <a:rPr lang="en-US" sz="2400" dirty="0" smtClean="0"/>
              <a:t>Weaponization</a:t>
            </a:r>
          </a:p>
          <a:p>
            <a:r>
              <a:rPr lang="en-US" sz="2400" dirty="0" smtClean="0"/>
              <a:t>Propaganda</a:t>
            </a:r>
          </a:p>
          <a:p>
            <a:r>
              <a:rPr lang="en-US" sz="2400" dirty="0" smtClean="0"/>
              <a:t>Lusitania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01614" y="2606358"/>
            <a:ext cx="415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Treaty of Versailles</a:t>
            </a:r>
          </a:p>
        </p:txBody>
      </p:sp>
    </p:spTree>
    <p:extLst>
      <p:ext uri="{BB962C8B-B14F-4D97-AF65-F5344CB8AC3E}">
        <p14:creationId xmlns:p14="http://schemas.microsoft.com/office/powerpoint/2010/main" val="2376928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Archduke Franz Ferdinand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2911642"/>
            <a:ext cx="3733800" cy="321452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Heir to the Austro-Hungarian Throne</a:t>
            </a:r>
          </a:p>
          <a:p>
            <a:r>
              <a:rPr lang="en-US" sz="2400" dirty="0" smtClean="0"/>
              <a:t>Assassinated while on a trip to Bosnia</a:t>
            </a:r>
          </a:p>
          <a:p>
            <a:r>
              <a:rPr lang="en-US" sz="2400" dirty="0" smtClean="0"/>
              <a:t>His death started World War I</a:t>
            </a:r>
          </a:p>
          <a:p>
            <a:endParaRPr lang="en-US" dirty="0"/>
          </a:p>
        </p:txBody>
      </p:sp>
      <p:pic>
        <p:nvPicPr>
          <p:cNvPr id="4" name="Picture 2" descr="http://upload.wikimedia.org/wikipedia/commons/thumb/4/4c/Franz_ferdinand.jpg/220px-Franz_ferdin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5931" y="2153412"/>
            <a:ext cx="3329986" cy="4071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8336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3326" y="411481"/>
            <a:ext cx="7729728" cy="1188720"/>
          </a:xfrm>
        </p:spPr>
        <p:txBody>
          <a:bodyPr/>
          <a:lstStyle/>
          <a:p>
            <a:r>
              <a:rPr lang="en-US" dirty="0" smtClean="0"/>
              <a:t>Entente Alliance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7140" y="1954212"/>
            <a:ext cx="459105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Military alliance during World War I</a:t>
            </a:r>
          </a:p>
          <a:p>
            <a:r>
              <a:rPr lang="en-US" sz="2400" dirty="0" smtClean="0"/>
              <a:t>Aka Allied Powers</a:t>
            </a:r>
          </a:p>
          <a:p>
            <a:r>
              <a:rPr lang="en-US" sz="2400" dirty="0" smtClean="0"/>
              <a:t>France</a:t>
            </a:r>
          </a:p>
          <a:p>
            <a:r>
              <a:rPr lang="en-US" sz="2400" dirty="0" smtClean="0"/>
              <a:t>UK</a:t>
            </a:r>
          </a:p>
          <a:p>
            <a:r>
              <a:rPr lang="en-US" sz="2400" dirty="0" smtClean="0"/>
              <a:t>Russia</a:t>
            </a:r>
          </a:p>
          <a:p>
            <a:r>
              <a:rPr lang="en-US" sz="2400" dirty="0" smtClean="0"/>
              <a:t>Italy </a:t>
            </a:r>
          </a:p>
          <a:p>
            <a:r>
              <a:rPr lang="en-US" sz="2400" dirty="0" smtClean="0"/>
              <a:t>US</a:t>
            </a:r>
          </a:p>
          <a:p>
            <a:r>
              <a:rPr lang="en-US" sz="2400" dirty="0" smtClean="0"/>
              <a:t>Serbia</a:t>
            </a:r>
          </a:p>
          <a:p>
            <a:r>
              <a:rPr lang="en-US" sz="2400" dirty="0" smtClean="0"/>
              <a:t>Belgium </a:t>
            </a:r>
          </a:p>
          <a:p>
            <a:r>
              <a:rPr lang="en-US" sz="2400" dirty="0" smtClean="0"/>
              <a:t>Greece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309b99_b87868f080b04b9a8440b764ecfcab3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190" y="2402806"/>
            <a:ext cx="517525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0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Alliance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2887579"/>
            <a:ext cx="5305425" cy="323858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Military alliance during World War I</a:t>
            </a:r>
          </a:p>
          <a:p>
            <a:r>
              <a:rPr lang="en-US" sz="2400" dirty="0" smtClean="0"/>
              <a:t>Germany</a:t>
            </a:r>
          </a:p>
          <a:p>
            <a:r>
              <a:rPr lang="en-US" sz="2400" dirty="0" smtClean="0"/>
              <a:t>Austria-Hungary</a:t>
            </a:r>
          </a:p>
          <a:p>
            <a:r>
              <a:rPr lang="en-US" sz="2400" dirty="0" smtClean="0"/>
              <a:t>Ottoman Empire</a:t>
            </a:r>
          </a:p>
          <a:p>
            <a:r>
              <a:rPr lang="en-US" sz="2400" dirty="0" smtClean="0"/>
              <a:t>Bulgaria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4342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Trench Warfare </a:t>
            </a:r>
            <a:endParaRPr lang="en-US" dirty="0"/>
          </a:p>
        </p:txBody>
      </p:sp>
      <p:pic>
        <p:nvPicPr>
          <p:cNvPr id="4" name="Picture 2" descr="http://www.glogster.com/media/4/27/24/43/272443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869" b="11869"/>
          <a:stretch>
            <a:fillRect/>
          </a:stretch>
        </p:blipFill>
        <p:spPr bwMode="auto">
          <a:xfrm>
            <a:off x="3376864" y="2023650"/>
            <a:ext cx="4543425" cy="27574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31313" y="4781137"/>
            <a:ext cx="78295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Fighting technique used during World War I</a:t>
            </a:r>
          </a:p>
          <a:p>
            <a:r>
              <a:rPr lang="en-US" sz="2800" dirty="0"/>
              <a:t>Soldiers dug pits in the ground and fought from these pits</a:t>
            </a:r>
          </a:p>
          <a:p>
            <a:r>
              <a:rPr lang="en-US" sz="2800" dirty="0"/>
              <a:t>No-mans land existed between two enemy trenches </a:t>
            </a:r>
          </a:p>
        </p:txBody>
      </p:sp>
    </p:spTree>
    <p:extLst>
      <p:ext uri="{BB962C8B-B14F-4D97-AF65-F5344CB8AC3E}">
        <p14:creationId xmlns:p14="http://schemas.microsoft.com/office/powerpoint/2010/main" val="1847202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Weaponization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810" y="2325223"/>
            <a:ext cx="11574379" cy="3101983"/>
          </a:xfrm>
        </p:spPr>
        <p:txBody>
          <a:bodyPr>
            <a:noAutofit/>
          </a:bodyPr>
          <a:lstStyle/>
          <a:p>
            <a:r>
              <a:rPr lang="en-US" sz="2400" dirty="0" smtClean="0"/>
              <a:t>A lot of new weapons were developed during World War I that had devastating effects and killed people on large scales</a:t>
            </a:r>
          </a:p>
          <a:p>
            <a:r>
              <a:rPr lang="en-US" sz="2400" dirty="0" smtClean="0"/>
              <a:t>These weapons included….</a:t>
            </a:r>
          </a:p>
          <a:p>
            <a:r>
              <a:rPr lang="en-US" sz="2400" dirty="0" smtClean="0"/>
              <a:t>Barbed wire</a:t>
            </a:r>
          </a:p>
          <a:p>
            <a:r>
              <a:rPr lang="en-US" sz="2400" dirty="0" smtClean="0"/>
              <a:t>Machine </a:t>
            </a:r>
            <a:r>
              <a:rPr lang="en-US" sz="2400" dirty="0" err="1" smtClean="0"/>
              <a:t>Gunes</a:t>
            </a:r>
            <a:endParaRPr lang="en-US" sz="2400" dirty="0" smtClean="0"/>
          </a:p>
          <a:p>
            <a:r>
              <a:rPr lang="en-US" sz="2400" dirty="0" smtClean="0"/>
              <a:t>Mustard/Chlorine Gas</a:t>
            </a:r>
          </a:p>
          <a:p>
            <a:r>
              <a:rPr lang="en-US" sz="2400" dirty="0" smtClean="0"/>
              <a:t>Tanks</a:t>
            </a:r>
          </a:p>
          <a:p>
            <a:r>
              <a:rPr lang="en-US" sz="2400" dirty="0" smtClean="0"/>
              <a:t>Blimps</a:t>
            </a:r>
          </a:p>
          <a:p>
            <a:r>
              <a:rPr lang="en-US" sz="2400" dirty="0" smtClean="0"/>
              <a:t>Submarines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9010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22237"/>
            <a:ext cx="8229600" cy="1143000"/>
          </a:xfrm>
        </p:spPr>
        <p:txBody>
          <a:bodyPr/>
          <a:lstStyle/>
          <a:p>
            <a:r>
              <a:rPr lang="en-US" dirty="0" smtClean="0"/>
              <a:t>Propaganda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50951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Information used to spread a particular idea, especially political ideas</a:t>
            </a:r>
          </a:p>
          <a:p>
            <a:r>
              <a:rPr lang="en-US" sz="2400" dirty="0" smtClean="0"/>
              <a:t>Can be in the form of posters, books, literature, music etc.</a:t>
            </a:r>
            <a:endParaRPr lang="en-US" sz="2400" dirty="0"/>
          </a:p>
        </p:txBody>
      </p:sp>
      <p:pic>
        <p:nvPicPr>
          <p:cNvPr id="4" name="Picture 3" descr="3g02794u-15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0783" y="3153381"/>
            <a:ext cx="6277780" cy="285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4987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6526</TotalTime>
  <Words>647</Words>
  <Application>Microsoft Office PowerPoint</Application>
  <PresentationFormat>Widescreen</PresentationFormat>
  <Paragraphs>130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Gill Sans MT</vt:lpstr>
      <vt:lpstr>Wingdings</vt:lpstr>
      <vt:lpstr>Parcel</vt:lpstr>
      <vt:lpstr>Eastern Europe/Eurasia Review</vt:lpstr>
      <vt:lpstr>Add these terms to your study guide AND make surE to use the study guide</vt:lpstr>
      <vt:lpstr>World War I</vt:lpstr>
      <vt:lpstr>Archduke Franz Ferdinand</vt:lpstr>
      <vt:lpstr>Entente Alliance </vt:lpstr>
      <vt:lpstr>Central Alliance</vt:lpstr>
      <vt:lpstr>Trench Warfare </vt:lpstr>
      <vt:lpstr>Weaponization</vt:lpstr>
      <vt:lpstr>Propaganda </vt:lpstr>
      <vt:lpstr>Treaty of Versailles</vt:lpstr>
      <vt:lpstr>WW2</vt:lpstr>
      <vt:lpstr>Adolf HItler</vt:lpstr>
      <vt:lpstr>Mein Kampf</vt:lpstr>
      <vt:lpstr>Why the Swastika?</vt:lpstr>
      <vt:lpstr>Fascism</vt:lpstr>
      <vt:lpstr>Pearl Harbor</vt:lpstr>
      <vt:lpstr>Antisemitism </vt:lpstr>
      <vt:lpstr>Air Raids in London</vt:lpstr>
      <vt:lpstr>D-Day</vt:lpstr>
      <vt:lpstr>Atomic Bomb</vt:lpstr>
      <vt:lpstr>The Cold War</vt:lpstr>
      <vt:lpstr>The Truman Doctine</vt:lpstr>
      <vt:lpstr>Karl Marx</vt:lpstr>
      <vt:lpstr>Iron Curtian</vt:lpstr>
      <vt:lpstr>Arms Race</vt:lpstr>
      <vt:lpstr>The Berlin Wall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ASHMENT</dc:creator>
  <cp:lastModifiedBy>AMY ASHMENT</cp:lastModifiedBy>
  <cp:revision>7</cp:revision>
  <dcterms:created xsi:type="dcterms:W3CDTF">2018-03-20T21:20:44Z</dcterms:created>
  <dcterms:modified xsi:type="dcterms:W3CDTF">2018-03-26T02:32:36Z</dcterms:modified>
</cp:coreProperties>
</file>