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307" r:id="rId40"/>
    <p:sldId id="294" r:id="rId41"/>
    <p:sldId id="295" r:id="rId42"/>
    <p:sldId id="296" r:id="rId43"/>
    <p:sldId id="297" r:id="rId44"/>
    <p:sldId id="298" r:id="rId45"/>
    <p:sldId id="299" r:id="rId46"/>
    <p:sldId id="300" r:id="rId47"/>
    <p:sldId id="301" r:id="rId48"/>
    <p:sldId id="302" r:id="rId49"/>
    <p:sldId id="303" r:id="rId50"/>
    <p:sldId id="304" r:id="rId51"/>
    <p:sldId id="30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69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813861-E116-1C40-81CD-0C0C8F9CF2D7}"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C32AD-A9A3-2343-BC27-E3345675319B}"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813861-E116-1C40-81CD-0C0C8F9CF2D7}"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C32AD-A9A3-2343-BC27-E3345675319B}"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813861-E116-1C40-81CD-0C0C8F9CF2D7}"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C32AD-A9A3-2343-BC27-E3345675319B}"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813861-E116-1C40-81CD-0C0C8F9CF2D7}"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C32AD-A9A3-2343-BC27-E3345675319B}"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13861-E116-1C40-81CD-0C0C8F9CF2D7}"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C32AD-A9A3-2343-BC27-E3345675319B}"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813861-E116-1C40-81CD-0C0C8F9CF2D7}"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C32AD-A9A3-2343-BC27-E3345675319B}"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813861-E116-1C40-81CD-0C0C8F9CF2D7}" type="datetimeFigureOut">
              <a:rPr lang="en-US" smtClean="0"/>
              <a:t>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EC32AD-A9A3-2343-BC27-E3345675319B}"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813861-E116-1C40-81CD-0C0C8F9CF2D7}" type="datetimeFigureOut">
              <a:rPr lang="en-US" smtClean="0"/>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EC32AD-A9A3-2343-BC27-E3345675319B}"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13861-E116-1C40-81CD-0C0C8F9CF2D7}" type="datetimeFigureOut">
              <a:rPr lang="en-US" smtClean="0"/>
              <a:t>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EC32AD-A9A3-2343-BC27-E3345675319B}"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13861-E116-1C40-81CD-0C0C8F9CF2D7}"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C32AD-A9A3-2343-BC27-E3345675319B}"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13861-E116-1C40-81CD-0C0C8F9CF2D7}"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C32AD-A9A3-2343-BC27-E3345675319B}"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13861-E116-1C40-81CD-0C0C8F9CF2D7}" type="datetimeFigureOut">
              <a:rPr lang="en-US" smtClean="0"/>
              <a:t>2/28/2019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C32AD-A9A3-2343-BC27-E3345675319B}"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3050"/>
            <a:ext cx="7772400" cy="1470025"/>
          </a:xfrm>
        </p:spPr>
        <p:txBody>
          <a:bodyPr/>
          <a:lstStyle/>
          <a:p>
            <a:r>
              <a:rPr lang="en-US" dirty="0" smtClean="0"/>
              <a:t>Western Europe Unit Review 	</a:t>
            </a:r>
            <a:endParaRPr lang="en-US" dirty="0"/>
          </a:p>
        </p:txBody>
      </p:sp>
      <p:pic>
        <p:nvPicPr>
          <p:cNvPr id="5" name="Picture 4" descr="western-europe-map.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600200"/>
            <a:ext cx="6532756" cy="4464050"/>
          </a:xfrm>
          <a:prstGeom prst="rect">
            <a:avLst/>
          </a:prstGeom>
        </p:spPr>
      </p:pic>
    </p:spTree>
    <p:extLst>
      <p:ext uri="{BB962C8B-B14F-4D97-AF65-F5344CB8AC3E}">
        <p14:creationId xmlns:p14="http://schemas.microsoft.com/office/powerpoint/2010/main" val="239514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Democracy	</a:t>
            </a:r>
            <a:endParaRPr lang="en-US" dirty="0"/>
          </a:p>
        </p:txBody>
      </p:sp>
      <p:sp>
        <p:nvSpPr>
          <p:cNvPr id="3" name="Content Placeholder 2"/>
          <p:cNvSpPr>
            <a:spLocks noGrp="1"/>
          </p:cNvSpPr>
          <p:nvPr>
            <p:ph idx="1"/>
          </p:nvPr>
        </p:nvSpPr>
        <p:spPr>
          <a:xfrm>
            <a:off x="160303" y="1600200"/>
            <a:ext cx="4177684" cy="4525963"/>
          </a:xfrm>
        </p:spPr>
        <p:txBody>
          <a:bodyPr/>
          <a:lstStyle/>
          <a:p>
            <a:r>
              <a:rPr lang="en-US" dirty="0" smtClean="0"/>
              <a:t>Started in Athens</a:t>
            </a:r>
          </a:p>
          <a:p>
            <a:r>
              <a:rPr lang="en-US" dirty="0" smtClean="0"/>
              <a:t>Rule by the citizens</a:t>
            </a:r>
          </a:p>
          <a:p>
            <a:r>
              <a:rPr lang="en-US" dirty="0" smtClean="0"/>
              <a:t>EVERY citizens voted on EVERY law</a:t>
            </a:r>
          </a:p>
          <a:p>
            <a:r>
              <a:rPr lang="en-US" dirty="0" smtClean="0"/>
              <a:t>Only males could vote and participate in government</a:t>
            </a:r>
            <a:endParaRPr lang="en-US" dirty="0"/>
          </a:p>
        </p:txBody>
      </p:sp>
      <p:pic>
        <p:nvPicPr>
          <p:cNvPr id="4" name="Picture 3" descr="download (1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885" y="1896981"/>
            <a:ext cx="4303396" cy="3063319"/>
          </a:xfrm>
          <a:prstGeom prst="rect">
            <a:avLst/>
          </a:prstGeom>
        </p:spPr>
      </p:pic>
    </p:spTree>
    <p:extLst>
      <p:ext uri="{BB962C8B-B14F-4D97-AF65-F5344CB8AC3E}">
        <p14:creationId xmlns:p14="http://schemas.microsoft.com/office/powerpoint/2010/main" val="269414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01"/>
            <a:ext cx="8229600" cy="1143000"/>
          </a:xfrm>
        </p:spPr>
        <p:txBody>
          <a:bodyPr/>
          <a:lstStyle/>
          <a:p>
            <a:r>
              <a:rPr lang="en-US" dirty="0" smtClean="0"/>
              <a:t>Agora	</a:t>
            </a:r>
            <a:endParaRPr lang="en-US" dirty="0"/>
          </a:p>
        </p:txBody>
      </p:sp>
      <p:sp>
        <p:nvSpPr>
          <p:cNvPr id="3" name="Content Placeholder 2"/>
          <p:cNvSpPr>
            <a:spLocks noGrp="1"/>
          </p:cNvSpPr>
          <p:nvPr>
            <p:ph idx="1"/>
          </p:nvPr>
        </p:nvSpPr>
        <p:spPr>
          <a:xfrm>
            <a:off x="457200" y="1253795"/>
            <a:ext cx="8350730" cy="2721618"/>
          </a:xfrm>
        </p:spPr>
        <p:txBody>
          <a:bodyPr>
            <a:normAutofit lnSpcReduction="10000"/>
          </a:bodyPr>
          <a:lstStyle/>
          <a:p>
            <a:r>
              <a:rPr lang="en-US" dirty="0" smtClean="0"/>
              <a:t>Public markets and meeting places</a:t>
            </a:r>
          </a:p>
          <a:p>
            <a:r>
              <a:rPr lang="en-US" dirty="0" smtClean="0"/>
              <a:t>Good weather meant that people could meet outside</a:t>
            </a:r>
          </a:p>
          <a:p>
            <a:r>
              <a:rPr lang="en-US" dirty="0" smtClean="0"/>
              <a:t>Where men would come to shop and discuss ideas</a:t>
            </a:r>
            <a:endParaRPr lang="en-US" dirty="0"/>
          </a:p>
        </p:txBody>
      </p:sp>
      <p:pic>
        <p:nvPicPr>
          <p:cNvPr id="4" name="Picture 3" descr="display-21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3414566"/>
            <a:ext cx="5329390" cy="3154847"/>
          </a:xfrm>
          <a:prstGeom prst="rect">
            <a:avLst/>
          </a:prstGeom>
        </p:spPr>
      </p:pic>
    </p:spTree>
    <p:extLst>
      <p:ext uri="{BB962C8B-B14F-4D97-AF65-F5344CB8AC3E}">
        <p14:creationId xmlns:p14="http://schemas.microsoft.com/office/powerpoint/2010/main" val="955584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186"/>
            <a:ext cx="8229600" cy="1143000"/>
          </a:xfrm>
        </p:spPr>
        <p:txBody>
          <a:bodyPr/>
          <a:lstStyle/>
          <a:p>
            <a:r>
              <a:rPr lang="en-US" dirty="0" smtClean="0"/>
              <a:t>Socrates	</a:t>
            </a:r>
            <a:endParaRPr lang="en-US" dirty="0"/>
          </a:p>
        </p:txBody>
      </p:sp>
      <p:sp>
        <p:nvSpPr>
          <p:cNvPr id="3" name="Content Placeholder 2"/>
          <p:cNvSpPr>
            <a:spLocks noGrp="1"/>
          </p:cNvSpPr>
          <p:nvPr>
            <p:ph idx="1"/>
          </p:nvPr>
        </p:nvSpPr>
        <p:spPr>
          <a:xfrm>
            <a:off x="457200" y="1334186"/>
            <a:ext cx="8229600" cy="2441195"/>
          </a:xfrm>
        </p:spPr>
        <p:txBody>
          <a:bodyPr/>
          <a:lstStyle/>
          <a:p>
            <a:r>
              <a:rPr lang="en-US" dirty="0" smtClean="0"/>
              <a:t>Famous Greek Philosopher</a:t>
            </a:r>
          </a:p>
          <a:p>
            <a:r>
              <a:rPr lang="en-US" dirty="0" smtClean="0"/>
              <a:t>Taught his students to question EVERYTHING</a:t>
            </a:r>
          </a:p>
          <a:p>
            <a:r>
              <a:rPr lang="en-US" dirty="0" smtClean="0"/>
              <a:t>Greek authority convicted him of corrupting the youth and he was forced to drink poison</a:t>
            </a:r>
          </a:p>
          <a:p>
            <a:endParaRPr lang="en-US" dirty="0"/>
          </a:p>
        </p:txBody>
      </p:sp>
      <p:pic>
        <p:nvPicPr>
          <p:cNvPr id="4" name="Picture 3" descr="download (1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884" y="3775381"/>
            <a:ext cx="5657528" cy="2839311"/>
          </a:xfrm>
          <a:prstGeom prst="rect">
            <a:avLst/>
          </a:prstGeom>
        </p:spPr>
      </p:pic>
    </p:spTree>
    <p:extLst>
      <p:ext uri="{BB962C8B-B14F-4D97-AF65-F5344CB8AC3E}">
        <p14:creationId xmlns:p14="http://schemas.microsoft.com/office/powerpoint/2010/main" val="388852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01"/>
            <a:ext cx="8229600" cy="1143000"/>
          </a:xfrm>
        </p:spPr>
        <p:txBody>
          <a:bodyPr/>
          <a:lstStyle/>
          <a:p>
            <a:r>
              <a:rPr lang="en-US" dirty="0" smtClean="0"/>
              <a:t>Plato	</a:t>
            </a:r>
            <a:endParaRPr lang="en-US" dirty="0"/>
          </a:p>
        </p:txBody>
      </p:sp>
      <p:sp>
        <p:nvSpPr>
          <p:cNvPr id="3" name="Content Placeholder 2"/>
          <p:cNvSpPr>
            <a:spLocks noGrp="1"/>
          </p:cNvSpPr>
          <p:nvPr>
            <p:ph idx="1"/>
          </p:nvPr>
        </p:nvSpPr>
        <p:spPr>
          <a:xfrm>
            <a:off x="457200" y="1253795"/>
            <a:ext cx="3930271" cy="4140230"/>
          </a:xfrm>
        </p:spPr>
        <p:txBody>
          <a:bodyPr>
            <a:normAutofit lnSpcReduction="10000"/>
          </a:bodyPr>
          <a:lstStyle/>
          <a:p>
            <a:r>
              <a:rPr lang="en-US" dirty="0" smtClean="0"/>
              <a:t>Started an Academy in Athens</a:t>
            </a:r>
          </a:p>
          <a:p>
            <a:r>
              <a:rPr lang="en-US" dirty="0" smtClean="0"/>
              <a:t>His school was the first institution of higher learning in the Western World</a:t>
            </a:r>
          </a:p>
          <a:p>
            <a:r>
              <a:rPr lang="en-US" dirty="0" smtClean="0"/>
              <a:t>A student of Socrates </a:t>
            </a:r>
            <a:endParaRPr lang="en-US" dirty="0"/>
          </a:p>
        </p:txBody>
      </p:sp>
      <p:pic>
        <p:nvPicPr>
          <p:cNvPr id="4" name="Picture 3" descr="plato_360x4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392" y="1253795"/>
            <a:ext cx="3572408" cy="4462376"/>
          </a:xfrm>
          <a:prstGeom prst="rect">
            <a:avLst/>
          </a:prstGeom>
        </p:spPr>
      </p:pic>
    </p:spTree>
    <p:extLst>
      <p:ext uri="{BB962C8B-B14F-4D97-AF65-F5344CB8AC3E}">
        <p14:creationId xmlns:p14="http://schemas.microsoft.com/office/powerpoint/2010/main" val="3091982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Aristotle	</a:t>
            </a:r>
            <a:endParaRPr lang="en-US" dirty="0"/>
          </a:p>
        </p:txBody>
      </p:sp>
      <p:sp>
        <p:nvSpPr>
          <p:cNvPr id="3" name="Content Placeholder 2"/>
          <p:cNvSpPr>
            <a:spLocks noGrp="1"/>
          </p:cNvSpPr>
          <p:nvPr>
            <p:ph idx="1"/>
          </p:nvPr>
        </p:nvSpPr>
        <p:spPr>
          <a:xfrm>
            <a:off x="226280" y="1600200"/>
            <a:ext cx="4095213" cy="2474186"/>
          </a:xfrm>
        </p:spPr>
        <p:txBody>
          <a:bodyPr>
            <a:normAutofit/>
          </a:bodyPr>
          <a:lstStyle/>
          <a:p>
            <a:r>
              <a:rPr lang="en-US" dirty="0" smtClean="0"/>
              <a:t>A famous Greek philosopher</a:t>
            </a:r>
          </a:p>
          <a:p>
            <a:r>
              <a:rPr lang="en-US" dirty="0" smtClean="0"/>
              <a:t>Taught Alexander the Great</a:t>
            </a:r>
          </a:p>
          <a:p>
            <a:endParaRPr lang="en-US" dirty="0"/>
          </a:p>
        </p:txBody>
      </p:sp>
      <p:pic>
        <p:nvPicPr>
          <p:cNvPr id="4" name="Picture 3" descr="aristotle_by_raphael_wikimedia_commons_croppedjp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7121" y="1417638"/>
            <a:ext cx="4109679" cy="4763073"/>
          </a:xfrm>
          <a:prstGeom prst="rect">
            <a:avLst/>
          </a:prstGeom>
        </p:spPr>
      </p:pic>
    </p:spTree>
    <p:extLst>
      <p:ext uri="{BB962C8B-B14F-4D97-AF65-F5344CB8AC3E}">
        <p14:creationId xmlns:p14="http://schemas.microsoft.com/office/powerpoint/2010/main" val="3802015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Alexander the Great	</a:t>
            </a:r>
            <a:endParaRPr lang="en-US" dirty="0"/>
          </a:p>
        </p:txBody>
      </p:sp>
      <p:sp>
        <p:nvSpPr>
          <p:cNvPr id="3" name="Content Placeholder 2"/>
          <p:cNvSpPr>
            <a:spLocks noGrp="1"/>
          </p:cNvSpPr>
          <p:nvPr>
            <p:ph idx="1"/>
          </p:nvPr>
        </p:nvSpPr>
        <p:spPr>
          <a:xfrm>
            <a:off x="5020438" y="1600201"/>
            <a:ext cx="4123562" cy="3793824"/>
          </a:xfrm>
        </p:spPr>
        <p:txBody>
          <a:bodyPr>
            <a:normAutofit/>
          </a:bodyPr>
          <a:lstStyle/>
          <a:p>
            <a:r>
              <a:rPr lang="en-US" dirty="0" smtClean="0"/>
              <a:t>King of Macedonia</a:t>
            </a:r>
          </a:p>
          <a:p>
            <a:r>
              <a:rPr lang="en-US" dirty="0" smtClean="0"/>
              <a:t>Student of Aristotle</a:t>
            </a:r>
          </a:p>
          <a:p>
            <a:r>
              <a:rPr lang="en-US" dirty="0" smtClean="0"/>
              <a:t>Famous for conquering huge amounts of territory-all the way to the Indus River </a:t>
            </a:r>
          </a:p>
          <a:p>
            <a:endParaRPr lang="en-US" dirty="0"/>
          </a:p>
        </p:txBody>
      </p:sp>
      <p:pic>
        <p:nvPicPr>
          <p:cNvPr id="4" name="Picture 3" descr="alexander-the-great-wc-9180468-1-4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1"/>
            <a:ext cx="4519764" cy="4519764"/>
          </a:xfrm>
          <a:prstGeom prst="rect">
            <a:avLst/>
          </a:prstGeom>
        </p:spPr>
      </p:pic>
    </p:spTree>
    <p:extLst>
      <p:ext uri="{BB962C8B-B14F-4D97-AF65-F5344CB8AC3E}">
        <p14:creationId xmlns:p14="http://schemas.microsoft.com/office/powerpoint/2010/main" val="62251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Aristocracy	</a:t>
            </a:r>
            <a:endParaRPr lang="en-US" dirty="0"/>
          </a:p>
        </p:txBody>
      </p:sp>
      <p:sp>
        <p:nvSpPr>
          <p:cNvPr id="3" name="Content Placeholder 2"/>
          <p:cNvSpPr>
            <a:spLocks noGrp="1"/>
          </p:cNvSpPr>
          <p:nvPr>
            <p:ph idx="1"/>
          </p:nvPr>
        </p:nvSpPr>
        <p:spPr>
          <a:xfrm>
            <a:off x="457201" y="1600200"/>
            <a:ext cx="3254006" cy="4156725"/>
          </a:xfrm>
        </p:spPr>
        <p:txBody>
          <a:bodyPr>
            <a:normAutofit fontScale="70000" lnSpcReduction="20000"/>
          </a:bodyPr>
          <a:lstStyle/>
          <a:p>
            <a:r>
              <a:rPr lang="en-US" sz="5900" dirty="0" smtClean="0"/>
              <a:t>Rule by a few wealthy families</a:t>
            </a:r>
          </a:p>
          <a:p>
            <a:r>
              <a:rPr lang="en-US" sz="5900" dirty="0" smtClean="0"/>
              <a:t>Type of government in Sparta</a:t>
            </a:r>
          </a:p>
          <a:p>
            <a:endParaRPr lang="en-US" dirty="0"/>
          </a:p>
        </p:txBody>
      </p:sp>
      <p:pic>
        <p:nvPicPr>
          <p:cNvPr id="4" name="Picture 3" descr="608912-370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628" y="1732027"/>
            <a:ext cx="4026172" cy="3810000"/>
          </a:xfrm>
          <a:prstGeom prst="rect">
            <a:avLst/>
          </a:prstGeom>
        </p:spPr>
      </p:pic>
    </p:spTree>
    <p:extLst>
      <p:ext uri="{BB962C8B-B14F-4D97-AF65-F5344CB8AC3E}">
        <p14:creationId xmlns:p14="http://schemas.microsoft.com/office/powerpoint/2010/main" val="2234657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01"/>
            <a:ext cx="8229600" cy="1143000"/>
          </a:xfrm>
        </p:spPr>
        <p:txBody>
          <a:bodyPr/>
          <a:lstStyle/>
          <a:p>
            <a:r>
              <a:rPr lang="en-US" dirty="0" smtClean="0"/>
              <a:t>Olympics</a:t>
            </a:r>
            <a:endParaRPr lang="en-US" dirty="0"/>
          </a:p>
        </p:txBody>
      </p:sp>
      <p:sp>
        <p:nvSpPr>
          <p:cNvPr id="3" name="Content Placeholder 2"/>
          <p:cNvSpPr>
            <a:spLocks noGrp="1"/>
          </p:cNvSpPr>
          <p:nvPr>
            <p:ph idx="1"/>
          </p:nvPr>
        </p:nvSpPr>
        <p:spPr>
          <a:xfrm>
            <a:off x="457200" y="1105335"/>
            <a:ext cx="7064178" cy="3117509"/>
          </a:xfrm>
        </p:spPr>
        <p:txBody>
          <a:bodyPr>
            <a:normAutofit fontScale="85000" lnSpcReduction="20000"/>
          </a:bodyPr>
          <a:lstStyle/>
          <a:p>
            <a:r>
              <a:rPr lang="en-US" dirty="0" smtClean="0"/>
              <a:t>Ancient Olympic Games originated in Greece</a:t>
            </a:r>
          </a:p>
          <a:p>
            <a:r>
              <a:rPr lang="en-US" dirty="0" smtClean="0"/>
              <a:t>Were a religious ceremony to honor Zeus</a:t>
            </a:r>
          </a:p>
          <a:p>
            <a:r>
              <a:rPr lang="en-US" dirty="0" smtClean="0"/>
              <a:t>Only had summer </a:t>
            </a:r>
            <a:r>
              <a:rPr lang="en-US" dirty="0" err="1" smtClean="0"/>
              <a:t>olympics</a:t>
            </a:r>
            <a:endParaRPr lang="en-US" dirty="0" smtClean="0"/>
          </a:p>
          <a:p>
            <a:r>
              <a:rPr lang="en-US" dirty="0" smtClean="0"/>
              <a:t>Only men could participate</a:t>
            </a:r>
          </a:p>
          <a:p>
            <a:r>
              <a:rPr lang="en-US" dirty="0" smtClean="0"/>
              <a:t>Limited events-chariot racing and wrestling</a:t>
            </a:r>
          </a:p>
          <a:p>
            <a:r>
              <a:rPr lang="en-US" dirty="0" smtClean="0"/>
              <a:t>Winners got crowns of olive branches</a:t>
            </a:r>
          </a:p>
          <a:p>
            <a:r>
              <a:rPr lang="en-US" dirty="0" smtClean="0"/>
              <a:t>Only for Greek citizens</a:t>
            </a:r>
          </a:p>
          <a:p>
            <a:endParaRPr lang="en-US" dirty="0"/>
          </a:p>
        </p:txBody>
      </p:sp>
      <p:pic>
        <p:nvPicPr>
          <p:cNvPr id="4" name="Picture 3" descr="anicent-olympics-gam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562" y="3642286"/>
            <a:ext cx="4832815" cy="3215714"/>
          </a:xfrm>
          <a:prstGeom prst="rect">
            <a:avLst/>
          </a:prstGeom>
        </p:spPr>
      </p:pic>
    </p:spTree>
    <p:extLst>
      <p:ext uri="{BB962C8B-B14F-4D97-AF65-F5344CB8AC3E}">
        <p14:creationId xmlns:p14="http://schemas.microsoft.com/office/powerpoint/2010/main" val="306926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Rome	</a:t>
            </a:r>
            <a:endParaRPr lang="en-US" dirty="0"/>
          </a:p>
        </p:txBody>
      </p:sp>
      <p:sp>
        <p:nvSpPr>
          <p:cNvPr id="3" name="Content Placeholder 2"/>
          <p:cNvSpPr>
            <a:spLocks noGrp="1"/>
          </p:cNvSpPr>
          <p:nvPr>
            <p:ph idx="1"/>
          </p:nvPr>
        </p:nvSpPr>
        <p:spPr>
          <a:xfrm>
            <a:off x="457200" y="1600200"/>
            <a:ext cx="3880788" cy="4525963"/>
          </a:xfrm>
        </p:spPr>
        <p:txBody>
          <a:bodyPr>
            <a:normAutofit lnSpcReduction="10000"/>
          </a:bodyPr>
          <a:lstStyle/>
          <a:p>
            <a:r>
              <a:rPr lang="en-US" u="sng" dirty="0" smtClean="0"/>
              <a:t>Things to Know</a:t>
            </a:r>
            <a:r>
              <a:rPr lang="en-US" dirty="0" smtClean="0"/>
              <a:t>:</a:t>
            </a:r>
          </a:p>
          <a:p>
            <a:r>
              <a:rPr lang="en-US" dirty="0" smtClean="0"/>
              <a:t>Gladiator Fights</a:t>
            </a:r>
          </a:p>
          <a:p>
            <a:r>
              <a:rPr lang="en-US" dirty="0" err="1" smtClean="0"/>
              <a:t>Colosseum</a:t>
            </a:r>
            <a:endParaRPr lang="en-US" dirty="0" smtClean="0"/>
          </a:p>
          <a:p>
            <a:r>
              <a:rPr lang="en-US" dirty="0" smtClean="0"/>
              <a:t>The Arch</a:t>
            </a:r>
          </a:p>
          <a:p>
            <a:r>
              <a:rPr lang="en-US" dirty="0" smtClean="0"/>
              <a:t>Republic</a:t>
            </a:r>
          </a:p>
          <a:p>
            <a:r>
              <a:rPr lang="en-US" dirty="0" smtClean="0"/>
              <a:t>Julius Caesar</a:t>
            </a:r>
          </a:p>
          <a:p>
            <a:r>
              <a:rPr lang="en-US" dirty="0" smtClean="0"/>
              <a:t>Octavian</a:t>
            </a:r>
          </a:p>
          <a:p>
            <a:r>
              <a:rPr lang="en-US" dirty="0" smtClean="0"/>
              <a:t>Roman Empire</a:t>
            </a:r>
            <a:endParaRPr lang="en-US" dirty="0"/>
          </a:p>
        </p:txBody>
      </p:sp>
      <p:sp>
        <p:nvSpPr>
          <p:cNvPr id="4" name="TextBox 3"/>
          <p:cNvSpPr txBox="1"/>
          <p:nvPr/>
        </p:nvSpPr>
        <p:spPr>
          <a:xfrm>
            <a:off x="5047241" y="1600200"/>
            <a:ext cx="2754539" cy="5016757"/>
          </a:xfrm>
          <a:prstGeom prst="rect">
            <a:avLst/>
          </a:prstGeom>
          <a:noFill/>
        </p:spPr>
        <p:txBody>
          <a:bodyPr wrap="square" rtlCol="0">
            <a:spAutoFit/>
          </a:bodyPr>
          <a:lstStyle/>
          <a:p>
            <a:r>
              <a:rPr lang="en-US" sz="3200" dirty="0" smtClean="0"/>
              <a:t>Patricians</a:t>
            </a:r>
          </a:p>
          <a:p>
            <a:r>
              <a:rPr lang="en-US" sz="3200" dirty="0" err="1" smtClean="0"/>
              <a:t>Plebians</a:t>
            </a:r>
            <a:endParaRPr lang="en-US" sz="3200" dirty="0" smtClean="0"/>
          </a:p>
          <a:p>
            <a:r>
              <a:rPr lang="en-US" sz="3200" dirty="0" smtClean="0"/>
              <a:t>Consul</a:t>
            </a:r>
          </a:p>
          <a:p>
            <a:r>
              <a:rPr lang="en-US" sz="3200" dirty="0" smtClean="0"/>
              <a:t>Dictator</a:t>
            </a:r>
          </a:p>
          <a:p>
            <a:r>
              <a:rPr lang="en-US" sz="3200" dirty="0" smtClean="0"/>
              <a:t>Veto</a:t>
            </a:r>
          </a:p>
          <a:p>
            <a:r>
              <a:rPr lang="en-US" sz="3200" dirty="0" smtClean="0"/>
              <a:t>Senate</a:t>
            </a:r>
          </a:p>
          <a:p>
            <a:r>
              <a:rPr lang="en-US" sz="3200" dirty="0" smtClean="0"/>
              <a:t>Romulus and Remus</a:t>
            </a:r>
          </a:p>
          <a:p>
            <a:r>
              <a:rPr lang="en-US" sz="3200" dirty="0" smtClean="0"/>
              <a:t>Aqueduct </a:t>
            </a:r>
          </a:p>
          <a:p>
            <a:r>
              <a:rPr lang="en-US" sz="3200" dirty="0" smtClean="0"/>
              <a:t>concrete</a:t>
            </a:r>
            <a:endParaRPr lang="en-US" sz="3200" dirty="0"/>
          </a:p>
        </p:txBody>
      </p:sp>
    </p:spTree>
    <p:extLst>
      <p:ext uri="{BB962C8B-B14F-4D97-AF65-F5344CB8AC3E}">
        <p14:creationId xmlns:p14="http://schemas.microsoft.com/office/powerpoint/2010/main" val="2307865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Gladiator Fights	</a:t>
            </a:r>
            <a:endParaRPr lang="en-US" dirty="0"/>
          </a:p>
        </p:txBody>
      </p:sp>
      <p:sp>
        <p:nvSpPr>
          <p:cNvPr id="3" name="Content Placeholder 2"/>
          <p:cNvSpPr>
            <a:spLocks noGrp="1"/>
          </p:cNvSpPr>
          <p:nvPr>
            <p:ph idx="1"/>
          </p:nvPr>
        </p:nvSpPr>
        <p:spPr>
          <a:xfrm>
            <a:off x="4519424" y="1600200"/>
            <a:ext cx="4167375" cy="4525963"/>
          </a:xfrm>
        </p:spPr>
        <p:txBody>
          <a:bodyPr>
            <a:normAutofit fontScale="92500" lnSpcReduction="10000"/>
          </a:bodyPr>
          <a:lstStyle/>
          <a:p>
            <a:r>
              <a:rPr lang="en-US" dirty="0" smtClean="0"/>
              <a:t>Held in buildings like the </a:t>
            </a:r>
            <a:r>
              <a:rPr lang="en-US" dirty="0" err="1" smtClean="0"/>
              <a:t>colosseum</a:t>
            </a:r>
            <a:endParaRPr lang="en-US" dirty="0" smtClean="0"/>
          </a:p>
          <a:p>
            <a:r>
              <a:rPr lang="en-US" dirty="0" smtClean="0"/>
              <a:t>Used by the Roman government to prevent people from rioting</a:t>
            </a:r>
          </a:p>
          <a:p>
            <a:r>
              <a:rPr lang="en-US" dirty="0" smtClean="0"/>
              <a:t>Gladiators were usually slaves but free men signed up too</a:t>
            </a:r>
          </a:p>
          <a:p>
            <a:r>
              <a:rPr lang="en-US" dirty="0" smtClean="0"/>
              <a:t>Winners got fame and glory</a:t>
            </a:r>
            <a:endParaRPr lang="en-US" dirty="0"/>
          </a:p>
        </p:txBody>
      </p:sp>
      <p:pic>
        <p:nvPicPr>
          <p:cNvPr id="4" name="Picture 3" descr="download (20).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32" y="2029663"/>
            <a:ext cx="4321492" cy="3397353"/>
          </a:xfrm>
          <a:prstGeom prst="rect">
            <a:avLst/>
          </a:prstGeom>
        </p:spPr>
      </p:pic>
    </p:spTree>
    <p:extLst>
      <p:ext uri="{BB962C8B-B14F-4D97-AF65-F5344CB8AC3E}">
        <p14:creationId xmlns:p14="http://schemas.microsoft.com/office/powerpoint/2010/main" val="371378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Greece	</a:t>
            </a:r>
            <a:endParaRPr lang="en-US" dirty="0"/>
          </a:p>
        </p:txBody>
      </p:sp>
      <p:sp>
        <p:nvSpPr>
          <p:cNvPr id="3" name="Content Placeholder 2"/>
          <p:cNvSpPr>
            <a:spLocks noGrp="1"/>
          </p:cNvSpPr>
          <p:nvPr>
            <p:ph idx="1"/>
          </p:nvPr>
        </p:nvSpPr>
        <p:spPr>
          <a:xfrm>
            <a:off x="457200" y="1600200"/>
            <a:ext cx="4051300" cy="5016757"/>
          </a:xfrm>
        </p:spPr>
        <p:txBody>
          <a:bodyPr>
            <a:normAutofit lnSpcReduction="10000"/>
          </a:bodyPr>
          <a:lstStyle/>
          <a:p>
            <a:r>
              <a:rPr lang="en-US" u="sng" dirty="0" smtClean="0"/>
              <a:t>Term to know</a:t>
            </a:r>
            <a:r>
              <a:rPr lang="en-US" dirty="0" smtClean="0"/>
              <a:t>:</a:t>
            </a:r>
          </a:p>
          <a:p>
            <a:r>
              <a:rPr lang="en-US" dirty="0" smtClean="0"/>
              <a:t>Minoans</a:t>
            </a:r>
          </a:p>
          <a:p>
            <a:r>
              <a:rPr lang="en-US" dirty="0" err="1" smtClean="0"/>
              <a:t>Myceneans</a:t>
            </a:r>
            <a:r>
              <a:rPr lang="en-US" dirty="0" smtClean="0"/>
              <a:t> </a:t>
            </a:r>
          </a:p>
          <a:p>
            <a:r>
              <a:rPr lang="en-US" dirty="0" smtClean="0"/>
              <a:t>Athens</a:t>
            </a:r>
          </a:p>
          <a:p>
            <a:r>
              <a:rPr lang="en-US" dirty="0" smtClean="0"/>
              <a:t>Sparta</a:t>
            </a:r>
          </a:p>
          <a:p>
            <a:r>
              <a:rPr lang="en-US" dirty="0" smtClean="0"/>
              <a:t>Peloponnesian War</a:t>
            </a:r>
          </a:p>
          <a:p>
            <a:r>
              <a:rPr lang="en-US" dirty="0" smtClean="0"/>
              <a:t>Persia</a:t>
            </a:r>
          </a:p>
          <a:p>
            <a:r>
              <a:rPr lang="en-US" dirty="0" smtClean="0"/>
              <a:t>Phalanx</a:t>
            </a:r>
          </a:p>
          <a:p>
            <a:r>
              <a:rPr lang="en-US" dirty="0" smtClean="0"/>
              <a:t>Olympics</a:t>
            </a:r>
            <a:endParaRPr lang="en-US" dirty="0"/>
          </a:p>
        </p:txBody>
      </p:sp>
      <p:sp>
        <p:nvSpPr>
          <p:cNvPr id="4" name="TextBox 3"/>
          <p:cNvSpPr txBox="1"/>
          <p:nvPr/>
        </p:nvSpPr>
        <p:spPr>
          <a:xfrm>
            <a:off x="5207000" y="1600200"/>
            <a:ext cx="3286125" cy="5016757"/>
          </a:xfrm>
          <a:prstGeom prst="rect">
            <a:avLst/>
          </a:prstGeom>
          <a:noFill/>
        </p:spPr>
        <p:txBody>
          <a:bodyPr wrap="square" rtlCol="0">
            <a:spAutoFit/>
          </a:bodyPr>
          <a:lstStyle/>
          <a:p>
            <a:r>
              <a:rPr lang="en-US" sz="3200" dirty="0" smtClean="0"/>
              <a:t>Acropolis</a:t>
            </a:r>
          </a:p>
          <a:p>
            <a:r>
              <a:rPr lang="en-US" sz="3200" dirty="0" smtClean="0"/>
              <a:t>Democracy</a:t>
            </a:r>
          </a:p>
          <a:p>
            <a:r>
              <a:rPr lang="en-US" sz="3200" dirty="0" smtClean="0"/>
              <a:t>Agora</a:t>
            </a:r>
          </a:p>
          <a:p>
            <a:r>
              <a:rPr lang="en-US" sz="3200" dirty="0" smtClean="0"/>
              <a:t>Socrates </a:t>
            </a:r>
          </a:p>
          <a:p>
            <a:r>
              <a:rPr lang="en-US" sz="3200" dirty="0" smtClean="0"/>
              <a:t>Aristotle</a:t>
            </a:r>
          </a:p>
          <a:p>
            <a:r>
              <a:rPr lang="en-US" sz="3200" dirty="0" smtClean="0"/>
              <a:t>Plato</a:t>
            </a:r>
          </a:p>
          <a:p>
            <a:r>
              <a:rPr lang="en-US" sz="3200" dirty="0" smtClean="0"/>
              <a:t>Alexander the Great</a:t>
            </a:r>
          </a:p>
          <a:p>
            <a:r>
              <a:rPr lang="en-US" sz="3200" dirty="0" smtClean="0"/>
              <a:t>Aristocracy </a:t>
            </a:r>
          </a:p>
          <a:p>
            <a:endParaRPr lang="en-US" sz="3200" dirty="0"/>
          </a:p>
        </p:txBody>
      </p:sp>
    </p:spTree>
    <p:extLst>
      <p:ext uri="{BB962C8B-B14F-4D97-AF65-F5344CB8AC3E}">
        <p14:creationId xmlns:p14="http://schemas.microsoft.com/office/powerpoint/2010/main" val="4047169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Colosseum</a:t>
            </a:r>
            <a:endParaRPr lang="en-US" dirty="0"/>
          </a:p>
        </p:txBody>
      </p:sp>
      <p:sp>
        <p:nvSpPr>
          <p:cNvPr id="3" name="Content Placeholder 2"/>
          <p:cNvSpPr>
            <a:spLocks noGrp="1"/>
          </p:cNvSpPr>
          <p:nvPr>
            <p:ph idx="1"/>
          </p:nvPr>
        </p:nvSpPr>
        <p:spPr>
          <a:xfrm>
            <a:off x="457200" y="1171317"/>
            <a:ext cx="8229600" cy="1995817"/>
          </a:xfrm>
        </p:spPr>
        <p:txBody>
          <a:bodyPr/>
          <a:lstStyle/>
          <a:p>
            <a:r>
              <a:rPr lang="en-US" dirty="0" smtClean="0"/>
              <a:t>Use of arches and concrete</a:t>
            </a:r>
          </a:p>
          <a:p>
            <a:r>
              <a:rPr lang="en-US" dirty="0" smtClean="0"/>
              <a:t>Stadium for gladiator fights/chariot racing</a:t>
            </a:r>
          </a:p>
          <a:p>
            <a:r>
              <a:rPr lang="en-US" dirty="0" smtClean="0"/>
              <a:t>Shows glory of Roman empire</a:t>
            </a:r>
          </a:p>
          <a:p>
            <a:endParaRPr lang="en-US" dirty="0"/>
          </a:p>
        </p:txBody>
      </p:sp>
      <p:pic>
        <p:nvPicPr>
          <p:cNvPr id="4" name="Picture 3" descr="download (2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873" y="3299098"/>
            <a:ext cx="5509080" cy="3183630"/>
          </a:xfrm>
          <a:prstGeom prst="rect">
            <a:avLst/>
          </a:prstGeom>
        </p:spPr>
      </p:pic>
    </p:spTree>
    <p:extLst>
      <p:ext uri="{BB962C8B-B14F-4D97-AF65-F5344CB8AC3E}">
        <p14:creationId xmlns:p14="http://schemas.microsoft.com/office/powerpoint/2010/main" val="126162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Arch</a:t>
            </a:r>
            <a:endParaRPr lang="en-US" dirty="0"/>
          </a:p>
        </p:txBody>
      </p:sp>
      <p:sp>
        <p:nvSpPr>
          <p:cNvPr id="3" name="Content Placeholder 2"/>
          <p:cNvSpPr>
            <a:spLocks noGrp="1"/>
          </p:cNvSpPr>
          <p:nvPr>
            <p:ph idx="1"/>
          </p:nvPr>
        </p:nvSpPr>
        <p:spPr>
          <a:xfrm>
            <a:off x="589154" y="1417638"/>
            <a:ext cx="8229600" cy="1535055"/>
          </a:xfrm>
        </p:spPr>
        <p:txBody>
          <a:bodyPr/>
          <a:lstStyle/>
          <a:p>
            <a:r>
              <a:rPr lang="en-US" dirty="0" smtClean="0"/>
              <a:t>New building style adopted by the Romans</a:t>
            </a:r>
          </a:p>
          <a:p>
            <a:r>
              <a:rPr lang="en-US" dirty="0" smtClean="0"/>
              <a:t>Allowed them to build really high buildings</a:t>
            </a:r>
          </a:p>
          <a:p>
            <a:endParaRPr lang="en-US" dirty="0"/>
          </a:p>
        </p:txBody>
      </p:sp>
      <p:pic>
        <p:nvPicPr>
          <p:cNvPr id="4" name="Picture 3" descr="maxres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08" y="2606287"/>
            <a:ext cx="7142010" cy="3905307"/>
          </a:xfrm>
          <a:prstGeom prst="rect">
            <a:avLst/>
          </a:prstGeom>
        </p:spPr>
      </p:pic>
    </p:spTree>
    <p:extLst>
      <p:ext uri="{BB962C8B-B14F-4D97-AF65-F5344CB8AC3E}">
        <p14:creationId xmlns:p14="http://schemas.microsoft.com/office/powerpoint/2010/main" val="1536287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97"/>
            <a:ext cx="8229600" cy="1143000"/>
          </a:xfrm>
        </p:spPr>
        <p:txBody>
          <a:bodyPr/>
          <a:lstStyle/>
          <a:p>
            <a:r>
              <a:rPr lang="en-US" dirty="0" smtClean="0"/>
              <a:t>Republic	</a:t>
            </a:r>
            <a:endParaRPr lang="en-US" dirty="0"/>
          </a:p>
        </p:txBody>
      </p:sp>
      <p:sp>
        <p:nvSpPr>
          <p:cNvPr id="3" name="Content Placeholder 2"/>
          <p:cNvSpPr>
            <a:spLocks noGrp="1"/>
          </p:cNvSpPr>
          <p:nvPr>
            <p:ph idx="1"/>
          </p:nvPr>
        </p:nvSpPr>
        <p:spPr>
          <a:xfrm>
            <a:off x="457200" y="1220804"/>
            <a:ext cx="8229600" cy="3265970"/>
          </a:xfrm>
        </p:spPr>
        <p:txBody>
          <a:bodyPr>
            <a:normAutofit fontScale="92500" lnSpcReduction="10000"/>
          </a:bodyPr>
          <a:lstStyle/>
          <a:p>
            <a:r>
              <a:rPr lang="en-US" dirty="0" smtClean="0"/>
              <a:t>Type of government in Ancient Rome</a:t>
            </a:r>
          </a:p>
          <a:p>
            <a:r>
              <a:rPr lang="en-US" dirty="0" smtClean="0"/>
              <a:t>Citizens ELECT representatives to vote on laws for them</a:t>
            </a:r>
          </a:p>
          <a:p>
            <a:r>
              <a:rPr lang="en-US" dirty="0" smtClean="0"/>
              <a:t>The Roman Republic ends with the death of Julius Caesar</a:t>
            </a:r>
          </a:p>
          <a:p>
            <a:r>
              <a:rPr lang="en-US" dirty="0" smtClean="0"/>
              <a:t>The Roman Republic comes BEFORE the Roman Empire</a:t>
            </a:r>
          </a:p>
          <a:p>
            <a:endParaRPr lang="en-US" dirty="0"/>
          </a:p>
        </p:txBody>
      </p:sp>
      <p:pic>
        <p:nvPicPr>
          <p:cNvPr id="4" name="Picture 3" descr="Elections-rome-2-0fa215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678" y="4152740"/>
            <a:ext cx="4882298" cy="2705260"/>
          </a:xfrm>
          <a:prstGeom prst="rect">
            <a:avLst/>
          </a:prstGeom>
        </p:spPr>
      </p:pic>
    </p:spTree>
    <p:extLst>
      <p:ext uri="{BB962C8B-B14F-4D97-AF65-F5344CB8AC3E}">
        <p14:creationId xmlns:p14="http://schemas.microsoft.com/office/powerpoint/2010/main" val="317680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308"/>
            <a:ext cx="8229600" cy="1143000"/>
          </a:xfrm>
        </p:spPr>
        <p:txBody>
          <a:bodyPr>
            <a:normAutofit/>
          </a:bodyPr>
          <a:lstStyle/>
          <a:p>
            <a:r>
              <a:rPr lang="en-US" dirty="0" smtClean="0"/>
              <a:t>Julius Caesar</a:t>
            </a:r>
            <a:endParaRPr lang="en-US" dirty="0"/>
          </a:p>
        </p:txBody>
      </p:sp>
      <p:sp>
        <p:nvSpPr>
          <p:cNvPr id="3" name="Content Placeholder 2"/>
          <p:cNvSpPr>
            <a:spLocks noGrp="1"/>
          </p:cNvSpPr>
          <p:nvPr>
            <p:ph idx="1"/>
          </p:nvPr>
        </p:nvSpPr>
        <p:spPr>
          <a:xfrm>
            <a:off x="0" y="1204308"/>
            <a:ext cx="4886937" cy="5377393"/>
          </a:xfrm>
        </p:spPr>
        <p:txBody>
          <a:bodyPr>
            <a:normAutofit lnSpcReduction="10000"/>
          </a:bodyPr>
          <a:lstStyle/>
          <a:p>
            <a:r>
              <a:rPr lang="en-US" dirty="0" smtClean="0"/>
              <a:t>Had a lot of military success and marched with his private army back into Rome</a:t>
            </a:r>
          </a:p>
          <a:p>
            <a:r>
              <a:rPr lang="en-US" dirty="0" smtClean="0"/>
              <a:t>Took control of the Roman government and became a dictator</a:t>
            </a:r>
          </a:p>
          <a:p>
            <a:r>
              <a:rPr lang="en-US" dirty="0" smtClean="0"/>
              <a:t>Was stabbed 35 times by the Roman Senate because they believed he had too much power</a:t>
            </a:r>
            <a:endParaRPr lang="en-US" dirty="0"/>
          </a:p>
        </p:txBody>
      </p:sp>
      <p:pic>
        <p:nvPicPr>
          <p:cNvPr id="4" name="Picture 3" descr="Julius-Caes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217" y="1435245"/>
            <a:ext cx="3868615" cy="4870844"/>
          </a:xfrm>
          <a:prstGeom prst="rect">
            <a:avLst/>
          </a:prstGeom>
        </p:spPr>
      </p:pic>
    </p:spTree>
    <p:extLst>
      <p:ext uri="{BB962C8B-B14F-4D97-AF65-F5344CB8AC3E}">
        <p14:creationId xmlns:p14="http://schemas.microsoft.com/office/powerpoint/2010/main" val="148645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Octavian  Augustus</a:t>
            </a:r>
            <a:endParaRPr lang="en-US" dirty="0"/>
          </a:p>
        </p:txBody>
      </p:sp>
      <p:sp>
        <p:nvSpPr>
          <p:cNvPr id="3" name="Content Placeholder 2"/>
          <p:cNvSpPr>
            <a:spLocks noGrp="1"/>
          </p:cNvSpPr>
          <p:nvPr>
            <p:ph idx="1"/>
          </p:nvPr>
        </p:nvSpPr>
        <p:spPr>
          <a:xfrm>
            <a:off x="3909137" y="1600201"/>
            <a:ext cx="4964769" cy="4338176"/>
          </a:xfrm>
        </p:spPr>
        <p:txBody>
          <a:bodyPr>
            <a:normAutofit lnSpcReduction="10000"/>
          </a:bodyPr>
          <a:lstStyle/>
          <a:p>
            <a:r>
              <a:rPr lang="en-US" dirty="0" smtClean="0"/>
              <a:t>Nephew of Julius Caesar</a:t>
            </a:r>
          </a:p>
          <a:p>
            <a:r>
              <a:rPr lang="en-US" dirty="0" smtClean="0"/>
              <a:t>Takes control of Rome after a civil war that started because of the murder of Julius Caesar</a:t>
            </a:r>
          </a:p>
          <a:p>
            <a:r>
              <a:rPr lang="en-US" dirty="0" smtClean="0"/>
              <a:t>TRANSFORMS ROME FROM A REPUBLIC TO AN EMPIRE</a:t>
            </a:r>
          </a:p>
          <a:p>
            <a:r>
              <a:rPr lang="en-US" dirty="0" smtClean="0"/>
              <a:t>First Roman Emperor</a:t>
            </a:r>
          </a:p>
          <a:p>
            <a:endParaRPr lang="en-US" dirty="0"/>
          </a:p>
        </p:txBody>
      </p:sp>
      <p:pic>
        <p:nvPicPr>
          <p:cNvPr id="4" name="Picture 3" descr="download (2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80" y="1600201"/>
            <a:ext cx="3562757" cy="4075417"/>
          </a:xfrm>
          <a:prstGeom prst="rect">
            <a:avLst/>
          </a:prstGeom>
        </p:spPr>
      </p:pic>
    </p:spTree>
    <p:extLst>
      <p:ext uri="{BB962C8B-B14F-4D97-AF65-F5344CB8AC3E}">
        <p14:creationId xmlns:p14="http://schemas.microsoft.com/office/powerpoint/2010/main" val="4170409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009"/>
            <a:ext cx="8229600" cy="1143000"/>
          </a:xfrm>
        </p:spPr>
        <p:txBody>
          <a:bodyPr/>
          <a:lstStyle/>
          <a:p>
            <a:r>
              <a:rPr lang="en-US" dirty="0" smtClean="0"/>
              <a:t>Roman Empire	</a:t>
            </a:r>
            <a:endParaRPr lang="en-US" dirty="0"/>
          </a:p>
        </p:txBody>
      </p:sp>
      <p:sp>
        <p:nvSpPr>
          <p:cNvPr id="3" name="Content Placeholder 2"/>
          <p:cNvSpPr>
            <a:spLocks noGrp="1"/>
          </p:cNvSpPr>
          <p:nvPr>
            <p:ph idx="1"/>
          </p:nvPr>
        </p:nvSpPr>
        <p:spPr>
          <a:xfrm>
            <a:off x="457200" y="1220803"/>
            <a:ext cx="8367224" cy="2127781"/>
          </a:xfrm>
        </p:spPr>
        <p:txBody>
          <a:bodyPr/>
          <a:lstStyle/>
          <a:p>
            <a:r>
              <a:rPr lang="en-US" dirty="0" smtClean="0"/>
              <a:t>Started with the reign of Octavian Augustus</a:t>
            </a:r>
          </a:p>
          <a:p>
            <a:r>
              <a:rPr lang="en-US" dirty="0" smtClean="0"/>
              <a:t>Comes AFTER the Roman Republic</a:t>
            </a:r>
          </a:p>
          <a:p>
            <a:r>
              <a:rPr lang="en-US" dirty="0" smtClean="0"/>
              <a:t>Empire grows to be very big</a:t>
            </a:r>
          </a:p>
        </p:txBody>
      </p:sp>
      <p:pic>
        <p:nvPicPr>
          <p:cNvPr id="4" name="Picture 3" descr="images (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4538" y="2457828"/>
            <a:ext cx="3199885" cy="3781965"/>
          </a:xfrm>
          <a:prstGeom prst="rect">
            <a:avLst/>
          </a:prstGeom>
        </p:spPr>
      </p:pic>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724" y="3429000"/>
            <a:ext cx="4222528" cy="2362200"/>
          </a:xfrm>
          <a:prstGeom prst="rect">
            <a:avLst/>
          </a:prstGeom>
        </p:spPr>
      </p:pic>
    </p:spTree>
    <p:extLst>
      <p:ext uri="{BB962C8B-B14F-4D97-AF65-F5344CB8AC3E}">
        <p14:creationId xmlns:p14="http://schemas.microsoft.com/office/powerpoint/2010/main" val="4207207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Patricians</a:t>
            </a:r>
            <a:endParaRPr lang="en-US" dirty="0"/>
          </a:p>
        </p:txBody>
      </p:sp>
      <p:sp>
        <p:nvSpPr>
          <p:cNvPr id="3" name="Content Placeholder 2"/>
          <p:cNvSpPr>
            <a:spLocks noGrp="1"/>
          </p:cNvSpPr>
          <p:nvPr>
            <p:ph idx="1"/>
          </p:nvPr>
        </p:nvSpPr>
        <p:spPr>
          <a:xfrm>
            <a:off x="457200" y="1600200"/>
            <a:ext cx="8229600" cy="1418475"/>
          </a:xfrm>
        </p:spPr>
        <p:txBody>
          <a:bodyPr/>
          <a:lstStyle/>
          <a:p>
            <a:r>
              <a:rPr lang="en-US" dirty="0" smtClean="0"/>
              <a:t>Wealthy members of Roman society</a:t>
            </a:r>
          </a:p>
          <a:p>
            <a:r>
              <a:rPr lang="en-US" dirty="0" smtClean="0"/>
              <a:t>Lived luxurious lifestyles</a:t>
            </a:r>
          </a:p>
          <a:p>
            <a:endParaRPr lang="en-US" dirty="0"/>
          </a:p>
        </p:txBody>
      </p:sp>
      <p:pic>
        <p:nvPicPr>
          <p:cNvPr id="4" name="Picture 3" descr="maxresdefault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287" y="2820728"/>
            <a:ext cx="5888448" cy="3520077"/>
          </a:xfrm>
          <a:prstGeom prst="rect">
            <a:avLst/>
          </a:prstGeom>
        </p:spPr>
      </p:pic>
    </p:spTree>
    <p:extLst>
      <p:ext uri="{BB962C8B-B14F-4D97-AF65-F5344CB8AC3E}">
        <p14:creationId xmlns:p14="http://schemas.microsoft.com/office/powerpoint/2010/main" val="2114374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Plebians</a:t>
            </a:r>
            <a:endParaRPr lang="en-US" dirty="0"/>
          </a:p>
        </p:txBody>
      </p:sp>
      <p:sp>
        <p:nvSpPr>
          <p:cNvPr id="3" name="Content Placeholder 2"/>
          <p:cNvSpPr>
            <a:spLocks noGrp="1"/>
          </p:cNvSpPr>
          <p:nvPr>
            <p:ph idx="1"/>
          </p:nvPr>
        </p:nvSpPr>
        <p:spPr>
          <a:xfrm>
            <a:off x="292257" y="1483758"/>
            <a:ext cx="8532166" cy="1748384"/>
          </a:xfrm>
        </p:spPr>
        <p:txBody>
          <a:bodyPr/>
          <a:lstStyle/>
          <a:p>
            <a:r>
              <a:rPr lang="en-US" dirty="0" smtClean="0"/>
              <a:t>Average, ordinary citizens</a:t>
            </a:r>
          </a:p>
          <a:p>
            <a:r>
              <a:rPr lang="en-US" dirty="0" smtClean="0"/>
              <a:t>Lived in small, crowded apartments and tried to find work in the Roman Empire</a:t>
            </a:r>
          </a:p>
          <a:p>
            <a:endParaRPr lang="en-US" dirty="0"/>
          </a:p>
        </p:txBody>
      </p:sp>
      <p:pic>
        <p:nvPicPr>
          <p:cNvPr id="4" name="Picture 3" descr="5119938_or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0" y="3447557"/>
            <a:ext cx="5689600" cy="3250460"/>
          </a:xfrm>
          <a:prstGeom prst="rect">
            <a:avLst/>
          </a:prstGeom>
        </p:spPr>
      </p:pic>
    </p:spTree>
    <p:extLst>
      <p:ext uri="{BB962C8B-B14F-4D97-AF65-F5344CB8AC3E}">
        <p14:creationId xmlns:p14="http://schemas.microsoft.com/office/powerpoint/2010/main" val="1831810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	</a:t>
            </a:r>
            <a:endParaRPr lang="en-US" dirty="0"/>
          </a:p>
        </p:txBody>
      </p:sp>
      <p:sp>
        <p:nvSpPr>
          <p:cNvPr id="3" name="Content Placeholder 2"/>
          <p:cNvSpPr>
            <a:spLocks noGrp="1"/>
          </p:cNvSpPr>
          <p:nvPr>
            <p:ph idx="1"/>
          </p:nvPr>
        </p:nvSpPr>
        <p:spPr>
          <a:xfrm>
            <a:off x="457200" y="1600200"/>
            <a:ext cx="3666363" cy="4338176"/>
          </a:xfrm>
        </p:spPr>
        <p:txBody>
          <a:bodyPr>
            <a:normAutofit/>
          </a:bodyPr>
          <a:lstStyle/>
          <a:p>
            <a:r>
              <a:rPr lang="en-US" dirty="0" smtClean="0"/>
              <a:t>Two chief officials that enforced Roman laws</a:t>
            </a:r>
          </a:p>
          <a:p>
            <a:r>
              <a:rPr lang="en-US" dirty="0" smtClean="0"/>
              <a:t>Like having two presidents</a:t>
            </a:r>
          </a:p>
          <a:p>
            <a:r>
              <a:rPr lang="en-US" dirty="0" smtClean="0"/>
              <a:t>Heads of the Roman Senate</a:t>
            </a:r>
          </a:p>
          <a:p>
            <a:endParaRPr lang="en-US" dirty="0"/>
          </a:p>
        </p:txBody>
      </p:sp>
      <p:pic>
        <p:nvPicPr>
          <p:cNvPr id="4" name="Picture 3" descr="3f383eab7f4b7a25a1591c66c01594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1283" y="1417638"/>
            <a:ext cx="3219450" cy="4286250"/>
          </a:xfrm>
          <a:prstGeom prst="rect">
            <a:avLst/>
          </a:prstGeom>
        </p:spPr>
      </p:pic>
    </p:spTree>
    <p:extLst>
      <p:ext uri="{BB962C8B-B14F-4D97-AF65-F5344CB8AC3E}">
        <p14:creationId xmlns:p14="http://schemas.microsoft.com/office/powerpoint/2010/main" val="1793266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Dictator</a:t>
            </a:r>
            <a:endParaRPr lang="en-US" dirty="0"/>
          </a:p>
        </p:txBody>
      </p:sp>
      <p:sp>
        <p:nvSpPr>
          <p:cNvPr id="3" name="Content Placeholder 2"/>
          <p:cNvSpPr>
            <a:spLocks noGrp="1"/>
          </p:cNvSpPr>
          <p:nvPr>
            <p:ph idx="1"/>
          </p:nvPr>
        </p:nvSpPr>
        <p:spPr>
          <a:xfrm>
            <a:off x="457200" y="1600200"/>
            <a:ext cx="4342627" cy="4849537"/>
          </a:xfrm>
        </p:spPr>
        <p:txBody>
          <a:bodyPr/>
          <a:lstStyle/>
          <a:p>
            <a:r>
              <a:rPr lang="en-US" dirty="0" smtClean="0"/>
              <a:t>A person in the Roman government who was elected in a time of crisis</a:t>
            </a:r>
          </a:p>
          <a:p>
            <a:r>
              <a:rPr lang="en-US" dirty="0" smtClean="0"/>
              <a:t>Served for 6 months</a:t>
            </a:r>
          </a:p>
          <a:p>
            <a:r>
              <a:rPr lang="en-US" dirty="0" smtClean="0"/>
              <a:t>Given more power than anyone else in the government </a:t>
            </a:r>
            <a:endParaRPr lang="en-US" dirty="0"/>
          </a:p>
        </p:txBody>
      </p:sp>
      <p:pic>
        <p:nvPicPr>
          <p:cNvPr id="4" name="Picture 3" descr="57208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827" y="2149805"/>
            <a:ext cx="3886973" cy="3508148"/>
          </a:xfrm>
          <a:prstGeom prst="rect">
            <a:avLst/>
          </a:prstGeom>
        </p:spPr>
      </p:pic>
    </p:spTree>
    <p:extLst>
      <p:ext uri="{BB962C8B-B14F-4D97-AF65-F5344CB8AC3E}">
        <p14:creationId xmlns:p14="http://schemas.microsoft.com/office/powerpoint/2010/main" val="155253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151"/>
            <a:ext cx="8229600" cy="1143000"/>
          </a:xfrm>
        </p:spPr>
        <p:txBody>
          <a:bodyPr/>
          <a:lstStyle/>
          <a:p>
            <a:r>
              <a:rPr lang="en-US" dirty="0" smtClean="0"/>
              <a:t>Minoans and </a:t>
            </a:r>
            <a:r>
              <a:rPr lang="en-US" dirty="0" err="1" smtClean="0"/>
              <a:t>Myceans</a:t>
            </a:r>
            <a:r>
              <a:rPr lang="en-US" dirty="0" smtClean="0"/>
              <a:t>	</a:t>
            </a:r>
            <a:endParaRPr lang="en-US" dirty="0"/>
          </a:p>
        </p:txBody>
      </p:sp>
      <p:sp>
        <p:nvSpPr>
          <p:cNvPr id="3" name="Content Placeholder 2"/>
          <p:cNvSpPr>
            <a:spLocks noGrp="1"/>
          </p:cNvSpPr>
          <p:nvPr>
            <p:ph idx="1"/>
          </p:nvPr>
        </p:nvSpPr>
        <p:spPr>
          <a:xfrm>
            <a:off x="457200" y="1171574"/>
            <a:ext cx="6750050" cy="2924175"/>
          </a:xfrm>
        </p:spPr>
        <p:txBody>
          <a:bodyPr>
            <a:normAutofit fontScale="92500" lnSpcReduction="10000"/>
          </a:bodyPr>
          <a:lstStyle/>
          <a:p>
            <a:r>
              <a:rPr lang="en-US" dirty="0" smtClean="0"/>
              <a:t>Ancient civilizations that lived in present day Greece</a:t>
            </a:r>
          </a:p>
          <a:p>
            <a:r>
              <a:rPr lang="en-US" dirty="0" smtClean="0"/>
              <a:t>These civilizations traded with their neighbors across the Aegean Sea</a:t>
            </a:r>
          </a:p>
          <a:p>
            <a:r>
              <a:rPr lang="en-US" dirty="0" smtClean="0"/>
              <a:t>The Minoans and </a:t>
            </a:r>
            <a:r>
              <a:rPr lang="en-US" dirty="0" err="1" smtClean="0"/>
              <a:t>Myceans</a:t>
            </a:r>
            <a:r>
              <a:rPr lang="en-US" dirty="0" smtClean="0"/>
              <a:t> also laid the foundation of the Greek language</a:t>
            </a:r>
          </a:p>
          <a:p>
            <a:endParaRPr lang="en-US" dirty="0"/>
          </a:p>
        </p:txBody>
      </p:sp>
      <p:pic>
        <p:nvPicPr>
          <p:cNvPr id="4" name="Picture 3" descr="701early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375" y="3905250"/>
            <a:ext cx="3603625" cy="2952749"/>
          </a:xfrm>
          <a:prstGeom prst="rect">
            <a:avLst/>
          </a:prstGeom>
        </p:spPr>
      </p:pic>
    </p:spTree>
    <p:extLst>
      <p:ext uri="{BB962C8B-B14F-4D97-AF65-F5344CB8AC3E}">
        <p14:creationId xmlns:p14="http://schemas.microsoft.com/office/powerpoint/2010/main" val="1875688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Senate</a:t>
            </a:r>
            <a:endParaRPr lang="en-US" dirty="0"/>
          </a:p>
        </p:txBody>
      </p:sp>
      <p:sp>
        <p:nvSpPr>
          <p:cNvPr id="3" name="Content Placeholder 2"/>
          <p:cNvSpPr>
            <a:spLocks noGrp="1"/>
          </p:cNvSpPr>
          <p:nvPr>
            <p:ph idx="1"/>
          </p:nvPr>
        </p:nvSpPr>
        <p:spPr>
          <a:xfrm>
            <a:off x="457200" y="1600201"/>
            <a:ext cx="8383718" cy="1500952"/>
          </a:xfrm>
        </p:spPr>
        <p:txBody>
          <a:bodyPr/>
          <a:lstStyle/>
          <a:p>
            <a:r>
              <a:rPr lang="en-US" dirty="0" smtClean="0"/>
              <a:t>Lawmaking body in the Roman government</a:t>
            </a:r>
          </a:p>
          <a:p>
            <a:r>
              <a:rPr lang="en-US" dirty="0" smtClean="0"/>
              <a:t>Anywhere from 200-600 members</a:t>
            </a:r>
          </a:p>
          <a:p>
            <a:endParaRPr lang="en-US" dirty="0"/>
          </a:p>
        </p:txBody>
      </p:sp>
      <p:pic>
        <p:nvPicPr>
          <p:cNvPr id="4" name="Picture 3" descr="roman-sen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587" y="2956625"/>
            <a:ext cx="5080000" cy="3670300"/>
          </a:xfrm>
          <a:prstGeom prst="rect">
            <a:avLst/>
          </a:prstGeom>
        </p:spPr>
      </p:pic>
    </p:spTree>
    <p:extLst>
      <p:ext uri="{BB962C8B-B14F-4D97-AF65-F5344CB8AC3E}">
        <p14:creationId xmlns:p14="http://schemas.microsoft.com/office/powerpoint/2010/main" val="152946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Romulus and Remus</a:t>
            </a:r>
            <a:endParaRPr lang="en-US" dirty="0"/>
          </a:p>
        </p:txBody>
      </p:sp>
      <p:sp>
        <p:nvSpPr>
          <p:cNvPr id="3" name="Content Placeholder 2"/>
          <p:cNvSpPr>
            <a:spLocks noGrp="1"/>
          </p:cNvSpPr>
          <p:nvPr>
            <p:ph idx="1"/>
          </p:nvPr>
        </p:nvSpPr>
        <p:spPr>
          <a:xfrm>
            <a:off x="457200" y="1600201"/>
            <a:ext cx="8229600" cy="2655636"/>
          </a:xfrm>
        </p:spPr>
        <p:txBody>
          <a:bodyPr>
            <a:normAutofit fontScale="77500" lnSpcReduction="20000"/>
          </a:bodyPr>
          <a:lstStyle/>
          <a:p>
            <a:r>
              <a:rPr lang="en-US" dirty="0" smtClean="0"/>
              <a:t>Founding story of Rome</a:t>
            </a:r>
          </a:p>
          <a:p>
            <a:r>
              <a:rPr lang="en-US" dirty="0" smtClean="0"/>
              <a:t>Story of two brothers who were raised by a wolf. Their evil uncle kicked their grandfather off of the throne and their mother put them in a basket and sent them down a river where the wolf found them. They returned to their city in Rome after learning about their history and fought for control. Romulus defeated his brother and became the first King of Rome</a:t>
            </a:r>
            <a:endParaRPr lang="en-US" dirty="0"/>
          </a:p>
        </p:txBody>
      </p:sp>
      <p:pic>
        <p:nvPicPr>
          <p:cNvPr id="4" name="Picture 3" descr="download (2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390" y="3998903"/>
            <a:ext cx="4783333" cy="2476500"/>
          </a:xfrm>
          <a:prstGeom prst="rect">
            <a:avLst/>
          </a:prstGeom>
        </p:spPr>
      </p:pic>
    </p:spTree>
    <p:extLst>
      <p:ext uri="{BB962C8B-B14F-4D97-AF65-F5344CB8AC3E}">
        <p14:creationId xmlns:p14="http://schemas.microsoft.com/office/powerpoint/2010/main" val="1666149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97"/>
            <a:ext cx="8229600" cy="1143000"/>
          </a:xfrm>
        </p:spPr>
        <p:txBody>
          <a:bodyPr/>
          <a:lstStyle/>
          <a:p>
            <a:r>
              <a:rPr lang="en-US" dirty="0" smtClean="0"/>
              <a:t>Aqueduct</a:t>
            </a:r>
            <a:endParaRPr lang="en-US" dirty="0"/>
          </a:p>
        </p:txBody>
      </p:sp>
      <p:sp>
        <p:nvSpPr>
          <p:cNvPr id="3" name="Content Placeholder 2"/>
          <p:cNvSpPr>
            <a:spLocks noGrp="1"/>
          </p:cNvSpPr>
          <p:nvPr>
            <p:ph idx="1"/>
          </p:nvPr>
        </p:nvSpPr>
        <p:spPr>
          <a:xfrm>
            <a:off x="457200" y="1021885"/>
            <a:ext cx="8416707" cy="2853582"/>
          </a:xfrm>
        </p:spPr>
        <p:txBody>
          <a:bodyPr/>
          <a:lstStyle/>
          <a:p>
            <a:r>
              <a:rPr lang="en-US" dirty="0" smtClean="0"/>
              <a:t>Roman invention to bring fresh water from the mountains into the cities.</a:t>
            </a:r>
          </a:p>
          <a:p>
            <a:r>
              <a:rPr lang="en-US" dirty="0" smtClean="0"/>
              <a:t>Built very high above the ground</a:t>
            </a:r>
          </a:p>
          <a:p>
            <a:r>
              <a:rPr lang="en-US" dirty="0" smtClean="0"/>
              <a:t>Angled at a slope so the water would flow down the aqueduct</a:t>
            </a:r>
          </a:p>
          <a:p>
            <a:endParaRPr lang="en-US" dirty="0"/>
          </a:p>
        </p:txBody>
      </p:sp>
      <p:pic>
        <p:nvPicPr>
          <p:cNvPr id="4" name="Picture 3" descr="download (2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080" y="3826954"/>
            <a:ext cx="4577369" cy="3031045"/>
          </a:xfrm>
          <a:prstGeom prst="rect">
            <a:avLst/>
          </a:prstGeom>
        </p:spPr>
      </p:pic>
    </p:spTree>
    <p:extLst>
      <p:ext uri="{BB962C8B-B14F-4D97-AF65-F5344CB8AC3E}">
        <p14:creationId xmlns:p14="http://schemas.microsoft.com/office/powerpoint/2010/main" val="2404010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31"/>
            <a:ext cx="8229600" cy="1143000"/>
          </a:xfrm>
        </p:spPr>
        <p:txBody>
          <a:bodyPr/>
          <a:lstStyle/>
          <a:p>
            <a:r>
              <a:rPr lang="en-US" dirty="0" smtClean="0"/>
              <a:t>Concrete</a:t>
            </a:r>
            <a:endParaRPr lang="en-US" dirty="0"/>
          </a:p>
        </p:txBody>
      </p:sp>
      <p:sp>
        <p:nvSpPr>
          <p:cNvPr id="3" name="Content Placeholder 2"/>
          <p:cNvSpPr>
            <a:spLocks noGrp="1"/>
          </p:cNvSpPr>
          <p:nvPr>
            <p:ph idx="1"/>
          </p:nvPr>
        </p:nvSpPr>
        <p:spPr>
          <a:xfrm>
            <a:off x="457199" y="1154821"/>
            <a:ext cx="8466189" cy="1929835"/>
          </a:xfrm>
        </p:spPr>
        <p:txBody>
          <a:bodyPr/>
          <a:lstStyle/>
          <a:p>
            <a:r>
              <a:rPr lang="en-US" dirty="0" smtClean="0"/>
              <a:t>Building material discovered by the Romans</a:t>
            </a:r>
          </a:p>
          <a:p>
            <a:r>
              <a:rPr lang="en-US" dirty="0" smtClean="0"/>
              <a:t>Mixture of different materials</a:t>
            </a:r>
          </a:p>
          <a:p>
            <a:r>
              <a:rPr lang="en-US" dirty="0" smtClean="0"/>
              <a:t>Allowed them to build very high buildings</a:t>
            </a:r>
          </a:p>
          <a:p>
            <a:endParaRPr lang="en-US" dirty="0" smtClean="0"/>
          </a:p>
          <a:p>
            <a:endParaRPr lang="en-US" dirty="0"/>
          </a:p>
        </p:txBody>
      </p:sp>
      <p:pic>
        <p:nvPicPr>
          <p:cNvPr id="4" name="Picture 3" descr="download (2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011" y="3233116"/>
            <a:ext cx="5789482" cy="3126675"/>
          </a:xfrm>
          <a:prstGeom prst="rect">
            <a:avLst/>
          </a:prstGeom>
        </p:spPr>
      </p:pic>
    </p:spTree>
    <p:extLst>
      <p:ext uri="{BB962C8B-B14F-4D97-AF65-F5344CB8AC3E}">
        <p14:creationId xmlns:p14="http://schemas.microsoft.com/office/powerpoint/2010/main" val="104526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Middle Ages</a:t>
            </a:r>
            <a:endParaRPr lang="en-US" dirty="0"/>
          </a:p>
        </p:txBody>
      </p:sp>
      <p:sp>
        <p:nvSpPr>
          <p:cNvPr id="3" name="Content Placeholder 2"/>
          <p:cNvSpPr>
            <a:spLocks noGrp="1"/>
          </p:cNvSpPr>
          <p:nvPr>
            <p:ph idx="1"/>
          </p:nvPr>
        </p:nvSpPr>
        <p:spPr/>
        <p:txBody>
          <a:bodyPr>
            <a:normAutofit/>
          </a:bodyPr>
          <a:lstStyle/>
          <a:p>
            <a:r>
              <a:rPr lang="en-US" u="sng" dirty="0" smtClean="0"/>
              <a:t>Things to know</a:t>
            </a:r>
          </a:p>
          <a:p>
            <a:r>
              <a:rPr lang="en-US" dirty="0" smtClean="0"/>
              <a:t>Feudalism</a:t>
            </a:r>
          </a:p>
          <a:p>
            <a:r>
              <a:rPr lang="en-US" dirty="0" smtClean="0"/>
              <a:t>The Black Death</a:t>
            </a:r>
          </a:p>
          <a:p>
            <a:r>
              <a:rPr lang="en-US" dirty="0" smtClean="0"/>
              <a:t>Superstition</a:t>
            </a:r>
          </a:p>
          <a:p>
            <a:r>
              <a:rPr lang="en-US" dirty="0" smtClean="0"/>
              <a:t>Torture</a:t>
            </a:r>
            <a:endParaRPr lang="en-US" dirty="0" smtClean="0"/>
          </a:p>
          <a:p>
            <a:endParaRPr lang="en-US" dirty="0" smtClean="0"/>
          </a:p>
        </p:txBody>
      </p:sp>
    </p:spTree>
    <p:extLst>
      <p:ext uri="{BB962C8B-B14F-4D97-AF65-F5344CB8AC3E}">
        <p14:creationId xmlns:p14="http://schemas.microsoft.com/office/powerpoint/2010/main" val="4139397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Fuedalism</a:t>
            </a:r>
            <a:endParaRPr lang="en-US" dirty="0"/>
          </a:p>
        </p:txBody>
      </p:sp>
      <p:sp>
        <p:nvSpPr>
          <p:cNvPr id="3" name="Content Placeholder 2"/>
          <p:cNvSpPr>
            <a:spLocks noGrp="1"/>
          </p:cNvSpPr>
          <p:nvPr>
            <p:ph idx="1"/>
          </p:nvPr>
        </p:nvSpPr>
        <p:spPr>
          <a:xfrm>
            <a:off x="457200" y="1600200"/>
            <a:ext cx="4260156" cy="4932014"/>
          </a:xfrm>
        </p:spPr>
        <p:txBody>
          <a:bodyPr>
            <a:normAutofit fontScale="92500"/>
          </a:bodyPr>
          <a:lstStyle/>
          <a:p>
            <a:r>
              <a:rPr lang="en-US" dirty="0" smtClean="0"/>
              <a:t>Social system in Europe during the Middle Ages</a:t>
            </a:r>
          </a:p>
          <a:p>
            <a:r>
              <a:rPr lang="en-US" dirty="0" smtClean="0"/>
              <a:t>Different classes included: King,</a:t>
            </a:r>
            <a:r>
              <a:rPr lang="en-US" dirty="0"/>
              <a:t> </a:t>
            </a:r>
            <a:r>
              <a:rPr lang="en-US" dirty="0" smtClean="0"/>
              <a:t>Nobles, Knights, Peasants</a:t>
            </a:r>
          </a:p>
          <a:p>
            <a:r>
              <a:rPr lang="en-US" dirty="0" smtClean="0"/>
              <a:t>A majority of the population were peasants who worked or the nobles</a:t>
            </a:r>
            <a:endParaRPr lang="en-US" dirty="0"/>
          </a:p>
        </p:txBody>
      </p:sp>
      <p:pic>
        <p:nvPicPr>
          <p:cNvPr id="4" name="Picture 3" descr="download (2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287" y="1236187"/>
            <a:ext cx="3925631" cy="2343334"/>
          </a:xfrm>
          <a:prstGeom prst="rect">
            <a:avLst/>
          </a:prstGeom>
        </p:spPr>
      </p:pic>
      <p:pic>
        <p:nvPicPr>
          <p:cNvPr id="5" name="Picture 4" descr="main-qimg-10d6369aa4e73e8d4821e249a667dab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274" y="3892936"/>
            <a:ext cx="4426644" cy="2639278"/>
          </a:xfrm>
          <a:prstGeom prst="rect">
            <a:avLst/>
          </a:prstGeom>
        </p:spPr>
      </p:pic>
    </p:spTree>
    <p:extLst>
      <p:ext uri="{BB962C8B-B14F-4D97-AF65-F5344CB8AC3E}">
        <p14:creationId xmlns:p14="http://schemas.microsoft.com/office/powerpoint/2010/main" val="4228645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00"/>
            <a:ext cx="8229600" cy="1143000"/>
          </a:xfrm>
        </p:spPr>
        <p:txBody>
          <a:bodyPr/>
          <a:lstStyle/>
          <a:p>
            <a:r>
              <a:rPr lang="en-US" dirty="0" smtClean="0"/>
              <a:t>The Black Death	</a:t>
            </a:r>
            <a:endParaRPr lang="en-US" dirty="0"/>
          </a:p>
        </p:txBody>
      </p:sp>
      <p:sp>
        <p:nvSpPr>
          <p:cNvPr id="3" name="Content Placeholder 2"/>
          <p:cNvSpPr>
            <a:spLocks noGrp="1"/>
          </p:cNvSpPr>
          <p:nvPr>
            <p:ph idx="1"/>
          </p:nvPr>
        </p:nvSpPr>
        <p:spPr>
          <a:xfrm>
            <a:off x="275763" y="1237300"/>
            <a:ext cx="8686800" cy="2655636"/>
          </a:xfrm>
        </p:spPr>
        <p:txBody>
          <a:bodyPr>
            <a:normAutofit fontScale="92500" lnSpcReduction="20000"/>
          </a:bodyPr>
          <a:lstStyle/>
          <a:p>
            <a:r>
              <a:rPr lang="en-US" dirty="0" smtClean="0"/>
              <a:t>An epidemic that killed about 2/3s of the European population during the Middle Ages</a:t>
            </a:r>
          </a:p>
          <a:p>
            <a:r>
              <a:rPr lang="en-US" dirty="0" smtClean="0"/>
              <a:t>Spread by fleas that were on rats</a:t>
            </a:r>
          </a:p>
          <a:p>
            <a:r>
              <a:rPr lang="en-US" dirty="0" smtClean="0"/>
              <a:t>Started in China</a:t>
            </a:r>
          </a:p>
          <a:p>
            <a:r>
              <a:rPr lang="en-US" dirty="0" smtClean="0"/>
              <a:t>End of the Black Death marked the end of the middle ages</a:t>
            </a:r>
          </a:p>
          <a:p>
            <a:endParaRPr lang="en-US" dirty="0"/>
          </a:p>
        </p:txBody>
      </p:sp>
      <p:pic>
        <p:nvPicPr>
          <p:cNvPr id="4" name="Picture 3" descr="Black-Death-864dc5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954" y="3596017"/>
            <a:ext cx="5195689" cy="3002179"/>
          </a:xfrm>
          <a:prstGeom prst="rect">
            <a:avLst/>
          </a:prstGeom>
        </p:spPr>
      </p:pic>
    </p:spTree>
    <p:extLst>
      <p:ext uri="{BB962C8B-B14F-4D97-AF65-F5344CB8AC3E}">
        <p14:creationId xmlns:p14="http://schemas.microsoft.com/office/powerpoint/2010/main" val="795267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Superstition</a:t>
            </a:r>
            <a:endParaRPr lang="en-US" dirty="0"/>
          </a:p>
        </p:txBody>
      </p:sp>
      <p:sp>
        <p:nvSpPr>
          <p:cNvPr id="3" name="Content Placeholder 2"/>
          <p:cNvSpPr>
            <a:spLocks noGrp="1"/>
          </p:cNvSpPr>
          <p:nvPr>
            <p:ph idx="1"/>
          </p:nvPr>
        </p:nvSpPr>
        <p:spPr>
          <a:xfrm>
            <a:off x="457200" y="1286786"/>
            <a:ext cx="8482684" cy="1913340"/>
          </a:xfrm>
        </p:spPr>
        <p:txBody>
          <a:bodyPr/>
          <a:lstStyle/>
          <a:p>
            <a:r>
              <a:rPr lang="en-US" dirty="0" smtClean="0"/>
              <a:t>A scare tactic used by the Catholic Church to keep people in line</a:t>
            </a:r>
          </a:p>
          <a:p>
            <a:r>
              <a:rPr lang="en-US" dirty="0" smtClean="0"/>
              <a:t>Ex. Black cats, spilling salt, Friday 13</a:t>
            </a:r>
            <a:r>
              <a:rPr lang="en-US" baseline="30000" dirty="0" smtClean="0"/>
              <a:t>th</a:t>
            </a:r>
            <a:endParaRPr lang="en-US" dirty="0" smtClean="0"/>
          </a:p>
          <a:p>
            <a:endParaRPr lang="en-US" dirty="0"/>
          </a:p>
        </p:txBody>
      </p:sp>
      <p:pic>
        <p:nvPicPr>
          <p:cNvPr id="4" name="Picture 3" descr="93b8aee0-6bc6-0133-6e42-0aecee5a827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781" y="3018674"/>
            <a:ext cx="5212184" cy="3492920"/>
          </a:xfrm>
          <a:prstGeom prst="rect">
            <a:avLst/>
          </a:prstGeom>
        </p:spPr>
      </p:pic>
    </p:spTree>
    <p:extLst>
      <p:ext uri="{BB962C8B-B14F-4D97-AF65-F5344CB8AC3E}">
        <p14:creationId xmlns:p14="http://schemas.microsoft.com/office/powerpoint/2010/main" val="4180331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513"/>
            <a:ext cx="8229600" cy="1143000"/>
          </a:xfrm>
        </p:spPr>
        <p:txBody>
          <a:bodyPr/>
          <a:lstStyle/>
          <a:p>
            <a:r>
              <a:rPr lang="en-US" dirty="0" smtClean="0"/>
              <a:t>Torture</a:t>
            </a:r>
            <a:endParaRPr lang="en-US" dirty="0"/>
          </a:p>
        </p:txBody>
      </p:sp>
      <p:sp>
        <p:nvSpPr>
          <p:cNvPr id="3" name="Content Placeholder 2"/>
          <p:cNvSpPr>
            <a:spLocks noGrp="1"/>
          </p:cNvSpPr>
          <p:nvPr>
            <p:ph idx="1"/>
          </p:nvPr>
        </p:nvSpPr>
        <p:spPr>
          <a:xfrm>
            <a:off x="457200" y="1187812"/>
            <a:ext cx="4260156" cy="3942285"/>
          </a:xfrm>
        </p:spPr>
        <p:txBody>
          <a:bodyPr>
            <a:normAutofit lnSpcReduction="10000"/>
          </a:bodyPr>
          <a:lstStyle/>
          <a:p>
            <a:r>
              <a:rPr lang="en-US" dirty="0" smtClean="0"/>
              <a:t>Used by the Catholic Church and Kings in Europe to prevent people from challenging their authority</a:t>
            </a:r>
          </a:p>
          <a:p>
            <a:r>
              <a:rPr lang="en-US" dirty="0" smtClean="0"/>
              <a:t>Usually done in public to scare everyone</a:t>
            </a:r>
            <a:endParaRPr lang="en-US" dirty="0"/>
          </a:p>
        </p:txBody>
      </p:sp>
      <p:pic>
        <p:nvPicPr>
          <p:cNvPr id="4" name="Picture 3" descr="inquisition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285412"/>
            <a:ext cx="3810000" cy="3257073"/>
          </a:xfrm>
          <a:prstGeom prst="rect">
            <a:avLst/>
          </a:prstGeom>
        </p:spPr>
      </p:pic>
    </p:spTree>
    <p:extLst>
      <p:ext uri="{BB962C8B-B14F-4D97-AF65-F5344CB8AC3E}">
        <p14:creationId xmlns:p14="http://schemas.microsoft.com/office/powerpoint/2010/main" val="2999334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Protestant Reformation	</a:t>
            </a:r>
            <a:endParaRPr lang="en-US" dirty="0"/>
          </a:p>
        </p:txBody>
      </p:sp>
      <p:sp>
        <p:nvSpPr>
          <p:cNvPr id="3" name="Content Placeholder 2"/>
          <p:cNvSpPr>
            <a:spLocks noGrp="1"/>
          </p:cNvSpPr>
          <p:nvPr>
            <p:ph idx="1"/>
          </p:nvPr>
        </p:nvSpPr>
        <p:spPr/>
        <p:txBody>
          <a:bodyPr/>
          <a:lstStyle/>
          <a:p>
            <a:r>
              <a:rPr lang="en-US" dirty="0"/>
              <a:t>Martin Luther</a:t>
            </a:r>
          </a:p>
          <a:p>
            <a:r>
              <a:rPr lang="en-US" dirty="0"/>
              <a:t>95 </a:t>
            </a:r>
            <a:r>
              <a:rPr lang="en-US" i="1" dirty="0"/>
              <a:t>Theses</a:t>
            </a:r>
          </a:p>
          <a:p>
            <a:r>
              <a:rPr lang="en-US" dirty="0"/>
              <a:t>Sale of </a:t>
            </a:r>
            <a:r>
              <a:rPr lang="en-US" dirty="0" smtClean="0"/>
              <a:t>Indulgences</a:t>
            </a:r>
          </a:p>
          <a:p>
            <a:r>
              <a:rPr lang="en-US" dirty="0" smtClean="0"/>
              <a:t>Printing Press</a:t>
            </a:r>
            <a:endParaRPr lang="en-US" dirty="0"/>
          </a:p>
        </p:txBody>
      </p:sp>
    </p:spTree>
    <p:extLst>
      <p:ext uri="{BB962C8B-B14F-4D97-AF65-F5344CB8AC3E}">
        <p14:creationId xmlns:p14="http://schemas.microsoft.com/office/powerpoint/2010/main" val="47649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620"/>
            <a:ext cx="8229600" cy="894455"/>
          </a:xfrm>
        </p:spPr>
        <p:txBody>
          <a:bodyPr/>
          <a:lstStyle/>
          <a:p>
            <a:r>
              <a:rPr lang="en-US" dirty="0" smtClean="0"/>
              <a:t>Athens	</a:t>
            </a:r>
            <a:endParaRPr lang="en-US" dirty="0"/>
          </a:p>
        </p:txBody>
      </p:sp>
      <p:sp>
        <p:nvSpPr>
          <p:cNvPr id="3" name="Content Placeholder 2"/>
          <p:cNvSpPr>
            <a:spLocks noGrp="1"/>
          </p:cNvSpPr>
          <p:nvPr>
            <p:ph idx="1"/>
          </p:nvPr>
        </p:nvSpPr>
        <p:spPr>
          <a:xfrm>
            <a:off x="457200" y="689210"/>
            <a:ext cx="8229600" cy="3273425"/>
          </a:xfrm>
        </p:spPr>
        <p:txBody>
          <a:bodyPr>
            <a:normAutofit/>
          </a:bodyPr>
          <a:lstStyle/>
          <a:p>
            <a:pPr marL="0" indent="0">
              <a:buNone/>
            </a:pPr>
            <a:r>
              <a:rPr lang="en-US" sz="2800" dirty="0" smtClean="0"/>
              <a:t>A Greek City-State</a:t>
            </a:r>
          </a:p>
          <a:p>
            <a:pPr marL="0" indent="0">
              <a:buNone/>
            </a:pPr>
            <a:r>
              <a:rPr lang="en-US" sz="2800" dirty="0" smtClean="0"/>
              <a:t>Emphasized education and learning</a:t>
            </a:r>
          </a:p>
          <a:p>
            <a:pPr marL="0" indent="0">
              <a:buNone/>
            </a:pPr>
            <a:r>
              <a:rPr lang="en-US" sz="2800" dirty="0" smtClean="0"/>
              <a:t>Where the idea of democracy was started</a:t>
            </a:r>
          </a:p>
          <a:p>
            <a:pPr marL="0" indent="0">
              <a:buNone/>
            </a:pPr>
            <a:r>
              <a:rPr lang="en-US" sz="2800" dirty="0" smtClean="0"/>
              <a:t>Famous philosophers: Socrates, Plato, Aristotle</a:t>
            </a:r>
          </a:p>
          <a:p>
            <a:pPr marL="0" indent="0">
              <a:buNone/>
            </a:pPr>
            <a:r>
              <a:rPr lang="en-US" sz="2800" dirty="0" smtClean="0"/>
              <a:t>Famous ruins-the Parthenon</a:t>
            </a:r>
          </a:p>
          <a:p>
            <a:pPr marL="0" indent="0">
              <a:buNone/>
            </a:pPr>
            <a:r>
              <a:rPr lang="en-US" sz="2800" dirty="0" smtClean="0"/>
              <a:t>Destroyed by Sparta in the Peloponnesian War</a:t>
            </a:r>
          </a:p>
        </p:txBody>
      </p:sp>
      <p:pic>
        <p:nvPicPr>
          <p:cNvPr id="4" name="Picture 2" descr="http://upload.wikimedia.org/wikipedia/commons/6/60/The_Acropolis_Hill.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67545" y="3872316"/>
            <a:ext cx="5157216" cy="2985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76181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a:t>
            </a:r>
            <a:r>
              <a:rPr lang="en-US" dirty="0" smtClean="0"/>
              <a:t>Luther</a:t>
            </a:r>
            <a:endParaRPr lang="en-US" dirty="0"/>
          </a:p>
        </p:txBody>
      </p:sp>
      <p:sp>
        <p:nvSpPr>
          <p:cNvPr id="3" name="Content Placeholder 2"/>
          <p:cNvSpPr>
            <a:spLocks noGrp="1"/>
          </p:cNvSpPr>
          <p:nvPr>
            <p:ph idx="1"/>
          </p:nvPr>
        </p:nvSpPr>
        <p:spPr>
          <a:xfrm>
            <a:off x="4300361" y="1642376"/>
            <a:ext cx="4843639" cy="4525963"/>
          </a:xfrm>
        </p:spPr>
        <p:txBody>
          <a:bodyPr>
            <a:normAutofit lnSpcReduction="10000"/>
          </a:bodyPr>
          <a:lstStyle/>
          <a:p>
            <a:r>
              <a:rPr lang="en-US" dirty="0" smtClean="0"/>
              <a:t>A German Priest who was angry at the Catholic Church over the Sale of Indulgences</a:t>
            </a:r>
          </a:p>
          <a:p>
            <a:r>
              <a:rPr lang="en-US" dirty="0" smtClean="0"/>
              <a:t>Wrote the 95 </a:t>
            </a:r>
            <a:r>
              <a:rPr lang="en-US" i="1" dirty="0" smtClean="0"/>
              <a:t>Theses</a:t>
            </a:r>
          </a:p>
          <a:p>
            <a:r>
              <a:rPr lang="en-US" dirty="0" smtClean="0"/>
              <a:t>Translated the bible into the common language</a:t>
            </a:r>
          </a:p>
          <a:p>
            <a:r>
              <a:rPr lang="en-US" dirty="0" smtClean="0"/>
              <a:t>Started the Protestant Reformation</a:t>
            </a:r>
            <a:endParaRPr lang="en-US" dirty="0"/>
          </a:p>
        </p:txBody>
      </p:sp>
      <p:pic>
        <p:nvPicPr>
          <p:cNvPr id="4" name="Picture 3" descr="martin-luther-9389283-1-4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17" y="1417638"/>
            <a:ext cx="4173044" cy="4750701"/>
          </a:xfrm>
          <a:prstGeom prst="rect">
            <a:avLst/>
          </a:prstGeom>
        </p:spPr>
      </p:pic>
    </p:spTree>
    <p:extLst>
      <p:ext uri="{BB962C8B-B14F-4D97-AF65-F5344CB8AC3E}">
        <p14:creationId xmlns:p14="http://schemas.microsoft.com/office/powerpoint/2010/main" val="947661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96"/>
            <a:ext cx="8229600" cy="1143000"/>
          </a:xfrm>
        </p:spPr>
        <p:txBody>
          <a:bodyPr/>
          <a:lstStyle/>
          <a:p>
            <a:r>
              <a:rPr lang="en-US" dirty="0" smtClean="0"/>
              <a:t>95 </a:t>
            </a:r>
            <a:r>
              <a:rPr lang="en-US" i="1" dirty="0" smtClean="0"/>
              <a:t>Theses</a:t>
            </a:r>
            <a:endParaRPr lang="en-US" dirty="0"/>
          </a:p>
        </p:txBody>
      </p:sp>
      <p:sp>
        <p:nvSpPr>
          <p:cNvPr id="3" name="Content Placeholder 2"/>
          <p:cNvSpPr>
            <a:spLocks noGrp="1"/>
          </p:cNvSpPr>
          <p:nvPr>
            <p:ph idx="1"/>
          </p:nvPr>
        </p:nvSpPr>
        <p:spPr>
          <a:xfrm>
            <a:off x="457200" y="1253795"/>
            <a:ext cx="8229600" cy="2556663"/>
          </a:xfrm>
        </p:spPr>
        <p:txBody>
          <a:bodyPr/>
          <a:lstStyle/>
          <a:p>
            <a:r>
              <a:rPr lang="en-US" dirty="0" smtClean="0"/>
              <a:t>Document written by Martin Luther that outlined his frustrations with the Catholic Church</a:t>
            </a:r>
          </a:p>
          <a:p>
            <a:r>
              <a:rPr lang="en-US" dirty="0" smtClean="0"/>
              <a:t>Nailed to a chapel door in Germany</a:t>
            </a:r>
          </a:p>
          <a:p>
            <a:endParaRPr lang="en-US" dirty="0"/>
          </a:p>
        </p:txBody>
      </p:sp>
      <p:pic>
        <p:nvPicPr>
          <p:cNvPr id="4" name="Picture 3" descr="martin-luther-95-thes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66" y="3810458"/>
            <a:ext cx="7933734" cy="2664608"/>
          </a:xfrm>
          <a:prstGeom prst="rect">
            <a:avLst/>
          </a:prstGeom>
        </p:spPr>
      </p:pic>
    </p:spTree>
    <p:extLst>
      <p:ext uri="{BB962C8B-B14F-4D97-AF65-F5344CB8AC3E}">
        <p14:creationId xmlns:p14="http://schemas.microsoft.com/office/powerpoint/2010/main" val="3168350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06"/>
            <a:ext cx="8229600" cy="1143000"/>
          </a:xfrm>
        </p:spPr>
        <p:txBody>
          <a:bodyPr/>
          <a:lstStyle/>
          <a:p>
            <a:r>
              <a:rPr lang="en-US" dirty="0" smtClean="0"/>
              <a:t>Sale of Indulgences</a:t>
            </a:r>
            <a:endParaRPr lang="en-US" dirty="0"/>
          </a:p>
        </p:txBody>
      </p:sp>
      <p:sp>
        <p:nvSpPr>
          <p:cNvPr id="3" name="Content Placeholder 2"/>
          <p:cNvSpPr>
            <a:spLocks noGrp="1"/>
          </p:cNvSpPr>
          <p:nvPr>
            <p:ph idx="1"/>
          </p:nvPr>
        </p:nvSpPr>
        <p:spPr>
          <a:xfrm>
            <a:off x="457200" y="1006362"/>
            <a:ext cx="8229600" cy="3298961"/>
          </a:xfrm>
        </p:spPr>
        <p:txBody>
          <a:bodyPr/>
          <a:lstStyle/>
          <a:p>
            <a:r>
              <a:rPr lang="en-US" dirty="0" smtClean="0"/>
              <a:t>A practice started by the Catholic Church to make money</a:t>
            </a:r>
          </a:p>
          <a:p>
            <a:r>
              <a:rPr lang="en-US" dirty="0" smtClean="0"/>
              <a:t>The Catholic Church made people pay to have their sins forgiven</a:t>
            </a:r>
          </a:p>
          <a:p>
            <a:r>
              <a:rPr lang="en-US" dirty="0" smtClean="0"/>
              <a:t>Made Martin Luther so mad he wrote the 95 Theses</a:t>
            </a:r>
          </a:p>
          <a:p>
            <a:endParaRPr lang="en-US" dirty="0" smtClean="0"/>
          </a:p>
        </p:txBody>
      </p:sp>
      <p:pic>
        <p:nvPicPr>
          <p:cNvPr id="4" name="Picture 3" descr="indulgenc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988" y="3810458"/>
            <a:ext cx="4733850" cy="2750623"/>
          </a:xfrm>
          <a:prstGeom prst="rect">
            <a:avLst/>
          </a:prstGeom>
        </p:spPr>
      </p:pic>
    </p:spTree>
    <p:extLst>
      <p:ext uri="{BB962C8B-B14F-4D97-AF65-F5344CB8AC3E}">
        <p14:creationId xmlns:p14="http://schemas.microsoft.com/office/powerpoint/2010/main" val="3329685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Renaissance</a:t>
            </a:r>
            <a:endParaRPr lang="en-US" dirty="0"/>
          </a:p>
        </p:txBody>
      </p:sp>
      <p:sp>
        <p:nvSpPr>
          <p:cNvPr id="3" name="Content Placeholder 2"/>
          <p:cNvSpPr>
            <a:spLocks noGrp="1"/>
          </p:cNvSpPr>
          <p:nvPr>
            <p:ph idx="1"/>
          </p:nvPr>
        </p:nvSpPr>
        <p:spPr/>
        <p:txBody>
          <a:bodyPr>
            <a:normAutofit lnSpcReduction="10000"/>
          </a:bodyPr>
          <a:lstStyle/>
          <a:p>
            <a:r>
              <a:rPr lang="en-US" u="sng" dirty="0" smtClean="0"/>
              <a:t>Things to Know:</a:t>
            </a:r>
          </a:p>
          <a:p>
            <a:r>
              <a:rPr lang="en-US" dirty="0" smtClean="0"/>
              <a:t>The Renaissance</a:t>
            </a:r>
          </a:p>
          <a:p>
            <a:r>
              <a:rPr lang="en-US" dirty="0" smtClean="0"/>
              <a:t>Leonardo Da Vinci</a:t>
            </a:r>
          </a:p>
          <a:p>
            <a:r>
              <a:rPr lang="en-US" dirty="0" smtClean="0"/>
              <a:t>Michelangelo</a:t>
            </a:r>
          </a:p>
          <a:p>
            <a:r>
              <a:rPr lang="en-US" dirty="0" smtClean="0"/>
              <a:t>Raphael</a:t>
            </a:r>
          </a:p>
          <a:p>
            <a:r>
              <a:rPr lang="en-US" dirty="0" smtClean="0"/>
              <a:t>Donatello</a:t>
            </a:r>
          </a:p>
          <a:p>
            <a:r>
              <a:rPr lang="en-US" dirty="0" smtClean="0"/>
              <a:t>Galileo </a:t>
            </a:r>
          </a:p>
          <a:p>
            <a:r>
              <a:rPr lang="en-US" dirty="0" smtClean="0"/>
              <a:t>Newton</a:t>
            </a:r>
          </a:p>
          <a:p>
            <a:endParaRPr lang="en-US" dirty="0" smtClean="0"/>
          </a:p>
        </p:txBody>
      </p:sp>
    </p:spTree>
    <p:extLst>
      <p:ext uri="{BB962C8B-B14F-4D97-AF65-F5344CB8AC3E}">
        <p14:creationId xmlns:p14="http://schemas.microsoft.com/office/powerpoint/2010/main" val="1428991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Renaissance</a:t>
            </a:r>
            <a:endParaRPr lang="en-US" dirty="0"/>
          </a:p>
        </p:txBody>
      </p:sp>
      <p:sp>
        <p:nvSpPr>
          <p:cNvPr id="3" name="Content Placeholder 2"/>
          <p:cNvSpPr>
            <a:spLocks noGrp="1"/>
          </p:cNvSpPr>
          <p:nvPr>
            <p:ph idx="1"/>
          </p:nvPr>
        </p:nvSpPr>
        <p:spPr>
          <a:xfrm>
            <a:off x="457200" y="1270291"/>
            <a:ext cx="8229600" cy="2342222"/>
          </a:xfrm>
        </p:spPr>
        <p:txBody>
          <a:bodyPr>
            <a:normAutofit fontScale="92500" lnSpcReduction="20000"/>
          </a:bodyPr>
          <a:lstStyle/>
          <a:p>
            <a:r>
              <a:rPr lang="en-US" dirty="0" smtClean="0"/>
              <a:t>A period after 1400 in Europe</a:t>
            </a:r>
          </a:p>
          <a:p>
            <a:r>
              <a:rPr lang="en-US" dirty="0" smtClean="0"/>
              <a:t>People rediscovered the classical civilizations of Greece and Rome</a:t>
            </a:r>
          </a:p>
          <a:p>
            <a:r>
              <a:rPr lang="en-US" dirty="0" smtClean="0"/>
              <a:t>Cultural advancements in the arts and sciences</a:t>
            </a:r>
          </a:p>
          <a:p>
            <a:r>
              <a:rPr lang="en-US" dirty="0" smtClean="0"/>
              <a:t>French word meaning “Rebirth” </a:t>
            </a:r>
            <a:endParaRPr lang="en-US" dirty="0"/>
          </a:p>
        </p:txBody>
      </p:sp>
      <p:pic>
        <p:nvPicPr>
          <p:cNvPr id="4" name="Picture 3" descr="close-up-of-god-and-adam-s-hands-157844809-58ab54a23df78c345b08689c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655" y="3497045"/>
            <a:ext cx="6638165" cy="3150638"/>
          </a:xfrm>
          <a:prstGeom prst="rect">
            <a:avLst/>
          </a:prstGeom>
        </p:spPr>
      </p:pic>
    </p:spTree>
    <p:extLst>
      <p:ext uri="{BB962C8B-B14F-4D97-AF65-F5344CB8AC3E}">
        <p14:creationId xmlns:p14="http://schemas.microsoft.com/office/powerpoint/2010/main" val="4053059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Leonardo Da Vinci</a:t>
            </a:r>
            <a:endParaRPr lang="en-US" dirty="0"/>
          </a:p>
        </p:txBody>
      </p:sp>
      <p:sp>
        <p:nvSpPr>
          <p:cNvPr id="3" name="Content Placeholder 2"/>
          <p:cNvSpPr>
            <a:spLocks noGrp="1"/>
          </p:cNvSpPr>
          <p:nvPr>
            <p:ph idx="1"/>
          </p:nvPr>
        </p:nvSpPr>
        <p:spPr>
          <a:xfrm>
            <a:off x="457200" y="1600200"/>
            <a:ext cx="8229600" cy="2110834"/>
          </a:xfrm>
        </p:spPr>
        <p:txBody>
          <a:bodyPr>
            <a:normAutofit lnSpcReduction="10000"/>
          </a:bodyPr>
          <a:lstStyle/>
          <a:p>
            <a:r>
              <a:rPr lang="en-US" dirty="0" smtClean="0"/>
              <a:t>Famous artist, scientist and inventor of the Renaissance</a:t>
            </a:r>
          </a:p>
          <a:p>
            <a:r>
              <a:rPr lang="en-US" dirty="0" smtClean="0"/>
              <a:t>Painted </a:t>
            </a:r>
            <a:r>
              <a:rPr lang="en-US" i="1" dirty="0" smtClean="0"/>
              <a:t>The Mona Lisa</a:t>
            </a:r>
          </a:p>
          <a:p>
            <a:pPr marL="0" indent="0">
              <a:buNone/>
            </a:pPr>
            <a:r>
              <a:rPr lang="en-US" dirty="0" smtClean="0"/>
              <a:t>and </a:t>
            </a:r>
            <a:r>
              <a:rPr lang="en-US" i="1" dirty="0" smtClean="0"/>
              <a:t>The Last Supper</a:t>
            </a:r>
            <a:endParaRPr lang="en-US" dirty="0" smtClean="0"/>
          </a:p>
          <a:p>
            <a:endParaRPr lang="en-US" dirty="0"/>
          </a:p>
        </p:txBody>
      </p:sp>
      <p:pic>
        <p:nvPicPr>
          <p:cNvPr id="4" name="Picture 3" descr="download (2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644" y="2292873"/>
            <a:ext cx="3359156" cy="3981225"/>
          </a:xfrm>
          <a:prstGeom prst="rect">
            <a:avLst/>
          </a:prstGeom>
        </p:spPr>
      </p:pic>
      <p:pic>
        <p:nvPicPr>
          <p:cNvPr id="5" name="Picture 4" descr="download (28).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711034"/>
            <a:ext cx="4656017" cy="2563063"/>
          </a:xfrm>
          <a:prstGeom prst="rect">
            <a:avLst/>
          </a:prstGeom>
        </p:spPr>
      </p:pic>
    </p:spTree>
    <p:extLst>
      <p:ext uri="{BB962C8B-B14F-4D97-AF65-F5344CB8AC3E}">
        <p14:creationId xmlns:p14="http://schemas.microsoft.com/office/powerpoint/2010/main" val="361403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Michelangelo</a:t>
            </a:r>
            <a:endParaRPr lang="en-US" dirty="0"/>
          </a:p>
        </p:txBody>
      </p:sp>
      <p:sp>
        <p:nvSpPr>
          <p:cNvPr id="3" name="Content Placeholder 2"/>
          <p:cNvSpPr>
            <a:spLocks noGrp="1"/>
          </p:cNvSpPr>
          <p:nvPr>
            <p:ph idx="1"/>
          </p:nvPr>
        </p:nvSpPr>
        <p:spPr>
          <a:xfrm>
            <a:off x="457200" y="1600200"/>
            <a:ext cx="8229600" cy="956601"/>
          </a:xfrm>
        </p:spPr>
        <p:txBody>
          <a:bodyPr>
            <a:normAutofit fontScale="92500" lnSpcReduction="20000"/>
          </a:bodyPr>
          <a:lstStyle/>
          <a:p>
            <a:r>
              <a:rPr lang="en-US" dirty="0" smtClean="0"/>
              <a:t>Famous artist from the Renaissance</a:t>
            </a:r>
          </a:p>
          <a:p>
            <a:r>
              <a:rPr lang="en-US" dirty="0" smtClean="0"/>
              <a:t>Painted the Sistine Chapel</a:t>
            </a:r>
          </a:p>
          <a:p>
            <a:endParaRPr lang="en-US" dirty="0" smtClean="0"/>
          </a:p>
          <a:p>
            <a:endParaRPr lang="en-US" dirty="0"/>
          </a:p>
        </p:txBody>
      </p:sp>
      <p:pic>
        <p:nvPicPr>
          <p:cNvPr id="4" name="Picture 3" descr="GettyImages-7268467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988" y="2820729"/>
            <a:ext cx="6053390" cy="3805159"/>
          </a:xfrm>
          <a:prstGeom prst="rect">
            <a:avLst/>
          </a:prstGeom>
        </p:spPr>
      </p:pic>
    </p:spTree>
    <p:extLst>
      <p:ext uri="{BB962C8B-B14F-4D97-AF65-F5344CB8AC3E}">
        <p14:creationId xmlns:p14="http://schemas.microsoft.com/office/powerpoint/2010/main" val="8597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70"/>
            <a:ext cx="8229600" cy="1143000"/>
          </a:xfrm>
        </p:spPr>
        <p:txBody>
          <a:bodyPr/>
          <a:lstStyle/>
          <a:p>
            <a:r>
              <a:rPr lang="en-US" dirty="0" smtClean="0"/>
              <a:t>Raphael </a:t>
            </a:r>
            <a:endParaRPr lang="en-US" dirty="0"/>
          </a:p>
        </p:txBody>
      </p:sp>
      <p:sp>
        <p:nvSpPr>
          <p:cNvPr id="3" name="Content Placeholder 2"/>
          <p:cNvSpPr>
            <a:spLocks noGrp="1"/>
          </p:cNvSpPr>
          <p:nvPr>
            <p:ph idx="1"/>
          </p:nvPr>
        </p:nvSpPr>
        <p:spPr>
          <a:xfrm>
            <a:off x="457200" y="1088841"/>
            <a:ext cx="8229600" cy="1500952"/>
          </a:xfrm>
        </p:spPr>
        <p:txBody>
          <a:bodyPr/>
          <a:lstStyle/>
          <a:p>
            <a:r>
              <a:rPr lang="en-US" dirty="0" smtClean="0"/>
              <a:t>Famous Renaissance Artist</a:t>
            </a:r>
          </a:p>
          <a:p>
            <a:r>
              <a:rPr lang="en-US" dirty="0" smtClean="0"/>
              <a:t>Painted </a:t>
            </a:r>
            <a:r>
              <a:rPr lang="en-US" i="1" dirty="0" smtClean="0"/>
              <a:t>The School of Athens</a:t>
            </a:r>
          </a:p>
          <a:p>
            <a:endParaRPr lang="en-US" dirty="0"/>
          </a:p>
        </p:txBody>
      </p:sp>
      <p:pic>
        <p:nvPicPr>
          <p:cNvPr id="4" name="Picture 3" descr="the-school-of-athens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20" y="2325864"/>
            <a:ext cx="7205081" cy="4136244"/>
          </a:xfrm>
          <a:prstGeom prst="rect">
            <a:avLst/>
          </a:prstGeom>
        </p:spPr>
      </p:pic>
    </p:spTree>
    <p:extLst>
      <p:ext uri="{BB962C8B-B14F-4D97-AF65-F5344CB8AC3E}">
        <p14:creationId xmlns:p14="http://schemas.microsoft.com/office/powerpoint/2010/main" val="91207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Donatello</a:t>
            </a:r>
            <a:endParaRPr lang="en-US" dirty="0"/>
          </a:p>
        </p:txBody>
      </p:sp>
      <p:sp>
        <p:nvSpPr>
          <p:cNvPr id="3" name="Content Placeholder 2"/>
          <p:cNvSpPr>
            <a:spLocks noGrp="1"/>
          </p:cNvSpPr>
          <p:nvPr>
            <p:ph idx="1"/>
          </p:nvPr>
        </p:nvSpPr>
        <p:spPr>
          <a:xfrm>
            <a:off x="457200" y="1220803"/>
            <a:ext cx="8229600" cy="4525963"/>
          </a:xfrm>
        </p:spPr>
        <p:txBody>
          <a:bodyPr/>
          <a:lstStyle/>
          <a:p>
            <a:r>
              <a:rPr lang="en-US" dirty="0" smtClean="0"/>
              <a:t>Famous Renaissance artist/sculptor</a:t>
            </a:r>
          </a:p>
          <a:p>
            <a:endParaRPr lang="en-US" dirty="0"/>
          </a:p>
        </p:txBody>
      </p:sp>
      <p:pic>
        <p:nvPicPr>
          <p:cNvPr id="4" name="Picture 3" descr="download (2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264" y="2243386"/>
            <a:ext cx="4057586" cy="4371305"/>
          </a:xfrm>
          <a:prstGeom prst="rect">
            <a:avLst/>
          </a:prstGeom>
        </p:spPr>
      </p:pic>
    </p:spTree>
    <p:extLst>
      <p:ext uri="{BB962C8B-B14F-4D97-AF65-F5344CB8AC3E}">
        <p14:creationId xmlns:p14="http://schemas.microsoft.com/office/powerpoint/2010/main" val="3593766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Galileo </a:t>
            </a:r>
            <a:endParaRPr lang="en-US" dirty="0"/>
          </a:p>
        </p:txBody>
      </p:sp>
      <p:sp>
        <p:nvSpPr>
          <p:cNvPr id="3" name="Content Placeholder 2"/>
          <p:cNvSpPr>
            <a:spLocks noGrp="1"/>
          </p:cNvSpPr>
          <p:nvPr>
            <p:ph idx="1"/>
          </p:nvPr>
        </p:nvSpPr>
        <p:spPr>
          <a:xfrm>
            <a:off x="457200" y="1600201"/>
            <a:ext cx="4491075" cy="4717572"/>
          </a:xfrm>
        </p:spPr>
        <p:txBody>
          <a:bodyPr>
            <a:normAutofit/>
          </a:bodyPr>
          <a:lstStyle/>
          <a:p>
            <a:r>
              <a:rPr lang="en-US" dirty="0" smtClean="0"/>
              <a:t>Famous scientist of the Renaissance</a:t>
            </a:r>
          </a:p>
          <a:p>
            <a:r>
              <a:rPr lang="en-US" dirty="0" smtClean="0"/>
              <a:t>Astronomer</a:t>
            </a:r>
          </a:p>
          <a:p>
            <a:r>
              <a:rPr lang="en-US" dirty="0" smtClean="0"/>
              <a:t>Discovered that the sun was the center of the Universe</a:t>
            </a:r>
          </a:p>
          <a:p>
            <a:endParaRPr lang="en-US" dirty="0"/>
          </a:p>
        </p:txBody>
      </p:sp>
      <p:pic>
        <p:nvPicPr>
          <p:cNvPr id="4" name="Picture 3" descr="download (30).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172" y="1253657"/>
            <a:ext cx="3441628" cy="4121949"/>
          </a:xfrm>
          <a:prstGeom prst="rect">
            <a:avLst/>
          </a:prstGeom>
        </p:spPr>
      </p:pic>
    </p:spTree>
    <p:extLst>
      <p:ext uri="{BB962C8B-B14F-4D97-AF65-F5344CB8AC3E}">
        <p14:creationId xmlns:p14="http://schemas.microsoft.com/office/powerpoint/2010/main" val="392532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95"/>
            <a:ext cx="8229600" cy="1143000"/>
          </a:xfrm>
        </p:spPr>
        <p:txBody>
          <a:bodyPr/>
          <a:lstStyle/>
          <a:p>
            <a:r>
              <a:rPr lang="en-US" dirty="0" smtClean="0"/>
              <a:t>Sparta	</a:t>
            </a:r>
            <a:endParaRPr lang="en-US" dirty="0"/>
          </a:p>
        </p:txBody>
      </p:sp>
      <p:sp>
        <p:nvSpPr>
          <p:cNvPr id="3" name="Content Placeholder 2"/>
          <p:cNvSpPr>
            <a:spLocks noGrp="1"/>
          </p:cNvSpPr>
          <p:nvPr>
            <p:ph idx="1"/>
          </p:nvPr>
        </p:nvSpPr>
        <p:spPr>
          <a:xfrm>
            <a:off x="4255516" y="1237162"/>
            <a:ext cx="4431283" cy="4889001"/>
          </a:xfrm>
        </p:spPr>
        <p:txBody>
          <a:bodyPr>
            <a:normAutofit lnSpcReduction="10000"/>
          </a:bodyPr>
          <a:lstStyle/>
          <a:p>
            <a:r>
              <a:rPr lang="en-US" dirty="0" smtClean="0"/>
              <a:t>A Greek City State</a:t>
            </a:r>
          </a:p>
          <a:p>
            <a:r>
              <a:rPr lang="en-US" dirty="0" smtClean="0"/>
              <a:t>Famous for the military </a:t>
            </a:r>
          </a:p>
          <a:p>
            <a:r>
              <a:rPr lang="en-US" dirty="0" smtClean="0"/>
              <a:t>Threw babies off of cliffs that were not deemed healthy enough to raise</a:t>
            </a:r>
          </a:p>
          <a:p>
            <a:r>
              <a:rPr lang="en-US" dirty="0" smtClean="0"/>
              <a:t>Defeated Athens in the Peloponnesian war</a:t>
            </a:r>
          </a:p>
          <a:p>
            <a:r>
              <a:rPr lang="en-US" dirty="0" smtClean="0"/>
              <a:t>Men spent their lives training for the military</a:t>
            </a:r>
            <a:endParaRPr lang="en-US" dirty="0"/>
          </a:p>
        </p:txBody>
      </p:sp>
      <p:pic>
        <p:nvPicPr>
          <p:cNvPr id="4" name="Picture 3" descr="sparta-1.jpg"/>
          <p:cNvPicPr>
            <a:picLocks noChangeAspect="1"/>
          </p:cNvPicPr>
          <p:nvPr/>
        </p:nvPicPr>
        <p:blipFill rotWithShape="1">
          <a:blip r:embed="rId2">
            <a:extLst>
              <a:ext uri="{28A0092B-C50C-407E-A947-70E740481C1C}">
                <a14:useLocalDpi xmlns:a14="http://schemas.microsoft.com/office/drawing/2010/main" val="0"/>
              </a:ext>
            </a:extLst>
          </a:blip>
          <a:srcRect l="27651"/>
          <a:stretch/>
        </p:blipFill>
        <p:spPr>
          <a:xfrm>
            <a:off x="131953" y="1699036"/>
            <a:ext cx="4123563" cy="3859944"/>
          </a:xfrm>
          <a:prstGeom prst="rect">
            <a:avLst/>
          </a:prstGeom>
        </p:spPr>
      </p:pic>
    </p:spTree>
    <p:extLst>
      <p:ext uri="{BB962C8B-B14F-4D97-AF65-F5344CB8AC3E}">
        <p14:creationId xmlns:p14="http://schemas.microsoft.com/office/powerpoint/2010/main" val="751135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Isaac </a:t>
            </a:r>
            <a:r>
              <a:rPr lang="en-US" dirty="0" smtClean="0"/>
              <a:t>Newton</a:t>
            </a:r>
            <a:endParaRPr lang="en-US" dirty="0"/>
          </a:p>
        </p:txBody>
      </p:sp>
      <p:sp>
        <p:nvSpPr>
          <p:cNvPr id="3" name="Content Placeholder 2"/>
          <p:cNvSpPr>
            <a:spLocks noGrp="1"/>
          </p:cNvSpPr>
          <p:nvPr>
            <p:ph idx="1"/>
          </p:nvPr>
        </p:nvSpPr>
        <p:spPr/>
        <p:txBody>
          <a:bodyPr/>
          <a:lstStyle/>
          <a:p>
            <a:r>
              <a:rPr lang="en-US" dirty="0" smtClean="0"/>
              <a:t>Famous mathematician/scientist of the Renaissance</a:t>
            </a:r>
          </a:p>
          <a:p>
            <a:r>
              <a:rPr lang="en-US" dirty="0" smtClean="0"/>
              <a:t>Discovered gravity and invented calculus (why he is the worst </a:t>
            </a:r>
            <a:r>
              <a:rPr lang="en-US" dirty="0" err="1" smtClean="0"/>
              <a:t>lol</a:t>
            </a:r>
            <a:r>
              <a:rPr lang="en-US" dirty="0" smtClean="0"/>
              <a:t>)</a:t>
            </a:r>
          </a:p>
          <a:p>
            <a:endParaRPr lang="en-US" dirty="0"/>
          </a:p>
        </p:txBody>
      </p:sp>
      <p:pic>
        <p:nvPicPr>
          <p:cNvPr id="4" name="Picture 3" descr="download (3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995" y="3429000"/>
            <a:ext cx="2425700" cy="3352800"/>
          </a:xfrm>
          <a:prstGeom prst="rect">
            <a:avLst/>
          </a:prstGeom>
        </p:spPr>
      </p:pic>
    </p:spTree>
    <p:extLst>
      <p:ext uri="{BB962C8B-B14F-4D97-AF65-F5344CB8AC3E}">
        <p14:creationId xmlns:p14="http://schemas.microsoft.com/office/powerpoint/2010/main" val="3239423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01"/>
            <a:ext cx="8229600" cy="1143000"/>
          </a:xfrm>
        </p:spPr>
        <p:txBody>
          <a:bodyPr/>
          <a:lstStyle/>
          <a:p>
            <a:r>
              <a:rPr lang="en-US" dirty="0" smtClean="0"/>
              <a:t>The Industrial Revolution</a:t>
            </a:r>
            <a:endParaRPr lang="en-US" dirty="0"/>
          </a:p>
        </p:txBody>
      </p:sp>
      <p:sp>
        <p:nvSpPr>
          <p:cNvPr id="3" name="Content Placeholder 2"/>
          <p:cNvSpPr>
            <a:spLocks noGrp="1"/>
          </p:cNvSpPr>
          <p:nvPr>
            <p:ph idx="1"/>
          </p:nvPr>
        </p:nvSpPr>
        <p:spPr>
          <a:xfrm>
            <a:off x="457200" y="1186701"/>
            <a:ext cx="8229600" cy="3267081"/>
          </a:xfrm>
        </p:spPr>
        <p:txBody>
          <a:bodyPr>
            <a:normAutofit lnSpcReduction="10000"/>
          </a:bodyPr>
          <a:lstStyle/>
          <a:p>
            <a:r>
              <a:rPr lang="en-US" dirty="0" smtClean="0"/>
              <a:t>Mainly in England</a:t>
            </a:r>
          </a:p>
          <a:p>
            <a:r>
              <a:rPr lang="en-US" dirty="0" smtClean="0"/>
              <a:t>Burned coal for energy</a:t>
            </a:r>
          </a:p>
          <a:p>
            <a:r>
              <a:rPr lang="en-US" dirty="0" smtClean="0"/>
              <a:t>Mechanization</a:t>
            </a:r>
          </a:p>
          <a:p>
            <a:r>
              <a:rPr lang="en-US" dirty="0" smtClean="0"/>
              <a:t>Transportation: railroads and steam engines</a:t>
            </a:r>
          </a:p>
          <a:p>
            <a:r>
              <a:rPr lang="en-US" dirty="0" smtClean="0"/>
              <a:t>A majority of the people move from FARMS to CITIES</a:t>
            </a:r>
            <a:endParaRPr lang="en-US" dirty="0"/>
          </a:p>
        </p:txBody>
      </p:sp>
      <p:pic>
        <p:nvPicPr>
          <p:cNvPr id="4" name="Picture 3" descr="download (3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413" y="3876440"/>
            <a:ext cx="4915287" cy="2721756"/>
          </a:xfrm>
          <a:prstGeom prst="rect">
            <a:avLst/>
          </a:prstGeom>
        </p:spPr>
      </p:pic>
    </p:spTree>
    <p:extLst>
      <p:ext uri="{BB962C8B-B14F-4D97-AF65-F5344CB8AC3E}">
        <p14:creationId xmlns:p14="http://schemas.microsoft.com/office/powerpoint/2010/main" val="136561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0"/>
            <a:ext cx="8229600" cy="1143000"/>
          </a:xfrm>
        </p:spPr>
        <p:txBody>
          <a:bodyPr/>
          <a:lstStyle/>
          <a:p>
            <a:r>
              <a:rPr lang="en-US" dirty="0" smtClean="0"/>
              <a:t>Peloponnesian War	</a:t>
            </a:r>
            <a:endParaRPr lang="en-US" dirty="0"/>
          </a:p>
        </p:txBody>
      </p:sp>
      <p:sp>
        <p:nvSpPr>
          <p:cNvPr id="3" name="Content Placeholder 2"/>
          <p:cNvSpPr>
            <a:spLocks noGrp="1"/>
          </p:cNvSpPr>
          <p:nvPr>
            <p:ph idx="1"/>
          </p:nvPr>
        </p:nvSpPr>
        <p:spPr>
          <a:xfrm>
            <a:off x="457200" y="1006362"/>
            <a:ext cx="8229600" cy="2919565"/>
          </a:xfrm>
        </p:spPr>
        <p:txBody>
          <a:bodyPr/>
          <a:lstStyle/>
          <a:p>
            <a:r>
              <a:rPr lang="en-US" dirty="0" smtClean="0"/>
              <a:t>A war between the Greek city states of Athens and Sparta</a:t>
            </a:r>
          </a:p>
          <a:p>
            <a:r>
              <a:rPr lang="en-US" dirty="0" smtClean="0"/>
              <a:t>Sparta joined with other Greek city states and the Persian empire to defeat Athens</a:t>
            </a:r>
          </a:p>
          <a:p>
            <a:r>
              <a:rPr lang="en-US" dirty="0" smtClean="0"/>
              <a:t>Marked the decline of the Greek civilization</a:t>
            </a:r>
          </a:p>
          <a:p>
            <a:endParaRPr lang="en-US" dirty="0"/>
          </a:p>
        </p:txBody>
      </p:sp>
      <p:pic>
        <p:nvPicPr>
          <p:cNvPr id="4" name="Picture 3" descr="143839247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299" y="3661999"/>
            <a:ext cx="4997757" cy="3014550"/>
          </a:xfrm>
          <a:prstGeom prst="rect">
            <a:avLst/>
          </a:prstGeom>
        </p:spPr>
      </p:pic>
    </p:spTree>
    <p:extLst>
      <p:ext uri="{BB962C8B-B14F-4D97-AF65-F5344CB8AC3E}">
        <p14:creationId xmlns:p14="http://schemas.microsoft.com/office/powerpoint/2010/main" val="70418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	</a:t>
            </a:r>
            <a:endParaRPr lang="en-US" dirty="0"/>
          </a:p>
        </p:txBody>
      </p:sp>
      <p:sp>
        <p:nvSpPr>
          <p:cNvPr id="3" name="Content Placeholder 2"/>
          <p:cNvSpPr>
            <a:spLocks noGrp="1"/>
          </p:cNvSpPr>
          <p:nvPr>
            <p:ph idx="1"/>
          </p:nvPr>
        </p:nvSpPr>
        <p:spPr>
          <a:xfrm>
            <a:off x="457200" y="1171317"/>
            <a:ext cx="8229600" cy="2820591"/>
          </a:xfrm>
        </p:spPr>
        <p:txBody>
          <a:bodyPr/>
          <a:lstStyle/>
          <a:p>
            <a:r>
              <a:rPr lang="en-US" dirty="0" smtClean="0"/>
              <a:t>An Empire that was near Athens. </a:t>
            </a:r>
          </a:p>
          <a:p>
            <a:r>
              <a:rPr lang="en-US" dirty="0" smtClean="0"/>
              <a:t>Fought against Athens and the other Greek City States</a:t>
            </a:r>
          </a:p>
          <a:p>
            <a:r>
              <a:rPr lang="en-US" dirty="0" smtClean="0"/>
              <a:t>Joined with Sparta to defeat Athens in the Peloponnesian War</a:t>
            </a:r>
          </a:p>
          <a:p>
            <a:endParaRPr lang="en-US" dirty="0" smtClean="0"/>
          </a:p>
        </p:txBody>
      </p:sp>
      <p:pic>
        <p:nvPicPr>
          <p:cNvPr id="4" name="Picture 3" descr="11fa3788b7a242019ef0042d4d1d68f1_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277" y="3793962"/>
            <a:ext cx="5657527" cy="2738251"/>
          </a:xfrm>
          <a:prstGeom prst="rect">
            <a:avLst/>
          </a:prstGeom>
        </p:spPr>
      </p:pic>
    </p:spTree>
    <p:extLst>
      <p:ext uri="{BB962C8B-B14F-4D97-AF65-F5344CB8AC3E}">
        <p14:creationId xmlns:p14="http://schemas.microsoft.com/office/powerpoint/2010/main" val="102502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130" y="274638"/>
            <a:ext cx="8229600" cy="1143000"/>
          </a:xfrm>
        </p:spPr>
        <p:txBody>
          <a:bodyPr/>
          <a:lstStyle/>
          <a:p>
            <a:r>
              <a:rPr lang="en-US" dirty="0" smtClean="0"/>
              <a:t>Phalanx	</a:t>
            </a:r>
            <a:endParaRPr lang="en-US" dirty="0"/>
          </a:p>
        </p:txBody>
      </p:sp>
      <p:sp>
        <p:nvSpPr>
          <p:cNvPr id="3" name="Content Placeholder 2"/>
          <p:cNvSpPr>
            <a:spLocks noGrp="1"/>
          </p:cNvSpPr>
          <p:nvPr>
            <p:ph idx="1"/>
          </p:nvPr>
        </p:nvSpPr>
        <p:spPr>
          <a:xfrm>
            <a:off x="147761" y="1600200"/>
            <a:ext cx="4045730" cy="4453645"/>
          </a:xfrm>
        </p:spPr>
        <p:txBody>
          <a:bodyPr>
            <a:normAutofit fontScale="92500" lnSpcReduction="10000"/>
          </a:bodyPr>
          <a:lstStyle/>
          <a:p>
            <a:r>
              <a:rPr lang="en-US" dirty="0" smtClean="0"/>
              <a:t>Military formation developed by the Spartans and used throughout the rest of the world</a:t>
            </a:r>
          </a:p>
          <a:p>
            <a:r>
              <a:rPr lang="en-US" dirty="0" smtClean="0"/>
              <a:t>Soldiers would stand in a tight formation and form a giant human shield </a:t>
            </a:r>
          </a:p>
          <a:p>
            <a:r>
              <a:rPr lang="en-US" dirty="0" smtClean="0"/>
              <a:t>Very Effective</a:t>
            </a:r>
            <a:endParaRPr lang="en-US" dirty="0"/>
          </a:p>
        </p:txBody>
      </p:sp>
      <p:pic>
        <p:nvPicPr>
          <p:cNvPr id="4" name="Picture 3" descr="download (1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5042" y="2270963"/>
            <a:ext cx="5098958" cy="3271522"/>
          </a:xfrm>
          <a:prstGeom prst="rect">
            <a:avLst/>
          </a:prstGeom>
        </p:spPr>
      </p:pic>
    </p:spTree>
    <p:extLst>
      <p:ext uri="{BB962C8B-B14F-4D97-AF65-F5344CB8AC3E}">
        <p14:creationId xmlns:p14="http://schemas.microsoft.com/office/powerpoint/2010/main" val="83584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Acropolis	</a:t>
            </a:r>
            <a:endParaRPr lang="en-US" dirty="0"/>
          </a:p>
        </p:txBody>
      </p:sp>
      <p:sp>
        <p:nvSpPr>
          <p:cNvPr id="3" name="Content Placeholder 2"/>
          <p:cNvSpPr>
            <a:spLocks noGrp="1"/>
          </p:cNvSpPr>
          <p:nvPr>
            <p:ph idx="1"/>
          </p:nvPr>
        </p:nvSpPr>
        <p:spPr>
          <a:xfrm>
            <a:off x="457200" y="1204308"/>
            <a:ext cx="8229600" cy="1913339"/>
          </a:xfrm>
        </p:spPr>
        <p:txBody>
          <a:bodyPr/>
          <a:lstStyle/>
          <a:p>
            <a:r>
              <a:rPr lang="en-US" dirty="0" smtClean="0"/>
              <a:t>A high city</a:t>
            </a:r>
          </a:p>
          <a:p>
            <a:r>
              <a:rPr lang="en-US" dirty="0" smtClean="0"/>
              <a:t>A fortified hill</a:t>
            </a:r>
          </a:p>
          <a:p>
            <a:r>
              <a:rPr lang="en-US" dirty="0" smtClean="0"/>
              <a:t>Where the Greeks built their cities</a:t>
            </a:r>
          </a:p>
          <a:p>
            <a:endParaRPr lang="en-US" dirty="0"/>
          </a:p>
        </p:txBody>
      </p:sp>
      <p:pic>
        <p:nvPicPr>
          <p:cNvPr id="4" name="Picture 3" descr="4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873" y="3117647"/>
            <a:ext cx="5970919" cy="3608388"/>
          </a:xfrm>
          <a:prstGeom prst="rect">
            <a:avLst/>
          </a:prstGeom>
        </p:spPr>
      </p:pic>
    </p:spTree>
    <p:extLst>
      <p:ext uri="{BB962C8B-B14F-4D97-AF65-F5344CB8AC3E}">
        <p14:creationId xmlns:p14="http://schemas.microsoft.com/office/powerpoint/2010/main" val="3888852643"/>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94</TotalTime>
  <Words>1228</Words>
  <Application>Microsoft Office PowerPoint</Application>
  <PresentationFormat>On-screen Show (4:3)</PresentationFormat>
  <Paragraphs>240</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Black</vt:lpstr>
      <vt:lpstr>Western Europe Unit Review  </vt:lpstr>
      <vt:lpstr>Ancient Greece </vt:lpstr>
      <vt:lpstr>Minoans and Myceans </vt:lpstr>
      <vt:lpstr>Athens </vt:lpstr>
      <vt:lpstr>Sparta </vt:lpstr>
      <vt:lpstr>Peloponnesian War </vt:lpstr>
      <vt:lpstr>Persia </vt:lpstr>
      <vt:lpstr>Phalanx </vt:lpstr>
      <vt:lpstr>Acropolis </vt:lpstr>
      <vt:lpstr>Democracy </vt:lpstr>
      <vt:lpstr>Agora </vt:lpstr>
      <vt:lpstr>Socrates </vt:lpstr>
      <vt:lpstr>Plato </vt:lpstr>
      <vt:lpstr>Aristotle </vt:lpstr>
      <vt:lpstr>Alexander the Great </vt:lpstr>
      <vt:lpstr>Aristocracy </vt:lpstr>
      <vt:lpstr>Olympics</vt:lpstr>
      <vt:lpstr>Ancient Rome </vt:lpstr>
      <vt:lpstr>Gladiator Fights </vt:lpstr>
      <vt:lpstr>The Colosseum</vt:lpstr>
      <vt:lpstr>Roman Arch</vt:lpstr>
      <vt:lpstr>Republic </vt:lpstr>
      <vt:lpstr>Julius Caesar</vt:lpstr>
      <vt:lpstr>Octavian  Augustus</vt:lpstr>
      <vt:lpstr>Roman Empire </vt:lpstr>
      <vt:lpstr>Patricians</vt:lpstr>
      <vt:lpstr>Plebians</vt:lpstr>
      <vt:lpstr>Consul </vt:lpstr>
      <vt:lpstr>Dictator</vt:lpstr>
      <vt:lpstr>Roman Senate</vt:lpstr>
      <vt:lpstr>Romulus and Remus</vt:lpstr>
      <vt:lpstr>Aqueduct</vt:lpstr>
      <vt:lpstr>Concrete</vt:lpstr>
      <vt:lpstr>The Middle Ages</vt:lpstr>
      <vt:lpstr>Fuedalism</vt:lpstr>
      <vt:lpstr>The Black Death </vt:lpstr>
      <vt:lpstr>Superstition</vt:lpstr>
      <vt:lpstr>Torture</vt:lpstr>
      <vt:lpstr>Protestant Reformation </vt:lpstr>
      <vt:lpstr>Martin Luther</vt:lpstr>
      <vt:lpstr>95 Theses</vt:lpstr>
      <vt:lpstr>Sale of Indulgences</vt:lpstr>
      <vt:lpstr>The Renaissance</vt:lpstr>
      <vt:lpstr>The Renaissance</vt:lpstr>
      <vt:lpstr>Leonardo Da Vinci</vt:lpstr>
      <vt:lpstr>Michelangelo</vt:lpstr>
      <vt:lpstr>Raphael </vt:lpstr>
      <vt:lpstr>Donatello</vt:lpstr>
      <vt:lpstr>Galileo </vt:lpstr>
      <vt:lpstr>Isaac Newton</vt:lpstr>
      <vt:lpstr>The Industrial Revolution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Europe Unit Review</dc:title>
  <dc:creator>Natalie Matthews</dc:creator>
  <cp:lastModifiedBy>AMY ASHMENT</cp:lastModifiedBy>
  <cp:revision>13</cp:revision>
  <dcterms:created xsi:type="dcterms:W3CDTF">2018-02-27T15:51:33Z</dcterms:created>
  <dcterms:modified xsi:type="dcterms:W3CDTF">2019-02-28T21:45:35Z</dcterms:modified>
</cp:coreProperties>
</file>