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1" r:id="rId12"/>
    <p:sldId id="266" r:id="rId13"/>
    <p:sldId id="267" r:id="rId14"/>
    <p:sldId id="268" r:id="rId15"/>
    <p:sldId id="269" r:id="rId16"/>
    <p:sldId id="270" r:id="rId17"/>
    <p:sldId id="277" r:id="rId18"/>
    <p:sldId id="274" r:id="rId19"/>
    <p:sldId id="275" r:id="rId20"/>
    <p:sldId id="276" r:id="rId21"/>
    <p:sldId id="278" r:id="rId22"/>
    <p:sldId id="279" r:id="rId23"/>
    <p:sldId id="283" r:id="rId24"/>
    <p:sldId id="284" r:id="rId25"/>
    <p:sldId id="285" r:id="rId26"/>
    <p:sldId id="286" r:id="rId27"/>
    <p:sldId id="280" r:id="rId28"/>
    <p:sldId id="282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178AA-7B00-AB48-8841-44E028FF2C0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8C24-799E-F045-B60E-D6B60D19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Secular=no religious or spiritual</a:t>
            </a:r>
            <a:r>
              <a:rPr lang="en-US" baseline="0" dirty="0" smtClean="0"/>
              <a:t> basis </a:t>
            </a:r>
          </a:p>
          <a:p>
            <a:r>
              <a:rPr lang="en-US" baseline="0" dirty="0" smtClean="0"/>
              <a:t>Humanism= prime importance based on humans rather than divine providence. Stresses the inherent good nature of humans. Away from superstition and towards rationality.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 of </a:t>
            </a:r>
            <a:r>
              <a:rPr lang="en-US" dirty="0" err="1" smtClean="0"/>
              <a:t>athens</a:t>
            </a:r>
            <a:r>
              <a:rPr lang="en-US" dirty="0" smtClean="0"/>
              <a:t>	</a:t>
            </a:r>
          </a:p>
          <a:p>
            <a:r>
              <a:rPr lang="en-US" dirty="0" smtClean="0"/>
              <a:t>Socrates,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plato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aristotle</a:t>
            </a:r>
            <a:endParaRPr lang="en-US" baseline="0" dirty="0" smtClean="0"/>
          </a:p>
          <a:p>
            <a:r>
              <a:rPr lang="en-US" baseline="0" dirty="0" smtClean="0"/>
              <a:t>Emphasis on the classical civilizations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</a:p>
          <a:p>
            <a:r>
              <a:rPr lang="en-US" dirty="0" smtClean="0"/>
              <a:t>Transfiguration-dual nature of </a:t>
            </a:r>
            <a:r>
              <a:rPr lang="en-US" dirty="0" err="1" smtClean="0"/>
              <a:t>christ</a:t>
            </a:r>
            <a:r>
              <a:rPr lang="en-US" dirty="0" smtClean="0"/>
              <a:t>-human and divine </a:t>
            </a:r>
          </a:p>
          <a:p>
            <a:r>
              <a:rPr lang="en-US" dirty="0" smtClean="0"/>
              <a:t>Cowper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madonna-mary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jesus</a:t>
            </a:r>
            <a:r>
              <a:rPr lang="en-US" baseline="0" dirty="0" smtClean="0"/>
              <a:t>. Human nature of </a:t>
            </a:r>
            <a:r>
              <a:rPr lang="en-US" baseline="0" dirty="0" err="1" smtClean="0"/>
              <a:t>jesus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mary</a:t>
            </a:r>
            <a:r>
              <a:rPr lang="en-US" baseline="0" dirty="0" smtClean="0"/>
              <a:t>-they look real and human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2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9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Discovery of </a:t>
            </a:r>
            <a:r>
              <a:rPr lang="en-US" dirty="0" err="1" smtClean="0"/>
              <a:t>jupiters</a:t>
            </a:r>
            <a:r>
              <a:rPr lang="en-US" dirty="0" smtClean="0"/>
              <a:t> four moons</a:t>
            </a:r>
          </a:p>
          <a:p>
            <a:r>
              <a:rPr lang="en-US" dirty="0" smtClean="0"/>
              <a:t>Believed that</a:t>
            </a:r>
            <a:r>
              <a:rPr lang="en-US" baseline="0" dirty="0" smtClean="0"/>
              <a:t> the sun was the center of the universe and earth and other planets rotated around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1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Romeo and </a:t>
            </a:r>
            <a:r>
              <a:rPr lang="en-US" dirty="0" err="1" smtClean="0"/>
              <a:t>juliet</a:t>
            </a:r>
            <a:endParaRPr lang="en-US" dirty="0" smtClean="0"/>
          </a:p>
          <a:p>
            <a:r>
              <a:rPr lang="en-US" dirty="0" smtClean="0"/>
              <a:t>Julius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caesar</a:t>
            </a:r>
            <a:endParaRPr lang="en-US" baseline="0" dirty="0" smtClean="0"/>
          </a:p>
          <a:p>
            <a:r>
              <a:rPr lang="en-US" baseline="0" dirty="0" smtClean="0"/>
              <a:t>Shakespeare festival in cedar city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human form and detail-think</a:t>
            </a:r>
            <a:r>
              <a:rPr lang="en-US" baseline="0" dirty="0" smtClean="0"/>
              <a:t> strands of hair rather than focus on muscles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more on the every day people doing everyday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1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Written for a </a:t>
            </a:r>
            <a:r>
              <a:rPr lang="en-US" dirty="0" err="1" smtClean="0"/>
              <a:t>medici</a:t>
            </a:r>
            <a:r>
              <a:rPr lang="en-US" dirty="0" smtClean="0"/>
              <a:t> king-advice for how to be a good ruler </a:t>
            </a:r>
          </a:p>
          <a:p>
            <a:r>
              <a:rPr lang="en-US" dirty="0" smtClean="0"/>
              <a:t>People</a:t>
            </a:r>
            <a:r>
              <a:rPr lang="en-US" baseline="0" dirty="0" smtClean="0"/>
              <a:t> will abandon you if they only love you, but not if they fear you</a:t>
            </a:r>
          </a:p>
          <a:p>
            <a:r>
              <a:rPr lang="en-US" baseline="0" dirty="0" smtClean="0"/>
              <a:t>Negative view of human 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2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Journey of </a:t>
            </a:r>
            <a:r>
              <a:rPr lang="en-US" dirty="0" err="1" smtClean="0"/>
              <a:t>dante</a:t>
            </a:r>
            <a:r>
              <a:rPr lang="en-US" dirty="0" smtClean="0"/>
              <a:t> through hell</a:t>
            </a:r>
          </a:p>
          <a:p>
            <a:r>
              <a:rPr lang="en-US" dirty="0" smtClean="0"/>
              <a:t>7 layers of hell</a:t>
            </a:r>
          </a:p>
          <a:p>
            <a:r>
              <a:rPr lang="en-US" dirty="0" smtClean="0"/>
              <a:t>Limbo</a:t>
            </a:r>
          </a:p>
          <a:p>
            <a:r>
              <a:rPr lang="en-US" dirty="0" smtClean="0"/>
              <a:t>Lust</a:t>
            </a:r>
          </a:p>
          <a:p>
            <a:r>
              <a:rPr lang="en-US" dirty="0" smtClean="0"/>
              <a:t>Gluttony</a:t>
            </a:r>
          </a:p>
          <a:p>
            <a:r>
              <a:rPr lang="en-US" dirty="0" smtClean="0"/>
              <a:t>Greed</a:t>
            </a:r>
          </a:p>
          <a:p>
            <a:r>
              <a:rPr lang="en-US" dirty="0" smtClean="0"/>
              <a:t>Wrath</a:t>
            </a:r>
          </a:p>
          <a:p>
            <a:r>
              <a:rPr lang="en-US" dirty="0" smtClean="0"/>
              <a:t>Heresy</a:t>
            </a:r>
          </a:p>
          <a:p>
            <a:r>
              <a:rPr lang="en-US" dirty="0" smtClean="0"/>
              <a:t>Violence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Judas has his</a:t>
            </a:r>
            <a:r>
              <a:rPr lang="en-US" baseline="0" dirty="0" smtClean="0"/>
              <a:t> arm on the table. On the left side with the dark hair</a:t>
            </a:r>
          </a:p>
          <a:p>
            <a:r>
              <a:rPr lang="en-US" dirty="0" smtClean="0"/>
              <a:t>Depicts</a:t>
            </a:r>
            <a:r>
              <a:rPr lang="en-US" baseline="0" dirty="0" smtClean="0"/>
              <a:t> the scene when </a:t>
            </a:r>
            <a:r>
              <a:rPr lang="en-US" baseline="0" dirty="0" err="1" smtClean="0"/>
              <a:t>jesus</a:t>
            </a:r>
            <a:r>
              <a:rPr lang="en-US" baseline="0" dirty="0" smtClean="0"/>
              <a:t> has told the apostles that one of them will betray him</a:t>
            </a:r>
          </a:p>
          <a:p>
            <a:r>
              <a:rPr lang="en-US" baseline="0" dirty="0" smtClean="0"/>
              <a:t>Jesus is a triangle shape with a faint halo</a:t>
            </a:r>
          </a:p>
          <a:p>
            <a:r>
              <a:rPr lang="en-US" baseline="0" dirty="0" smtClean="0"/>
              <a:t>John is the figure that they say is </a:t>
            </a:r>
            <a:r>
              <a:rPr lang="en-US" baseline="0" dirty="0" err="1" smtClean="0"/>
              <a:t>mary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davinci</a:t>
            </a:r>
            <a:r>
              <a:rPr lang="en-US" baseline="0" dirty="0" smtClean="0"/>
              <a:t>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and </a:t>
            </a:r>
            <a:r>
              <a:rPr lang="en-US" dirty="0" err="1" smtClean="0"/>
              <a:t>jesus</a:t>
            </a:r>
            <a:r>
              <a:rPr lang="en-US" dirty="0" smtClean="0"/>
              <a:t>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anne</a:t>
            </a:r>
            <a:r>
              <a:rPr lang="en-US" baseline="0" dirty="0" smtClean="0"/>
              <a:t> and john the </a:t>
            </a:r>
            <a:r>
              <a:rPr lang="en-US" baseline="0" dirty="0" err="1" smtClean="0"/>
              <a:t>baptist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Sketch for a painting he was going to complete but never did</a:t>
            </a:r>
          </a:p>
          <a:p>
            <a:r>
              <a:rPr lang="en-US" baseline="0" dirty="0" smtClean="0"/>
              <a:t>I just included this because I love it </a:t>
            </a:r>
            <a:r>
              <a:rPr lang="en-US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vinci</a:t>
            </a:r>
            <a:r>
              <a:rPr lang="en-US" baseline="0" dirty="0" smtClean="0"/>
              <a:t> skit that ever after is based on</a:t>
            </a:r>
          </a:p>
          <a:p>
            <a:r>
              <a:rPr lang="en-US" dirty="0" smtClean="0"/>
              <a:t>Lady with an ermine</a:t>
            </a:r>
          </a:p>
          <a:p>
            <a:r>
              <a:rPr lang="en-US" dirty="0" smtClean="0"/>
              <a:t>-one of four portraits of women da </a:t>
            </a:r>
            <a:r>
              <a:rPr lang="en-US" dirty="0" err="1" smtClean="0"/>
              <a:t>vinci</a:t>
            </a:r>
            <a:r>
              <a:rPr lang="en-US" dirty="0" smtClean="0"/>
              <a:t> did</a:t>
            </a:r>
          </a:p>
          <a:p>
            <a:r>
              <a:rPr lang="en-US" dirty="0" smtClean="0"/>
              <a:t>-gaze</a:t>
            </a:r>
            <a:r>
              <a:rPr lang="en-US" baseline="0" dirty="0" smtClean="0"/>
              <a:t> is looking at a third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8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Mona </a:t>
            </a:r>
            <a:r>
              <a:rPr lang="en-US" dirty="0" err="1" smtClean="0"/>
              <a:t>lisa</a:t>
            </a:r>
            <a:endParaRPr lang="en-US" dirty="0" smtClean="0"/>
          </a:p>
          <a:p>
            <a:r>
              <a:rPr lang="en-US" dirty="0" smtClean="0"/>
              <a:t>Eyes follow</a:t>
            </a:r>
            <a:r>
              <a:rPr lang="en-US" baseline="0" dirty="0" smtClean="0"/>
              <a:t> you</a:t>
            </a:r>
          </a:p>
          <a:p>
            <a:r>
              <a:rPr lang="en-US" baseline="0" dirty="0" smtClean="0"/>
              <a:t>Foreground and background</a:t>
            </a:r>
          </a:p>
          <a:p>
            <a:r>
              <a:rPr lang="en-US" baseline="0" dirty="0" smtClean="0"/>
              <a:t>Mona </a:t>
            </a:r>
            <a:r>
              <a:rPr lang="en-US" baseline="0" dirty="0" err="1" smtClean="0"/>
              <a:t>lisa</a:t>
            </a:r>
            <a:r>
              <a:rPr lang="en-US" baseline="0" dirty="0" smtClean="0"/>
              <a:t> smile</a:t>
            </a:r>
          </a:p>
          <a:p>
            <a:r>
              <a:rPr lang="en-US" baseline="0" dirty="0" smtClean="0"/>
              <a:t>Who is she and why is she so mysterious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</a:t>
            </a:r>
            <a:r>
              <a:rPr lang="en-US" baseline="0" dirty="0" smtClean="0"/>
              <a:t> of Genesis</a:t>
            </a:r>
          </a:p>
          <a:p>
            <a:r>
              <a:rPr lang="en-US" baseline="0" dirty="0" smtClean="0"/>
              <a:t>Four years to complete</a:t>
            </a:r>
          </a:p>
          <a:p>
            <a:r>
              <a:rPr lang="en-US" baseline="0" dirty="0" smtClean="0"/>
              <a:t>Sculptor, not a painter</a:t>
            </a:r>
          </a:p>
          <a:p>
            <a:r>
              <a:rPr lang="en-US" baseline="0" dirty="0" smtClean="0"/>
              <a:t>Permanent eye damage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Creation of Adam</a:t>
            </a:r>
          </a:p>
          <a:p>
            <a:r>
              <a:rPr lang="en-US" dirty="0" smtClean="0"/>
              <a:t>Adam is lackluster in effort to reach God</a:t>
            </a:r>
          </a:p>
          <a:p>
            <a:r>
              <a:rPr lang="en-US" dirty="0" smtClean="0"/>
              <a:t>Detail</a:t>
            </a:r>
            <a:r>
              <a:rPr lang="en-US" baseline="0" dirty="0" smtClean="0"/>
              <a:t> and attention to human anatomy</a:t>
            </a:r>
          </a:p>
          <a:p>
            <a:r>
              <a:rPr lang="en-US" baseline="0" dirty="0" smtClean="0"/>
              <a:t>Is God in a brain?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holding the crucified</a:t>
            </a:r>
            <a:r>
              <a:rPr lang="en-US" baseline="0" dirty="0" smtClean="0"/>
              <a:t> Jesus </a:t>
            </a:r>
          </a:p>
          <a:p>
            <a:r>
              <a:rPr lang="en-US" baseline="0" dirty="0" smtClean="0"/>
              <a:t>Proportions. Jesus is WAY long to make it look accurate</a:t>
            </a:r>
          </a:p>
          <a:p>
            <a:r>
              <a:rPr lang="en-US" baseline="0" dirty="0" smtClean="0"/>
              <a:t>Sorrow in Mary’s face</a:t>
            </a:r>
          </a:p>
          <a:p>
            <a:r>
              <a:rPr lang="en-US" baseline="0" dirty="0" smtClean="0"/>
              <a:t>Detail in the skirts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 FT tall</a:t>
            </a:r>
          </a:p>
          <a:p>
            <a:r>
              <a:rPr lang="en-US" dirty="0" smtClean="0"/>
              <a:t>Proportions</a:t>
            </a:r>
            <a:r>
              <a:rPr lang="en-US" baseline="0" dirty="0" smtClean="0"/>
              <a:t> totally accurate</a:t>
            </a:r>
          </a:p>
          <a:p>
            <a:r>
              <a:rPr lang="en-US" baseline="0" dirty="0" smtClean="0"/>
              <a:t>Movement-</a:t>
            </a:r>
            <a:r>
              <a:rPr lang="en-US" baseline="0" dirty="0" err="1" smtClean="0"/>
              <a:t>doesn</a:t>
            </a:r>
            <a:r>
              <a:rPr lang="fr-FR" baseline="0" dirty="0" smtClean="0"/>
              <a:t>’</a:t>
            </a:r>
            <a:r>
              <a:rPr lang="en-US" baseline="0" dirty="0" smtClean="0"/>
              <a:t>t look static</a:t>
            </a:r>
          </a:p>
          <a:p>
            <a:r>
              <a:rPr lang="en-US" baseline="0" dirty="0" smtClean="0"/>
              <a:t>Detail in the hands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F8C24-799E-F045-B60E-D6B60D199D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5DF2-0848-0C4A-AD54-CAF38B97FA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A59FB-9276-F44E-B66C-322B72980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2941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pple Chancery"/>
                <a:cs typeface="Apple Chancery"/>
              </a:rPr>
              <a:t>The Renaissance </a:t>
            </a:r>
            <a:endParaRPr lang="en-US" sz="6600" dirty="0">
              <a:latin typeface="Apple Chancery"/>
              <a:cs typeface="Apple Chancery"/>
            </a:endParaRPr>
          </a:p>
        </p:txBody>
      </p:sp>
      <p:pic>
        <p:nvPicPr>
          <p:cNvPr id="4" name="Picture 3" descr="close-up-of-god-and-adam-s-hands-157844809-58ab54a23df78c345b08689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2966"/>
            <a:ext cx="7743292" cy="47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7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7" y="296920"/>
            <a:ext cx="3872021" cy="3694990"/>
          </a:xfrm>
          <a:prstGeom prst="rect">
            <a:avLst/>
          </a:prstGeom>
        </p:spPr>
      </p:pic>
      <p:pic>
        <p:nvPicPr>
          <p:cNvPr id="6" name="Picture 5" descr="mona-li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36" y="3299098"/>
            <a:ext cx="4470356" cy="32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-Vinci-inven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4093306" cy="3004661"/>
          </a:xfrm>
          <a:prstGeom prst="rect">
            <a:avLst/>
          </a:prstGeom>
        </p:spPr>
      </p:pic>
      <p:pic>
        <p:nvPicPr>
          <p:cNvPr id="5" name="Picture 4" descr="images (4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04" y="654260"/>
            <a:ext cx="3733800" cy="2171700"/>
          </a:xfrm>
          <a:prstGeom prst="rect">
            <a:avLst/>
          </a:prstGeom>
        </p:spPr>
      </p:pic>
      <p:pic>
        <p:nvPicPr>
          <p:cNvPr id="6" name="Picture 5" descr="fly-machine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3429000"/>
            <a:ext cx="6985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Michelangelo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Florence, Italy</a:t>
            </a:r>
          </a:p>
          <a:p>
            <a:r>
              <a:rPr lang="en-US" dirty="0" smtClean="0"/>
              <a:t>Italian sculptor, painter and architect </a:t>
            </a:r>
          </a:p>
          <a:p>
            <a:r>
              <a:rPr lang="en-US" dirty="0" smtClean="0"/>
              <a:t>“The Divine One”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8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stineChapel-57ffd66e5f9b5805c2ac4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8" y="368301"/>
            <a:ext cx="8567751" cy="59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1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cles_Michelangelo_Ad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9" y="2992581"/>
            <a:ext cx="8223294" cy="56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7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michelangelos_pieta_54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9" y="611938"/>
            <a:ext cx="8389365" cy="55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helangelo-david-close-up-photos-fb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17" y="121448"/>
            <a:ext cx="4849310" cy="2798254"/>
          </a:xfrm>
          <a:prstGeom prst="rect">
            <a:avLst/>
          </a:prstGeom>
        </p:spPr>
      </p:pic>
      <p:pic>
        <p:nvPicPr>
          <p:cNvPr id="6" name="Picture 5" descr="dav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67" y="3039803"/>
            <a:ext cx="4712460" cy="35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0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ticelli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9" y="766957"/>
            <a:ext cx="8072800" cy="44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7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Raphael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Italian painter and architect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3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school-of-athe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3" y="381000"/>
            <a:ext cx="8740697" cy="58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6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Revival of interest in the Classical Civilizations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-17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r>
              <a:rPr lang="en-US" dirty="0" smtClean="0"/>
              <a:t>French for “Rebirth”</a:t>
            </a:r>
          </a:p>
          <a:p>
            <a:r>
              <a:rPr lang="en-US" dirty="0" smtClean="0"/>
              <a:t>Started in Florence, Italy</a:t>
            </a:r>
          </a:p>
          <a:p>
            <a:r>
              <a:rPr lang="en-US" dirty="0" smtClean="0"/>
              <a:t>Marked the end of the Dark Ages (Black Death)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phael_12_transfigu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" y="0"/>
            <a:ext cx="4550675" cy="6858000"/>
          </a:xfrm>
          <a:prstGeom prst="rect">
            <a:avLst/>
          </a:prstGeom>
        </p:spPr>
      </p:pic>
      <p:pic>
        <p:nvPicPr>
          <p:cNvPr id="5" name="Picture 4" descr="download (1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36" y="-1"/>
            <a:ext cx="458266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5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Donatello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814504"/>
            <a:ext cx="2924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Renaissance sculptor </a:t>
            </a:r>
            <a:endParaRPr lang="en-US" sz="3200" dirty="0"/>
          </a:p>
        </p:txBody>
      </p:sp>
      <p:pic>
        <p:nvPicPr>
          <p:cNvPr id="5" name="Picture 4" descr="donatello-21032601-1-4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34" y="1417638"/>
            <a:ext cx="3045766" cy="3668930"/>
          </a:xfrm>
          <a:prstGeom prst="rect">
            <a:avLst/>
          </a:prstGeom>
        </p:spPr>
      </p:pic>
      <p:pic>
        <p:nvPicPr>
          <p:cNvPr id="6" name="Picture 5" descr="d8e7024f6ce2c20ad6b572d97e2b68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64" y="2672270"/>
            <a:ext cx="2971499" cy="36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NT-Group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8" y="478369"/>
            <a:ext cx="8016205" cy="57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Science and the Renaissance	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well as experiencing cultural change in the arts, there were also impressive scientific advancements during the Renaissance.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16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Galileo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164"/>
            <a:ext cx="4276650" cy="709169"/>
          </a:xfrm>
        </p:spPr>
        <p:txBody>
          <a:bodyPr/>
          <a:lstStyle/>
          <a:p>
            <a:r>
              <a:rPr lang="en-US" dirty="0" smtClean="0"/>
              <a:t>Famous Astronomer </a:t>
            </a:r>
            <a:endParaRPr lang="en-US" dirty="0"/>
          </a:p>
        </p:txBody>
      </p:sp>
      <p:pic>
        <p:nvPicPr>
          <p:cNvPr id="4" name="Picture 3" descr="download (1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66" y="708332"/>
            <a:ext cx="3094934" cy="3942422"/>
          </a:xfrm>
          <a:prstGeom prst="rect">
            <a:avLst/>
          </a:prstGeom>
        </p:spPr>
      </p:pic>
      <p:pic>
        <p:nvPicPr>
          <p:cNvPr id="5" name="Picture 4" descr="0b3d782c56bc40e2bd9f45df39d002c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0" y="1954784"/>
            <a:ext cx="3595746" cy="2696810"/>
          </a:xfrm>
          <a:prstGeom prst="rect">
            <a:avLst/>
          </a:prstGeom>
        </p:spPr>
      </p:pic>
      <p:pic>
        <p:nvPicPr>
          <p:cNvPr id="6" name="Picture 5" descr="geocentric-vs-heliocentric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5" y="4651594"/>
            <a:ext cx="3274742" cy="18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Isaac Newton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5" name="Picture 4" descr="download (1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5" y="581420"/>
            <a:ext cx="2425700" cy="3352800"/>
          </a:xfrm>
          <a:prstGeom prst="rect">
            <a:avLst/>
          </a:prstGeom>
        </p:spPr>
      </p:pic>
      <p:pic>
        <p:nvPicPr>
          <p:cNvPr id="6" name="Picture 5" descr="leibnizproble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57" y="1417638"/>
            <a:ext cx="3009943" cy="3165262"/>
          </a:xfrm>
          <a:prstGeom prst="rect">
            <a:avLst/>
          </a:prstGeom>
        </p:spPr>
      </p:pic>
      <p:pic>
        <p:nvPicPr>
          <p:cNvPr id="7" name="Picture 6" descr="gravit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88" y="4264290"/>
            <a:ext cx="32639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1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911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Shakespeare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58" y="1262112"/>
            <a:ext cx="4194179" cy="676178"/>
          </a:xfrm>
        </p:spPr>
        <p:txBody>
          <a:bodyPr/>
          <a:lstStyle/>
          <a:p>
            <a:r>
              <a:rPr lang="en-US" dirty="0" smtClean="0"/>
              <a:t>Famous English Poet</a:t>
            </a:r>
          </a:p>
          <a:p>
            <a:endParaRPr lang="en-US" dirty="0"/>
          </a:p>
        </p:txBody>
      </p:sp>
      <p:pic>
        <p:nvPicPr>
          <p:cNvPr id="4" name="Picture 3" descr="11-romeo-juliet.w529.h3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5" y="1262112"/>
            <a:ext cx="3788008" cy="2540580"/>
          </a:xfrm>
          <a:prstGeom prst="rect">
            <a:avLst/>
          </a:prstGeom>
        </p:spPr>
      </p:pic>
      <p:pic>
        <p:nvPicPr>
          <p:cNvPr id="5" name="Picture 4" descr="julius_caes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64054"/>
            <a:ext cx="4391104" cy="3083492"/>
          </a:xfrm>
          <a:prstGeom prst="rect">
            <a:avLst/>
          </a:prstGeom>
        </p:spPr>
      </p:pic>
      <p:pic>
        <p:nvPicPr>
          <p:cNvPr id="6" name="Picture 5" descr="Adams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37" y="3645943"/>
            <a:ext cx="4363313" cy="29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38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Northern Renaissance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Occurred throughout the rest of Europe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r>
              <a:rPr lang="en-US" dirty="0" smtClean="0"/>
              <a:t>Comes after and influenced by the Italian Renaissance</a:t>
            </a:r>
          </a:p>
          <a:p>
            <a:r>
              <a:rPr lang="en-US" dirty="0" smtClean="0"/>
              <a:t>More religious in nature</a:t>
            </a:r>
          </a:p>
          <a:p>
            <a:r>
              <a:rPr lang="en-US" dirty="0" smtClean="0"/>
              <a:t>Focus on human characteristics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5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12" y="247432"/>
            <a:ext cx="3603893" cy="4404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150" y="742297"/>
            <a:ext cx="31504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pple Chancery"/>
                <a:cs typeface="Apple Chancery"/>
              </a:rPr>
              <a:t>Vermeer 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6" name="Picture 5" descr="milk_gatele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4" y="1991136"/>
            <a:ext cx="4008723" cy="44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8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pple Chancery"/>
                <a:cs typeface="Apple Chancery"/>
              </a:rPr>
              <a:t>Niccolo</a:t>
            </a:r>
            <a:r>
              <a:rPr lang="en-US" dirty="0" smtClean="0">
                <a:latin typeface="Apple Chancery"/>
                <a:cs typeface="Apple Chancery"/>
              </a:rPr>
              <a:t> Machiavelli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great political thinkers of the Italian Renaissance</a:t>
            </a:r>
          </a:p>
          <a:p>
            <a:r>
              <a:rPr lang="en-US" dirty="0" smtClean="0"/>
              <a:t>“The Prince” </a:t>
            </a:r>
          </a:p>
        </p:txBody>
      </p:sp>
    </p:spTree>
    <p:extLst>
      <p:ext uri="{BB962C8B-B14F-4D97-AF65-F5344CB8AC3E}">
        <p14:creationId xmlns:p14="http://schemas.microsoft.com/office/powerpoint/2010/main" val="225110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Renaissance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60" y="1187813"/>
            <a:ext cx="9028540" cy="4525963"/>
          </a:xfrm>
        </p:spPr>
        <p:txBody>
          <a:bodyPr/>
          <a:lstStyle/>
          <a:p>
            <a:r>
              <a:rPr lang="en-US" dirty="0" smtClean="0"/>
              <a:t>Starts in Italy-comes before Northern Renaissance</a:t>
            </a:r>
          </a:p>
          <a:p>
            <a:r>
              <a:rPr lang="en-US" dirty="0" smtClean="0"/>
              <a:t>Closely linked to the Classical Civilizations</a:t>
            </a:r>
          </a:p>
          <a:p>
            <a:r>
              <a:rPr lang="en-US" dirty="0" smtClean="0"/>
              <a:t>More secular (?)  in nature</a:t>
            </a:r>
          </a:p>
          <a:p>
            <a:r>
              <a:rPr lang="en-US" dirty="0" smtClean="0"/>
              <a:t>Humanism </a:t>
            </a:r>
            <a:endParaRPr lang="en-US" dirty="0"/>
          </a:p>
        </p:txBody>
      </p:sp>
      <p:pic>
        <p:nvPicPr>
          <p:cNvPr id="4" name="Picture 3" descr="images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86" y="5374597"/>
            <a:ext cx="3463149" cy="3447558"/>
          </a:xfrm>
          <a:prstGeom prst="rect">
            <a:avLst/>
          </a:prstGeom>
        </p:spPr>
      </p:pic>
      <p:pic>
        <p:nvPicPr>
          <p:cNvPr id="5" name="Picture 4" descr="64683-004-082BB94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1" y="3727980"/>
            <a:ext cx="3204524" cy="24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098fb001ec2679338abc2a081933f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5" y="331804"/>
            <a:ext cx="4179471" cy="3577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3735" y="626829"/>
            <a:ext cx="3282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 Prince” is considered one of the first works in modern philosophy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63735" y="2672269"/>
            <a:ext cx="35297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“When possible, a prince should strive to rise to power on his own merits”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9253" y="4536260"/>
            <a:ext cx="496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“It is better to be feared than loved, if you cannot be both.”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328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Dante Alighieri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Italian Poet </a:t>
            </a:r>
          </a:p>
          <a:p>
            <a:r>
              <a:rPr lang="en-US" dirty="0" smtClean="0"/>
              <a:t>“Inferno” </a:t>
            </a:r>
            <a:endParaRPr lang="en-US" dirty="0"/>
          </a:p>
        </p:txBody>
      </p:sp>
      <p:pic>
        <p:nvPicPr>
          <p:cNvPr id="4" name="Picture 3" descr="download (10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1" y="1417638"/>
            <a:ext cx="2311400" cy="3530600"/>
          </a:xfrm>
          <a:prstGeom prst="rect">
            <a:avLst/>
          </a:prstGeom>
        </p:spPr>
      </p:pic>
      <p:pic>
        <p:nvPicPr>
          <p:cNvPr id="5" name="Picture 4" descr="infer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4486"/>
            <a:ext cx="5411004" cy="36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Leonardo Da Vinci 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ever-after-2-550x3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1001510" y="1417638"/>
            <a:ext cx="6658395" cy="3661861"/>
          </a:xfrm>
        </p:spPr>
      </p:pic>
    </p:spTree>
    <p:extLst>
      <p:ext uri="{BB962C8B-B14F-4D97-AF65-F5344CB8AC3E}">
        <p14:creationId xmlns:p14="http://schemas.microsoft.com/office/powerpoint/2010/main" val="27617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Leonardo Da Vinci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“Renaissance Man” </a:t>
            </a:r>
            <a:endParaRPr lang="en-US" dirty="0"/>
          </a:p>
          <a:p>
            <a:r>
              <a:rPr lang="en-US" dirty="0" smtClean="0"/>
              <a:t>Interested in math, anatomy, painting, sculpting, invention, architecture, botany, literature</a:t>
            </a:r>
          </a:p>
          <a:p>
            <a:r>
              <a:rPr lang="en-US" dirty="0" smtClean="0"/>
              <a:t>Born and educated in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last-su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4" y="1072207"/>
            <a:ext cx="8544021" cy="50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e961e060b9c4529166a006921a5f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76" y="-1"/>
            <a:ext cx="6251321" cy="66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4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4" y="973234"/>
            <a:ext cx="3595747" cy="4800188"/>
          </a:xfrm>
          <a:prstGeom prst="rect">
            <a:avLst/>
          </a:prstGeom>
        </p:spPr>
      </p:pic>
      <p:pic>
        <p:nvPicPr>
          <p:cNvPr id="5" name="Picture 4" descr="download (5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4" y="973234"/>
            <a:ext cx="3942126" cy="48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8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92" y="956739"/>
            <a:ext cx="3810172" cy="50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129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261</TotalTime>
  <Words>638</Words>
  <Application>Microsoft Office PowerPoint</Application>
  <PresentationFormat>On-screen Show (4:3)</PresentationFormat>
  <Paragraphs>125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Apple Chancery</vt:lpstr>
      <vt:lpstr>Arial</vt:lpstr>
      <vt:lpstr>Calibri</vt:lpstr>
      <vt:lpstr>Wingdings</vt:lpstr>
      <vt:lpstr>Black</vt:lpstr>
      <vt:lpstr>The Renaissance </vt:lpstr>
      <vt:lpstr>The Renaissance </vt:lpstr>
      <vt:lpstr>Italian Renaissance </vt:lpstr>
      <vt:lpstr>Leonardo Da Vinci </vt:lpstr>
      <vt:lpstr>Leonardo Da Vinci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Michelangelo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Raphael </vt:lpstr>
      <vt:lpstr>PowerPoint Presentation</vt:lpstr>
      <vt:lpstr>PowerPoint Presentation</vt:lpstr>
      <vt:lpstr>Donatello </vt:lpstr>
      <vt:lpstr>PowerPoint Presentation</vt:lpstr>
      <vt:lpstr>Science and the Renaissance </vt:lpstr>
      <vt:lpstr>Galileo</vt:lpstr>
      <vt:lpstr>Isaac Newton</vt:lpstr>
      <vt:lpstr>Shakespeare </vt:lpstr>
      <vt:lpstr>Northern Renaissance</vt:lpstr>
      <vt:lpstr>PowerPoint Presentation</vt:lpstr>
      <vt:lpstr>Niccolo Machiavelli </vt:lpstr>
      <vt:lpstr>PowerPoint Presentation</vt:lpstr>
      <vt:lpstr>Dante Alighieri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Natalie Matthews</dc:creator>
  <cp:lastModifiedBy>AMY ASHMENT</cp:lastModifiedBy>
  <cp:revision>20</cp:revision>
  <dcterms:created xsi:type="dcterms:W3CDTF">2018-02-16T18:23:55Z</dcterms:created>
  <dcterms:modified xsi:type="dcterms:W3CDTF">2019-02-25T14:37:35Z</dcterms:modified>
</cp:coreProperties>
</file>