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2"/>
  </p:notesMasterIdLst>
  <p:handoutMasterIdLst>
    <p:handoutMasterId r:id="rId53"/>
  </p:handoutMasterIdLst>
  <p:sldIdLst>
    <p:sldId id="300" r:id="rId2"/>
    <p:sldId id="317" r:id="rId3"/>
    <p:sldId id="304" r:id="rId4"/>
    <p:sldId id="280" r:id="rId5"/>
    <p:sldId id="328" r:id="rId6"/>
    <p:sldId id="291" r:id="rId7"/>
    <p:sldId id="284" r:id="rId8"/>
    <p:sldId id="301" r:id="rId9"/>
    <p:sldId id="292" r:id="rId10"/>
    <p:sldId id="275" r:id="rId11"/>
    <p:sldId id="298" r:id="rId12"/>
    <p:sldId id="313" r:id="rId13"/>
    <p:sldId id="311" r:id="rId14"/>
    <p:sldId id="293" r:id="rId15"/>
    <p:sldId id="276" r:id="rId16"/>
    <p:sldId id="302" r:id="rId17"/>
    <p:sldId id="289" r:id="rId18"/>
    <p:sldId id="314" r:id="rId19"/>
    <p:sldId id="319" r:id="rId20"/>
    <p:sldId id="290" r:id="rId21"/>
    <p:sldId id="294" r:id="rId22"/>
    <p:sldId id="286" r:id="rId23"/>
    <p:sldId id="320" r:id="rId24"/>
    <p:sldId id="288" r:id="rId25"/>
    <p:sldId id="287" r:id="rId26"/>
    <p:sldId id="321" r:id="rId27"/>
    <p:sldId id="318" r:id="rId28"/>
    <p:sldId id="303" r:id="rId29"/>
    <p:sldId id="268" r:id="rId30"/>
    <p:sldId id="272" r:id="rId31"/>
    <p:sldId id="316" r:id="rId32"/>
    <p:sldId id="259" r:id="rId33"/>
    <p:sldId id="274" r:id="rId34"/>
    <p:sldId id="295" r:id="rId35"/>
    <p:sldId id="326" r:id="rId36"/>
    <p:sldId id="263" r:id="rId37"/>
    <p:sldId id="261" r:id="rId38"/>
    <p:sldId id="267" r:id="rId39"/>
    <p:sldId id="305" r:id="rId40"/>
    <p:sldId id="281" r:id="rId41"/>
    <p:sldId id="312" r:id="rId42"/>
    <p:sldId id="278" r:id="rId43"/>
    <p:sldId id="256" r:id="rId44"/>
    <p:sldId id="264" r:id="rId45"/>
    <p:sldId id="265" r:id="rId46"/>
    <p:sldId id="322" r:id="rId47"/>
    <p:sldId id="325" r:id="rId48"/>
    <p:sldId id="327" r:id="rId49"/>
    <p:sldId id="323" r:id="rId50"/>
    <p:sldId id="324" r:id="rId51"/>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cs typeface="Times New Roman"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Times New Roman" charset="0"/>
              </a:defRPr>
            </a:lvl1pPr>
          </a:lstStyle>
          <a:p>
            <a:pPr>
              <a:defRPr/>
            </a:pPr>
            <a:fld id="{BBAE3550-40B7-0F45-91D7-B9BBB2A1718B}" type="datetime1">
              <a:rPr lang="en-US"/>
              <a:pPr>
                <a:defRPr/>
              </a:pPr>
              <a:t>2/6/2019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cs typeface="Times New Roman"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CDEE2107-BB80-3742-9778-91C2E6DC8972}" type="slidenum">
              <a:rPr lang="en-US"/>
              <a:pPr>
                <a:defRPr/>
              </a:pPr>
              <a:t>‹#›</a:t>
            </a:fld>
            <a:endParaRPr lang="en-US"/>
          </a:p>
        </p:txBody>
      </p:sp>
    </p:spTree>
    <p:extLst>
      <p:ext uri="{BB962C8B-B14F-4D97-AF65-F5344CB8AC3E}">
        <p14:creationId xmlns:p14="http://schemas.microsoft.com/office/powerpoint/2010/main" val="3636491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cs typeface="Times New Roman"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Times New Roman" charset="0"/>
              </a:defRPr>
            </a:lvl1pPr>
          </a:lstStyle>
          <a:p>
            <a:pPr>
              <a:defRPr/>
            </a:pPr>
            <a:fld id="{65EA5135-CC0E-F742-AE9D-5BB8179CFEAE}" type="datetime1">
              <a:rPr lang="en-US"/>
              <a:pPr>
                <a:defRPr/>
              </a:pPr>
              <a:t>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cs typeface="Times New Roman"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9FE3EC54-CC16-7E45-B4C7-1DE9DA55F353}" type="slidenum">
              <a:rPr lang="en-US"/>
              <a:pPr>
                <a:defRPr/>
              </a:pPr>
              <a:t>‹#›</a:t>
            </a:fld>
            <a:endParaRPr lang="en-US"/>
          </a:p>
        </p:txBody>
      </p:sp>
    </p:spTree>
    <p:extLst>
      <p:ext uri="{BB962C8B-B14F-4D97-AF65-F5344CB8AC3E}">
        <p14:creationId xmlns:p14="http://schemas.microsoft.com/office/powerpoint/2010/main" val="3539707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C847EF9-A6A1-9F49-9FD6-39AC0D9D98A6}" type="slidenum">
              <a:rPr lang="en-US" sz="1200"/>
              <a:pPr eaLnBrk="1" hangingPunct="1"/>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Rocky soil</a:t>
            </a:r>
          </a:p>
          <a:p>
            <a:r>
              <a:rPr lang="en-US" dirty="0" smtClean="0"/>
              <a:t>Trade</a:t>
            </a:r>
          </a:p>
          <a:p>
            <a:r>
              <a:rPr lang="en-US" dirty="0" smtClean="0"/>
              <a:t>Did a lot of stuff outside because of </a:t>
            </a:r>
            <a:r>
              <a:rPr lang="en-US" smtClean="0"/>
              <a:t>mild climate. </a:t>
            </a:r>
            <a:endParaRPr lang="en-US"/>
          </a:p>
        </p:txBody>
      </p:sp>
      <p:sp>
        <p:nvSpPr>
          <p:cNvPr id="4" name="Slide Number Placeholder 3"/>
          <p:cNvSpPr>
            <a:spLocks noGrp="1"/>
          </p:cNvSpPr>
          <p:nvPr>
            <p:ph type="sldNum" sz="quarter" idx="10"/>
          </p:nvPr>
        </p:nvSpPr>
        <p:spPr/>
        <p:txBody>
          <a:bodyPr/>
          <a:lstStyle/>
          <a:p>
            <a:pPr>
              <a:defRPr/>
            </a:pPr>
            <a:fld id="{9FE3EC54-CC16-7E45-B4C7-1DE9DA55F353}" type="slidenum">
              <a:rPr lang="en-US" smtClean="0"/>
              <a:pPr>
                <a:defRPr/>
              </a:pPr>
              <a:t>4</a:t>
            </a:fld>
            <a:endParaRPr lang="en-US"/>
          </a:p>
        </p:txBody>
      </p:sp>
    </p:spTree>
    <p:extLst>
      <p:ext uri="{BB962C8B-B14F-4D97-AF65-F5344CB8AC3E}">
        <p14:creationId xmlns:p14="http://schemas.microsoft.com/office/powerpoint/2010/main" val="78786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1463675" y="3549650"/>
            <a:ext cx="2971800" cy="1588"/>
          </a:xfrm>
          <a:prstGeom prst="line">
            <a:avLst/>
          </a:prstGeom>
          <a:noFill/>
          <a:ln w="9525">
            <a:solidFill>
              <a:srgbClr val="EEEDE9"/>
            </a:solidFill>
            <a:round/>
            <a:headEnd/>
            <a:tailEnd/>
          </a:ln>
          <a:effectLst>
            <a:outerShdw blurRad="63500" algn="tl" rotWithShape="0">
              <a:srgbClr val="000000">
                <a:alpha val="54999"/>
              </a:srgbClr>
            </a:outerShdw>
          </a:effectLst>
        </p:spPr>
      </p:cxnSp>
      <p:cxnSp>
        <p:nvCxnSpPr>
          <p:cNvPr id="5" name="Straight Connector 4"/>
          <p:cNvCxnSpPr>
            <a:cxnSpLocks noChangeShapeType="1"/>
          </p:cNvCxnSpPr>
          <p:nvPr/>
        </p:nvCxnSpPr>
        <p:spPr bwMode="auto">
          <a:xfrm>
            <a:off x="4708525" y="3549650"/>
            <a:ext cx="2971800" cy="1588"/>
          </a:xfrm>
          <a:prstGeom prst="line">
            <a:avLst/>
          </a:prstGeom>
          <a:noFill/>
          <a:ln w="9525">
            <a:solidFill>
              <a:srgbClr val="EEEDE9"/>
            </a:solidFill>
            <a:round/>
            <a:headEnd/>
            <a:tailEnd/>
          </a:ln>
          <a:effectLst>
            <a:outerShdw blurRad="63500" algn="tl" rotWithShape="0">
              <a:srgbClr val="000000">
                <a:alpha val="54999"/>
              </a:srgbClr>
            </a:outerShdw>
          </a:effectLst>
        </p:spPr>
      </p:cxnSp>
      <p:sp>
        <p:nvSpPr>
          <p:cNvPr id="6" name="Oval 5"/>
          <p:cNvSpPr>
            <a:spLocks noChangeArrowheads="1"/>
          </p:cNvSpPr>
          <p:nvPr/>
        </p:nvSpPr>
        <p:spPr bwMode="auto">
          <a:xfrm>
            <a:off x="4540250" y="3525838"/>
            <a:ext cx="46038" cy="46037"/>
          </a:xfrm>
          <a:prstGeom prst="ellipse">
            <a:avLst/>
          </a:prstGeom>
          <a:solidFill>
            <a:schemeClr val="accent2"/>
          </a:solidFill>
          <a:ln w="38100">
            <a:solidFill>
              <a:schemeClr val="accent2"/>
            </a:solidFill>
            <a:round/>
            <a:headEnd/>
            <a:tailEnd/>
          </a:ln>
          <a:effectLst>
            <a:outerShdw blurRad="63500" algn="tl" rotWithShape="0">
              <a:srgbClr val="000000">
                <a:alpha val="54999"/>
              </a:srgbClr>
            </a:outerShdw>
          </a:effectLst>
        </p:spPr>
        <p:txBody>
          <a:bodyPr anchor="ctr"/>
          <a:lstStyle/>
          <a:p>
            <a:pPr algn="ctr">
              <a:defRPr/>
            </a:pPr>
            <a:endParaRPr lang="en-US">
              <a:solidFill>
                <a:srgbClr val="030301"/>
              </a:solidFill>
              <a:latin typeface="Constantia" charset="0"/>
              <a:cs typeface="Times New Roman" charset="0"/>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041F7F5D-D937-434E-BAFE-6AE4F30E082A}"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80493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F8AFA4B-427D-E94A-A6E9-9E16AEAFECAF}" type="slidenum">
              <a:rPr lang="en-US"/>
              <a:pPr>
                <a:defRPr/>
              </a:pPr>
              <a:t>‹#›</a:t>
            </a:fld>
            <a:endParaRPr lang="en-US"/>
          </a:p>
        </p:txBody>
      </p:sp>
    </p:spTree>
    <p:extLst>
      <p:ext uri="{BB962C8B-B14F-4D97-AF65-F5344CB8AC3E}">
        <p14:creationId xmlns:p14="http://schemas.microsoft.com/office/powerpoint/2010/main" val="2180579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3D31E599-402A-4A40-ABED-487169A897C5}" type="slidenum">
              <a:rPr lang="en-US"/>
              <a:pPr>
                <a:defRPr/>
              </a:pPr>
              <a:t>‹#›</a:t>
            </a:fld>
            <a:endParaRPr lang="en-US"/>
          </a:p>
        </p:txBody>
      </p:sp>
    </p:spTree>
    <p:extLst>
      <p:ext uri="{BB962C8B-B14F-4D97-AF65-F5344CB8AC3E}">
        <p14:creationId xmlns:p14="http://schemas.microsoft.com/office/powerpoint/2010/main" val="3953675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61BCE6D-25E7-1D4D-9C6D-CAFC5997DB8D}" type="slidenum">
              <a:rPr lang="en-US"/>
              <a:pPr>
                <a:defRPr/>
              </a:pPr>
              <a:t>‹#›</a:t>
            </a:fld>
            <a:endParaRPr lang="en-US"/>
          </a:p>
        </p:txBody>
      </p:sp>
    </p:spTree>
    <p:extLst>
      <p:ext uri="{BB962C8B-B14F-4D97-AF65-F5344CB8AC3E}">
        <p14:creationId xmlns:p14="http://schemas.microsoft.com/office/powerpoint/2010/main" val="3031900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685800" y="4916488"/>
            <a:ext cx="7924800" cy="4762"/>
          </a:xfrm>
          <a:prstGeom prst="line">
            <a:avLst/>
          </a:prstGeom>
          <a:noFill/>
          <a:ln w="9525">
            <a:solidFill>
              <a:srgbClr val="E9E9E8"/>
            </a:solidFill>
            <a:round/>
            <a:headEnd/>
            <a:tailEnd/>
          </a:ln>
          <a:effectLst>
            <a:outerShdw blurRad="63500" algn="tl" rotWithShape="0">
              <a:srgbClr val="000000">
                <a:alpha val="54999"/>
              </a:srgbClr>
            </a:outerShdw>
          </a:effectLst>
        </p:spPr>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6CB17B-F05E-4244-B166-714335CDB181}" type="slidenum">
              <a:rPr lang="en-US"/>
              <a:pPr>
                <a:defRPr/>
              </a:pPr>
              <a:t>‹#›</a:t>
            </a:fld>
            <a:endParaRPr lang="en-US"/>
          </a:p>
        </p:txBody>
      </p:sp>
    </p:spTree>
    <p:extLst>
      <p:ext uri="{BB962C8B-B14F-4D97-AF65-F5344CB8AC3E}">
        <p14:creationId xmlns:p14="http://schemas.microsoft.com/office/powerpoint/2010/main" val="410380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B3CFAD5-D2B7-D04F-BDB1-38488E4D6876}" type="slidenum">
              <a:rPr lang="en-US"/>
              <a:pPr>
                <a:defRPr/>
              </a:pPr>
              <a:t>‹#›</a:t>
            </a:fld>
            <a:endParaRPr lang="en-US"/>
          </a:p>
        </p:txBody>
      </p:sp>
    </p:spTree>
    <p:extLst>
      <p:ext uri="{BB962C8B-B14F-4D97-AF65-F5344CB8AC3E}">
        <p14:creationId xmlns:p14="http://schemas.microsoft.com/office/powerpoint/2010/main" val="18329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563563" y="2179638"/>
            <a:ext cx="3748087" cy="1587"/>
          </a:xfrm>
          <a:prstGeom prst="line">
            <a:avLst/>
          </a:prstGeom>
          <a:noFill/>
          <a:ln w="12700">
            <a:solidFill>
              <a:srgbClr val="EEEDE9"/>
            </a:solidFill>
            <a:round/>
            <a:headEnd/>
            <a:tailEnd/>
          </a:ln>
          <a:effectLst>
            <a:outerShdw blurRad="63500" algn="tl" rotWithShape="0">
              <a:srgbClr val="000000">
                <a:alpha val="54999"/>
              </a:srgbClr>
            </a:outerShdw>
          </a:effectLst>
        </p:spPr>
      </p:cxnSp>
      <p:cxnSp>
        <p:nvCxnSpPr>
          <p:cNvPr id="8" name="Straight Connector 7"/>
          <p:cNvCxnSpPr>
            <a:cxnSpLocks noChangeShapeType="1"/>
          </p:cNvCxnSpPr>
          <p:nvPr/>
        </p:nvCxnSpPr>
        <p:spPr bwMode="auto">
          <a:xfrm>
            <a:off x="4754563" y="2179638"/>
            <a:ext cx="3749675" cy="1587"/>
          </a:xfrm>
          <a:prstGeom prst="line">
            <a:avLst/>
          </a:prstGeom>
          <a:noFill/>
          <a:ln w="12700">
            <a:solidFill>
              <a:srgbClr val="EEEDE9"/>
            </a:solidFill>
            <a:round/>
            <a:headEnd/>
            <a:tailEnd/>
          </a:ln>
          <a:effectLst>
            <a:outerShdw blurRad="63500" algn="tl" rotWithShape="0">
              <a:srgbClr val="000000">
                <a:alpha val="54999"/>
              </a:srgbClr>
            </a:outerShdw>
          </a:effectLst>
        </p:spPr>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182CCDE-B321-BB4E-BA3A-7E449407EB72}"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5688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83C94B11-960A-9B41-A3E8-DCF8509A3324}" type="slidenum">
              <a:rPr lang="en-US"/>
              <a:pPr>
                <a:defRPr/>
              </a:pPr>
              <a:t>‹#›</a:t>
            </a:fld>
            <a:endParaRPr lang="en-US"/>
          </a:p>
        </p:txBody>
      </p:sp>
    </p:spTree>
    <p:extLst>
      <p:ext uri="{BB962C8B-B14F-4D97-AF65-F5344CB8AC3E}">
        <p14:creationId xmlns:p14="http://schemas.microsoft.com/office/powerpoint/2010/main" val="385026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60EB50A8-24B4-7B41-AE45-4E3E0D0A5A75}" type="slidenum">
              <a:rPr lang="en-US"/>
              <a:pPr>
                <a:defRPr/>
              </a:pPr>
              <a:t>‹#›</a:t>
            </a:fld>
            <a:endParaRPr lang="en-US"/>
          </a:p>
        </p:txBody>
      </p:sp>
    </p:spTree>
    <p:extLst>
      <p:ext uri="{BB962C8B-B14F-4D97-AF65-F5344CB8AC3E}">
        <p14:creationId xmlns:p14="http://schemas.microsoft.com/office/powerpoint/2010/main" val="405301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EFDB38CD-DF1D-0343-96C5-7AE941212F6A}" type="slidenum">
              <a:rPr lang="en-US"/>
              <a:pPr>
                <a:defRPr/>
              </a:pPr>
              <a:t>‹#›</a:t>
            </a:fld>
            <a:endParaRPr lang="en-US"/>
          </a:p>
        </p:txBody>
      </p:sp>
    </p:spTree>
    <p:extLst>
      <p:ext uri="{BB962C8B-B14F-4D97-AF65-F5344CB8AC3E}">
        <p14:creationId xmlns:p14="http://schemas.microsoft.com/office/powerpoint/2010/main" val="1489127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A241232-EA20-4448-AD06-E39DED372A1A}" type="slidenum">
              <a:rPr lang="en-US"/>
              <a:pPr>
                <a:defRPr/>
              </a:pPr>
              <a:t>‹#›</a:t>
            </a:fld>
            <a:endParaRPr lang="en-US"/>
          </a:p>
        </p:txBody>
      </p:sp>
    </p:spTree>
    <p:extLst>
      <p:ext uri="{BB962C8B-B14F-4D97-AF65-F5344CB8AC3E}">
        <p14:creationId xmlns:p14="http://schemas.microsoft.com/office/powerpoint/2010/main" val="131860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cs typeface="Times New Roman"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cs typeface="Times New Roman"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cs typeface="Times New Roman" charset="0"/>
              </a:defRPr>
            </a:lvl1pPr>
          </a:lstStyle>
          <a:p>
            <a:pPr>
              <a:defRPr/>
            </a:pPr>
            <a:fld id="{B322AFB2-9037-C447-BD8F-24C3CDED4A5D}"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en-US"/>
              <a:t>Click to edit Master title style</a:t>
            </a:r>
          </a:p>
        </p:txBody>
      </p:sp>
    </p:spTree>
  </p:cSld>
  <p:clrMap bg1="dk1" tx1="lt1" bg2="dk2" tx2="lt2" accent1="accent1" accent2="accent2" accent3="accent3" accent4="accent4" accent5="accent5" accent6="accent6" hlink="hlink" folHlink="folHlink"/>
  <p:sldLayoutIdLst>
    <p:sldLayoutId id="2147483817" r:id="rId1"/>
    <p:sldLayoutId id="2147483809" r:id="rId2"/>
    <p:sldLayoutId id="2147483818" r:id="rId3"/>
    <p:sldLayoutId id="2147483810" r:id="rId4"/>
    <p:sldLayoutId id="2147483819"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200">
          <a:solidFill>
            <a:srgbClr val="F9F9F9"/>
          </a:solidFill>
          <a:latin typeface="Constantia" pitchFamily="18" charset="0"/>
          <a:ea typeface="ＭＳ Ｐゴシック" pitchFamily="-107" charset="-128"/>
          <a:cs typeface="ＭＳ Ｐゴシック" pitchFamily="-107" charset="-128"/>
        </a:defRPr>
      </a:lvl2pPr>
      <a:lvl3pPr algn="l" rtl="0" eaLnBrk="0" fontAlgn="base" hangingPunct="0">
        <a:spcBef>
          <a:spcPct val="0"/>
        </a:spcBef>
        <a:spcAft>
          <a:spcPct val="0"/>
        </a:spcAft>
        <a:defRPr sz="4200">
          <a:solidFill>
            <a:srgbClr val="F9F9F9"/>
          </a:solidFill>
          <a:latin typeface="Constantia" pitchFamily="18" charset="0"/>
          <a:ea typeface="ＭＳ Ｐゴシック" pitchFamily="-107" charset="-128"/>
          <a:cs typeface="ＭＳ Ｐゴシック" pitchFamily="-107" charset="-128"/>
        </a:defRPr>
      </a:lvl3pPr>
      <a:lvl4pPr algn="l" rtl="0" eaLnBrk="0" fontAlgn="base" hangingPunct="0">
        <a:spcBef>
          <a:spcPct val="0"/>
        </a:spcBef>
        <a:spcAft>
          <a:spcPct val="0"/>
        </a:spcAft>
        <a:defRPr sz="4200">
          <a:solidFill>
            <a:srgbClr val="F9F9F9"/>
          </a:solidFill>
          <a:latin typeface="Constantia" pitchFamily="18" charset="0"/>
          <a:ea typeface="ＭＳ Ｐゴシック" pitchFamily="-107" charset="-128"/>
          <a:cs typeface="ＭＳ Ｐゴシック" pitchFamily="-107" charset="-128"/>
        </a:defRPr>
      </a:lvl4pPr>
      <a:lvl5pPr algn="l" rtl="0" eaLnBrk="0" fontAlgn="base" hangingPunct="0">
        <a:spcBef>
          <a:spcPct val="0"/>
        </a:spcBef>
        <a:spcAft>
          <a:spcPct val="0"/>
        </a:spcAft>
        <a:defRPr sz="4200">
          <a:solidFill>
            <a:srgbClr val="F9F9F9"/>
          </a:solidFill>
          <a:latin typeface="Constantia" pitchFamily="18" charset="0"/>
          <a:ea typeface="ＭＳ Ｐゴシック" pitchFamily="-107" charset="-128"/>
          <a:cs typeface="ＭＳ Ｐゴシック" pitchFamily="-107" charset="-128"/>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charset="0"/>
        <a:buChar char=""/>
        <a:defRPr sz="2600" kern="1200">
          <a:solidFill>
            <a:schemeClr val="tx1"/>
          </a:solidFill>
          <a:latin typeface="+mn-lt"/>
          <a:ea typeface="ＭＳ Ｐゴシック" pitchFamily="-107" charset="-128"/>
          <a:cs typeface="ＭＳ Ｐゴシック" pitchFamily="-107" charset="-128"/>
        </a:defRPr>
      </a:lvl1pPr>
      <a:lvl2pPr marL="639763" indent="-273050" algn="l" rtl="0" eaLnBrk="0" fontAlgn="base" hangingPunct="0">
        <a:spcBef>
          <a:spcPts val="300"/>
        </a:spcBef>
        <a:spcAft>
          <a:spcPct val="0"/>
        </a:spcAft>
        <a:buClr>
          <a:srgbClr val="817848"/>
        </a:buClr>
        <a:buSzPct val="85000"/>
        <a:buFont typeface="Wingdings 2" charset="0"/>
        <a:buChar char=""/>
        <a:defRPr sz="2400" kern="1200">
          <a:solidFill>
            <a:schemeClr val="tx2"/>
          </a:solidFill>
          <a:latin typeface="+mn-lt"/>
          <a:ea typeface="ＭＳ Ｐゴシック" pitchFamily="-107" charset="-128"/>
          <a:cs typeface="+mn-cs"/>
        </a:defRPr>
      </a:lvl2pPr>
      <a:lvl3pPr marL="1004888" indent="-228600" algn="l" rtl="0" eaLnBrk="0" fontAlgn="base" hangingPunct="0">
        <a:spcBef>
          <a:spcPts val="300"/>
        </a:spcBef>
        <a:spcAft>
          <a:spcPct val="0"/>
        </a:spcAft>
        <a:buClr>
          <a:srgbClr val="6B633B"/>
        </a:buClr>
        <a:buSzPct val="85000"/>
        <a:buFont typeface="Wingdings 2" charset="0"/>
        <a:buChar char=""/>
        <a:defRPr sz="2100" kern="1200">
          <a:solidFill>
            <a:schemeClr val="tx1"/>
          </a:solidFill>
          <a:latin typeface="+mn-lt"/>
          <a:ea typeface="ＭＳ Ｐゴシック" pitchFamily="-107" charset="-128"/>
          <a:cs typeface="+mn-cs"/>
        </a:defRPr>
      </a:lvl3pPr>
      <a:lvl4pPr marL="1279525" indent="-228600" algn="l" rtl="0" eaLnBrk="0" fontAlgn="base" hangingPunct="0">
        <a:spcBef>
          <a:spcPts val="300"/>
        </a:spcBef>
        <a:spcAft>
          <a:spcPct val="0"/>
        </a:spcAft>
        <a:buClr>
          <a:srgbClr val="817848"/>
        </a:buClr>
        <a:buSzPct val="85000"/>
        <a:buFont typeface="Wingdings 2" charset="0"/>
        <a:buChar char=""/>
        <a:defRPr sz="1900" kern="1200">
          <a:solidFill>
            <a:schemeClr val="tx1"/>
          </a:solidFill>
          <a:latin typeface="+mn-lt"/>
          <a:ea typeface="ＭＳ Ｐゴシック" pitchFamily="-107" charset="-128"/>
          <a:cs typeface="+mn-cs"/>
        </a:defRPr>
      </a:lvl4pPr>
      <a:lvl5pPr marL="1554163" indent="-228600" algn="l" rtl="0" eaLnBrk="0" fontAlgn="base" hangingPunct="0">
        <a:spcBef>
          <a:spcPts val="338"/>
        </a:spcBef>
        <a:spcAft>
          <a:spcPct val="0"/>
        </a:spcAft>
        <a:buClr>
          <a:srgbClr val="817848"/>
        </a:buClr>
        <a:buSzPct val="85000"/>
        <a:buFont typeface="Wingdings 2" charset="0"/>
        <a:buChar char=""/>
        <a:defRPr sz="1600" kern="1200">
          <a:solidFill>
            <a:schemeClr val="tx1"/>
          </a:solidFill>
          <a:latin typeface="+mn-lt"/>
          <a:ea typeface="ＭＳ Ｐゴシック" pitchFamily="-107" charset="-128"/>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s://www.youtube.com/watch?v=Eh3kwtjbc_M" TargetMode="External"/><Relationship Id="rId4" Type="http://schemas.openxmlformats.org/officeDocument/2006/relationships/hyperlink" Target="https://www.youtube.com/watch?v=RRq7lLawQB4" TargetMode="External"/></Relationships>
</file>

<file path=ppt/slides/_rels/slide2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http://www.goddess-athena.org/Museum/Temples/Parthenon/Parthenon_NW_from_W.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goddess-athena.org/Museum/Temples/Parthenon/Parthenon_NW_from_NW9.html" TargetMode="External"/><Relationship Id="rId1" Type="http://schemas.openxmlformats.org/officeDocument/2006/relationships/slideLayout" Target="../slideLayouts/slideLayout7.xml"/><Relationship Id="rId6" Type="http://schemas.openxmlformats.org/officeDocument/2006/relationships/hyperlink" Target="http://www.goddess-athena.org/Museum/Temples/Parthenon/Parthenon_E_from_NE2.html" TargetMode="External"/><Relationship Id="rId5" Type="http://schemas.openxmlformats.org/officeDocument/2006/relationships/image" Target="../media/image33.jpeg"/><Relationship Id="rId4" Type="http://schemas.openxmlformats.org/officeDocument/2006/relationships/hyperlink" Target="http://www.goddess-athena.org/Museum/Temples/Parthenon/Parthenon_NE_from_NE1.html"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hyperlink" Target="http://167.206.67.171/hersch/WebStuff/ArtHistory/G6x.f.Greek/Paestum.%20Hera%20detail%20Archaic-style%20Doric%20capital%20with%20wide%20echinus..jpg"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s>
</file>

<file path=ppt/slides/_rels/slide4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jpeg"/></Relationships>
</file>

<file path=ppt/slides/_rels/slide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eaLnBrk="1" fontAlgn="auto" hangingPunct="1">
              <a:spcAft>
                <a:spcPts val="0"/>
              </a:spcAft>
              <a:defRPr/>
            </a:pPr>
            <a:r>
              <a:rPr sz="9600">
                <a:solidFill>
                  <a:schemeClr val="tx2">
                    <a:lumMod val="50000"/>
                  </a:schemeClr>
                </a:solidFill>
                <a:ea typeface="+mj-ea"/>
                <a:cs typeface="+mj-cs"/>
              </a:rPr>
              <a:t>GREECE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7" descr="The+School+of+Athens+Raphael+1509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382000" cy="559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Text Box 8"/>
          <p:cNvSpPr txBox="1">
            <a:spLocks noChangeArrowheads="1"/>
          </p:cNvSpPr>
          <p:nvPr/>
        </p:nvSpPr>
        <p:spPr bwMode="auto">
          <a:xfrm>
            <a:off x="1676400" y="228600"/>
            <a:ext cx="57451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600" b="0">
                <a:latin typeface="Constantia" charset="0"/>
              </a:rPr>
              <a:t>THE SCHOOL OF ATHENS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301750" y="171450"/>
            <a:ext cx="64643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3200">
                <a:latin typeface="Constantia" charset="0"/>
              </a:rPr>
              <a:t>The Greek Philosophers created </a:t>
            </a:r>
          </a:p>
          <a:p>
            <a:pPr algn="ctr"/>
            <a:r>
              <a:rPr lang="en-US" sz="3200">
                <a:latin typeface="Constantia" charset="0"/>
              </a:rPr>
              <a:t>the ideas Western Civilization</a:t>
            </a:r>
          </a:p>
          <a:p>
            <a:pPr algn="ctr"/>
            <a:r>
              <a:rPr lang="en-US" sz="3200">
                <a:latin typeface="Constantia" charset="0"/>
              </a:rPr>
              <a:t>is based on.</a:t>
            </a:r>
          </a:p>
        </p:txBody>
      </p:sp>
      <p:sp>
        <p:nvSpPr>
          <p:cNvPr id="47107" name="Rectangle 3"/>
          <p:cNvSpPr>
            <a:spLocks noChangeArrowheads="1"/>
          </p:cNvSpPr>
          <p:nvPr/>
        </p:nvSpPr>
        <p:spPr bwMode="auto">
          <a:xfrm>
            <a:off x="1868488" y="2139950"/>
            <a:ext cx="548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latin typeface="Constantia" charset="0"/>
              </a:rPr>
              <a:t>1. Natural Laws govern the universe.</a:t>
            </a:r>
          </a:p>
        </p:txBody>
      </p:sp>
      <p:sp>
        <p:nvSpPr>
          <p:cNvPr id="47108" name="Rectangle 4"/>
          <p:cNvSpPr>
            <a:spLocks noChangeArrowheads="1"/>
          </p:cNvSpPr>
          <p:nvPr/>
        </p:nvSpPr>
        <p:spPr bwMode="auto">
          <a:xfrm>
            <a:off x="1803400" y="3133725"/>
            <a:ext cx="56372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latin typeface="Constantia" charset="0"/>
              </a:rPr>
              <a:t>2. Man exploits those natural laws for </a:t>
            </a:r>
          </a:p>
          <a:p>
            <a:pPr algn="ctr"/>
            <a:r>
              <a:rPr lang="en-US" sz="2400">
                <a:latin typeface="Constantia" charset="0"/>
              </a:rPr>
              <a:t>his own use.</a:t>
            </a:r>
          </a:p>
        </p:txBody>
      </p:sp>
      <p:sp>
        <p:nvSpPr>
          <p:cNvPr id="47109" name="Rectangle 5"/>
          <p:cNvSpPr>
            <a:spLocks noChangeArrowheads="1"/>
          </p:cNvSpPr>
          <p:nvPr/>
        </p:nvSpPr>
        <p:spPr bwMode="auto">
          <a:xfrm>
            <a:off x="2873375" y="4316413"/>
            <a:ext cx="36401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latin typeface="Constantia" charset="0"/>
              </a:rPr>
              <a:t>3. Human life has value.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ppt_x"/>
                                          </p:val>
                                        </p:tav>
                                        <p:tav tm="100000">
                                          <p:val>
                                            <p:strVal val="#ppt_x"/>
                                          </p:val>
                                        </p:tav>
                                      </p:tavLst>
                                    </p:anim>
                                    <p:anim calcmode="lin" valueType="num">
                                      <p:cBhvr additive="base">
                                        <p:cTn id="8" dur="500" fill="hold"/>
                                        <p:tgtEl>
                                          <p:spTgt spid="471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8"/>
                                        </p:tgtEl>
                                        <p:attrNameLst>
                                          <p:attrName>style.visibility</p:attrName>
                                        </p:attrNameLst>
                                      </p:cBhvr>
                                      <p:to>
                                        <p:strVal val="visible"/>
                                      </p:to>
                                    </p:set>
                                    <p:anim calcmode="lin" valueType="num">
                                      <p:cBhvr additive="base">
                                        <p:cTn id="13" dur="500" fill="hold"/>
                                        <p:tgtEl>
                                          <p:spTgt spid="47108"/>
                                        </p:tgtEl>
                                        <p:attrNameLst>
                                          <p:attrName>ppt_x</p:attrName>
                                        </p:attrNameLst>
                                      </p:cBhvr>
                                      <p:tavLst>
                                        <p:tav tm="0">
                                          <p:val>
                                            <p:strVal val="#ppt_x"/>
                                          </p:val>
                                        </p:tav>
                                        <p:tav tm="100000">
                                          <p:val>
                                            <p:strVal val="#ppt_x"/>
                                          </p:val>
                                        </p:tav>
                                      </p:tavLst>
                                    </p:anim>
                                    <p:anim calcmode="lin" valueType="num">
                                      <p:cBhvr additive="base">
                                        <p:cTn id="14" dur="500" fill="hold"/>
                                        <p:tgtEl>
                                          <p:spTgt spid="4710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09"/>
                                        </p:tgtEl>
                                        <p:attrNameLst>
                                          <p:attrName>style.visibility</p:attrName>
                                        </p:attrNameLst>
                                      </p:cBhvr>
                                      <p:to>
                                        <p:strVal val="visible"/>
                                      </p:to>
                                    </p:set>
                                    <p:anim calcmode="lin" valueType="num">
                                      <p:cBhvr additive="base">
                                        <p:cTn id="19" dur="500" fill="hold"/>
                                        <p:tgtEl>
                                          <p:spTgt spid="47109"/>
                                        </p:tgtEl>
                                        <p:attrNameLst>
                                          <p:attrName>ppt_x</p:attrName>
                                        </p:attrNameLst>
                                      </p:cBhvr>
                                      <p:tavLst>
                                        <p:tav tm="0">
                                          <p:val>
                                            <p:strVal val="#ppt_x"/>
                                          </p:val>
                                        </p:tav>
                                        <p:tav tm="100000">
                                          <p:val>
                                            <p:strVal val="#ppt_x"/>
                                          </p:val>
                                        </p:tav>
                                      </p:tavLst>
                                    </p:anim>
                                    <p:anim calcmode="lin" valueType="num">
                                      <p:cBhvr additive="base">
                                        <p:cTn id="20" dur="500" fill="hold"/>
                                        <p:tgtEl>
                                          <p:spTgt spid="47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P spid="47108" grpId="0"/>
      <p:bldP spid="47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533400" y="381000"/>
            <a:ext cx="8001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600"/>
              <a:t>Man is the Measure of all things</a:t>
            </a:r>
          </a:p>
        </p:txBody>
      </p:sp>
      <p:sp>
        <p:nvSpPr>
          <p:cNvPr id="26626" name="TextBox 3"/>
          <p:cNvSpPr txBox="1">
            <a:spLocks noChangeArrowheads="1"/>
          </p:cNvSpPr>
          <p:nvPr/>
        </p:nvSpPr>
        <p:spPr bwMode="auto">
          <a:xfrm>
            <a:off x="685800" y="1371600"/>
            <a:ext cx="79248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t>It is usually interpreted to mean that the individual human being, rather than a god or an unchanging moral law, is the ultimate source of value.</a:t>
            </a:r>
          </a:p>
          <a:p>
            <a:pPr eaLnBrk="1" hangingPunct="1"/>
            <a:endParaRPr lang="en-US" sz="2800"/>
          </a:p>
          <a:p>
            <a:pPr eaLnBrk="1" hangingPunct="1"/>
            <a:r>
              <a:rPr lang="en-US" sz="2800"/>
              <a:t>In other words, Man creates value because he exists. This means each individual Man is what is most important in this world. Man creates what is of value on this earth through what he does.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greek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25908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57400" y="1447800"/>
            <a:ext cx="762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8" descr="87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2855913"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10" descr="c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33400"/>
            <a:ext cx="152400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 Box 11"/>
          <p:cNvSpPr txBox="1">
            <a:spLocks noChangeArrowheads="1"/>
          </p:cNvSpPr>
          <p:nvPr/>
        </p:nvSpPr>
        <p:spPr bwMode="auto">
          <a:xfrm>
            <a:off x="6172200" y="3276600"/>
            <a:ext cx="2478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Times New Roman" charset="0"/>
              </a:rPr>
              <a:t>Hippocratic Oath</a:t>
            </a:r>
          </a:p>
        </p:txBody>
      </p:sp>
      <p:pic>
        <p:nvPicPr>
          <p:cNvPr id="27654" name="Picture 15" descr="m3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14600" y="3581400"/>
            <a:ext cx="3600450" cy="27701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7655" name="Picture 13" descr="0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800" y="4419600"/>
            <a:ext cx="2667000" cy="22653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7656" name="Text Box 16"/>
          <p:cNvSpPr txBox="1">
            <a:spLocks noChangeArrowheads="1"/>
          </p:cNvSpPr>
          <p:nvPr/>
        </p:nvSpPr>
        <p:spPr bwMode="auto">
          <a:xfrm>
            <a:off x="609600" y="0"/>
            <a:ext cx="1352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i="1" u="sng">
                <a:latin typeface="Times New Roman" charset="0"/>
              </a:rPr>
              <a:t>Medicine</a:t>
            </a:r>
          </a:p>
        </p:txBody>
      </p:sp>
      <p:sp>
        <p:nvSpPr>
          <p:cNvPr id="27657" name="Text Box 17"/>
          <p:cNvSpPr txBox="1">
            <a:spLocks noChangeArrowheads="1"/>
          </p:cNvSpPr>
          <p:nvPr/>
        </p:nvSpPr>
        <p:spPr bwMode="auto">
          <a:xfrm>
            <a:off x="669925" y="3851275"/>
            <a:ext cx="155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i="1" u="sng">
                <a:latin typeface="Times New Roman" charset="0"/>
              </a:rPr>
              <a:t>Astronomy</a:t>
            </a:r>
          </a:p>
        </p:txBody>
      </p:sp>
      <p:pic>
        <p:nvPicPr>
          <p:cNvPr id="27658" name="Picture 19" descr="at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343400"/>
            <a:ext cx="1990725" cy="1981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7659" name="Text Box 20"/>
          <p:cNvSpPr txBox="1">
            <a:spLocks noChangeArrowheads="1"/>
          </p:cNvSpPr>
          <p:nvPr/>
        </p:nvSpPr>
        <p:spPr bwMode="auto">
          <a:xfrm>
            <a:off x="7010400" y="6248400"/>
            <a:ext cx="1149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i="1" u="sng">
                <a:latin typeface="Times New Roman" charset="0"/>
              </a:rPr>
              <a:t>Science</a:t>
            </a:r>
          </a:p>
        </p:txBody>
      </p:sp>
      <p:pic>
        <p:nvPicPr>
          <p:cNvPr id="27660" name="Picture 22" descr="Fd100736T"/>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52400" y="2209800"/>
            <a:ext cx="1981200" cy="1676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7661" name="Picture 24" descr="greek"/>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048000" y="1066800"/>
            <a:ext cx="1539875" cy="1828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7662" name="Text Box 25"/>
          <p:cNvSpPr txBox="1">
            <a:spLocks noChangeArrowheads="1"/>
          </p:cNvSpPr>
          <p:nvPr/>
        </p:nvSpPr>
        <p:spPr bwMode="auto">
          <a:xfrm>
            <a:off x="3352800" y="609600"/>
            <a:ext cx="827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i="1" u="sng">
                <a:latin typeface="Times New Roman" charset="0"/>
              </a:rPr>
              <a:t>Math</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717550" y="381000"/>
            <a:ext cx="774065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800">
                <a:latin typeface="Constantia" charset="0"/>
              </a:rPr>
              <a:t>Socrates was the first of these three thinkers.</a:t>
            </a:r>
          </a:p>
          <a:p>
            <a:pPr algn="ctr"/>
            <a:r>
              <a:rPr lang="en-US" sz="2800">
                <a:latin typeface="Constantia" charset="0"/>
              </a:rPr>
              <a:t>He was sentenced to death for encouraging</a:t>
            </a:r>
          </a:p>
          <a:p>
            <a:pPr algn="ctr"/>
            <a:r>
              <a:rPr lang="en-US" sz="2800">
                <a:latin typeface="Constantia" charset="0"/>
              </a:rPr>
              <a:t>young people to think for themselves.</a:t>
            </a:r>
          </a:p>
        </p:txBody>
      </p:sp>
      <p:sp>
        <p:nvSpPr>
          <p:cNvPr id="41987" name="Rectangle 3"/>
          <p:cNvSpPr>
            <a:spLocks noChangeArrowheads="1"/>
          </p:cNvSpPr>
          <p:nvPr/>
        </p:nvSpPr>
        <p:spPr bwMode="auto">
          <a:xfrm>
            <a:off x="773550" y="2438400"/>
            <a:ext cx="747467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dirty="0">
                <a:latin typeface="Constantia" charset="0"/>
              </a:rPr>
              <a:t>Plato was the greatest writer of the three. </a:t>
            </a:r>
          </a:p>
          <a:p>
            <a:pPr algn="ctr"/>
            <a:r>
              <a:rPr lang="en-US" sz="2800" dirty="0">
                <a:latin typeface="Constantia" charset="0"/>
              </a:rPr>
              <a:t>He put down on paper all that Socrates had </a:t>
            </a:r>
          </a:p>
          <a:p>
            <a:pPr algn="ctr"/>
            <a:r>
              <a:rPr lang="en-US" sz="2800" dirty="0">
                <a:latin typeface="Constantia" charset="0"/>
              </a:rPr>
              <a:t>taught and many of his own ideas</a:t>
            </a:r>
            <a:r>
              <a:rPr lang="en-US" sz="2800" dirty="0" smtClean="0">
                <a:latin typeface="Constantia" charset="0"/>
              </a:rPr>
              <a:t>. </a:t>
            </a:r>
          </a:p>
          <a:p>
            <a:pPr algn="ctr"/>
            <a:r>
              <a:rPr lang="en-US" sz="2800" dirty="0" smtClean="0">
                <a:latin typeface="Constantia" charset="0"/>
              </a:rPr>
              <a:t>He established the “Academy in Athens”</a:t>
            </a:r>
            <a:endParaRPr lang="en-US" sz="2800" dirty="0">
              <a:latin typeface="Constantia" charset="0"/>
            </a:endParaRPr>
          </a:p>
        </p:txBody>
      </p:sp>
      <p:sp>
        <p:nvSpPr>
          <p:cNvPr id="41988" name="Rectangle 4"/>
          <p:cNvSpPr>
            <a:spLocks noChangeArrowheads="1"/>
          </p:cNvSpPr>
          <p:nvPr/>
        </p:nvSpPr>
        <p:spPr bwMode="auto">
          <a:xfrm>
            <a:off x="743070" y="4894144"/>
            <a:ext cx="79883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dirty="0">
                <a:latin typeface="Constantia" charset="0"/>
              </a:rPr>
              <a:t>Aristotle was Plato</a:t>
            </a:r>
            <a:r>
              <a:rPr lang="ja-JP" altLang="en-US" sz="2800" dirty="0">
                <a:latin typeface="Constantia" charset="0"/>
              </a:rPr>
              <a:t>’</a:t>
            </a:r>
            <a:r>
              <a:rPr lang="en-US" altLang="ja-JP" sz="2800" dirty="0">
                <a:latin typeface="Constantia" charset="0"/>
              </a:rPr>
              <a:t>s student. He then went on</a:t>
            </a:r>
          </a:p>
          <a:p>
            <a:pPr algn="ctr"/>
            <a:r>
              <a:rPr lang="en-US" sz="2800" dirty="0">
                <a:latin typeface="Constantia" charset="0"/>
              </a:rPr>
              <a:t>to become the teacher of Alexander the Great.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ppt_x"/>
                                          </p:val>
                                        </p:tav>
                                        <p:tav tm="100000">
                                          <p:val>
                                            <p:strVal val="#ppt_x"/>
                                          </p:val>
                                        </p:tav>
                                      </p:tavLst>
                                    </p:anim>
                                    <p:anim calcmode="lin" valueType="num">
                                      <p:cBhvr additive="base">
                                        <p:cTn id="8"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8"/>
                                        </p:tgtEl>
                                        <p:attrNameLst>
                                          <p:attrName>style.visibility</p:attrName>
                                        </p:attrNameLst>
                                      </p:cBhvr>
                                      <p:to>
                                        <p:strVal val="visible"/>
                                      </p:to>
                                    </p:set>
                                    <p:anim calcmode="lin" valueType="num">
                                      <p:cBhvr additive="base">
                                        <p:cTn id="13" dur="500" fill="hold"/>
                                        <p:tgtEl>
                                          <p:spTgt spid="41988"/>
                                        </p:tgtEl>
                                        <p:attrNameLst>
                                          <p:attrName>ppt_x</p:attrName>
                                        </p:attrNameLst>
                                      </p:cBhvr>
                                      <p:tavLst>
                                        <p:tav tm="0">
                                          <p:val>
                                            <p:strVal val="#ppt_x"/>
                                          </p:val>
                                        </p:tav>
                                        <p:tav tm="100000">
                                          <p:val>
                                            <p:strVal val="#ppt_x"/>
                                          </p:val>
                                        </p:tav>
                                      </p:tavLst>
                                    </p:anim>
                                    <p:anim calcmode="lin" valueType="num">
                                      <p:cBhvr additive="base">
                                        <p:cTn id="14"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raphael_athens_plato"/>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90600"/>
            <a:ext cx="4422775" cy="5562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9698" name="Picture 7" descr="Ad-Socrat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91100" y="762000"/>
            <a:ext cx="4152900" cy="50673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9699" name="Text Box 8"/>
          <p:cNvSpPr txBox="1">
            <a:spLocks noChangeArrowheads="1"/>
          </p:cNvSpPr>
          <p:nvPr/>
        </p:nvSpPr>
        <p:spPr bwMode="auto">
          <a:xfrm>
            <a:off x="6019800" y="6172200"/>
            <a:ext cx="1836738"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Times New Roman" charset="0"/>
              </a:rPr>
              <a:t>SOCRATES</a:t>
            </a:r>
          </a:p>
        </p:txBody>
      </p:sp>
      <p:sp>
        <p:nvSpPr>
          <p:cNvPr id="29700" name="Text Box 9"/>
          <p:cNvSpPr txBox="1">
            <a:spLocks noChangeArrowheads="1"/>
          </p:cNvSpPr>
          <p:nvPr/>
        </p:nvSpPr>
        <p:spPr bwMode="auto">
          <a:xfrm>
            <a:off x="533400" y="304800"/>
            <a:ext cx="3429000" cy="466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Times New Roman" charset="0"/>
              </a:rPr>
              <a:t>PLATO &amp; ARISTOTLE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http://media.giantbomb.com/uploads/0/6430/1166348-death_of_socrates_su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10550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381000" y="609600"/>
            <a:ext cx="8456613"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3200">
                <a:latin typeface="Constantia" charset="0"/>
              </a:rPr>
              <a:t>Athens also became the first place</a:t>
            </a:r>
          </a:p>
          <a:p>
            <a:pPr algn="ctr"/>
            <a:r>
              <a:rPr lang="en-US" sz="3200">
                <a:latin typeface="Constantia" charset="0"/>
              </a:rPr>
              <a:t>on Earth to ever have a Democracy</a:t>
            </a:r>
          </a:p>
          <a:p>
            <a:pPr algn="ctr"/>
            <a:endParaRPr lang="en-US" sz="3200">
              <a:latin typeface="Constantia" charset="0"/>
            </a:endParaRPr>
          </a:p>
          <a:p>
            <a:pPr algn="ctr"/>
            <a:r>
              <a:rPr lang="en-US" sz="3200">
                <a:latin typeface="Constantia" charset="0"/>
              </a:rPr>
              <a:t>In this government, every citizen voted for </a:t>
            </a:r>
          </a:p>
          <a:p>
            <a:pPr algn="ctr"/>
            <a:r>
              <a:rPr lang="en-US" sz="3200">
                <a:latin typeface="Constantia" charset="0"/>
              </a:rPr>
              <a:t>every law. They had to vote or else they</a:t>
            </a:r>
          </a:p>
          <a:p>
            <a:pPr algn="ctr"/>
            <a:r>
              <a:rPr lang="en-US" sz="3200">
                <a:latin typeface="Constantia" charset="0"/>
              </a:rPr>
              <a:t>were put in jail.</a:t>
            </a:r>
          </a:p>
          <a:p>
            <a:pPr algn="ctr"/>
            <a:endParaRPr lang="en-US" sz="3200">
              <a:latin typeface="Constantia" charset="0"/>
            </a:endParaRPr>
          </a:p>
          <a:p>
            <a:pPr algn="ctr"/>
            <a:r>
              <a:rPr lang="en-US" sz="3200">
                <a:latin typeface="Constantia" charset="0"/>
              </a:rPr>
              <a:t>People were elected to positions in the </a:t>
            </a:r>
          </a:p>
          <a:p>
            <a:pPr algn="ctr"/>
            <a:r>
              <a:rPr lang="en-US" sz="3200">
                <a:latin typeface="Constantia" charset="0"/>
              </a:rPr>
              <a:t>Government, but they were temporary</a:t>
            </a:r>
          </a:p>
          <a:p>
            <a:pPr algn="ctr"/>
            <a:r>
              <a:rPr lang="en-US" sz="3200">
                <a:latin typeface="Constantia" charset="0"/>
              </a:rPr>
              <a:t>and no one styed in power for more </a:t>
            </a:r>
          </a:p>
          <a:p>
            <a:pPr algn="ctr"/>
            <a:r>
              <a:rPr lang="en-US" sz="3200">
                <a:latin typeface="Constantia" charset="0"/>
              </a:rPr>
              <a:t>than a few years.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152400" y="1600200"/>
            <a:ext cx="89916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800">
                <a:latin typeface="Constantia" charset="0"/>
              </a:rPr>
              <a:t>In this democracy, all citizens had to vote.</a:t>
            </a:r>
          </a:p>
          <a:p>
            <a:pPr algn="ctr"/>
            <a:r>
              <a:rPr lang="en-US" sz="2800">
                <a:latin typeface="Constantia" charset="0"/>
              </a:rPr>
              <a:t>You had to be a male, over the age of 18, </a:t>
            </a:r>
          </a:p>
          <a:p>
            <a:pPr algn="ctr"/>
            <a:r>
              <a:rPr lang="en-US" sz="2800">
                <a:latin typeface="Constantia" charset="0"/>
              </a:rPr>
              <a:t>and own land to be a </a:t>
            </a:r>
          </a:p>
          <a:p>
            <a:pPr algn="ctr"/>
            <a:r>
              <a:rPr lang="en-US" sz="2800">
                <a:latin typeface="Constantia" charset="0"/>
              </a:rPr>
              <a:t>citizen of Athens. </a:t>
            </a:r>
          </a:p>
          <a:p>
            <a:pPr algn="ctr"/>
            <a:endParaRPr lang="en-US" sz="2800">
              <a:latin typeface="Constantia" charset="0"/>
            </a:endParaRPr>
          </a:p>
          <a:p>
            <a:pPr algn="ctr"/>
            <a:r>
              <a:rPr lang="en-US" sz="2800">
                <a:latin typeface="Constantia" charset="0"/>
              </a:rPr>
              <a:t>Slaves, women, and </a:t>
            </a:r>
          </a:p>
          <a:p>
            <a:pPr algn="ctr"/>
            <a:r>
              <a:rPr lang="en-US" sz="2800">
                <a:latin typeface="Constantia" charset="0"/>
              </a:rPr>
              <a:t>foreigners could not vote.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00 - This is blasphemy! This is madness! This Is Spar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0"/>
            <a:ext cx="9144000" cy="5619750"/>
          </a:xfrm>
          <a:prstGeom prst="rect">
            <a:avLst/>
          </a:prstGeom>
        </p:spPr>
      </p:pic>
    </p:spTree>
    <p:extLst>
      <p:ext uri="{BB962C8B-B14F-4D97-AF65-F5344CB8AC3E}">
        <p14:creationId xmlns:p14="http://schemas.microsoft.com/office/powerpoint/2010/main" val="1449905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1818">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3345" y="6044044"/>
            <a:ext cx="8839200" cy="1309255"/>
          </a:xfrm>
        </p:spPr>
        <p:txBody>
          <a:bodyPr/>
          <a:lstStyle/>
          <a:p>
            <a:r>
              <a:rPr lang="en-US" sz="1800" dirty="0">
                <a:hlinkClick r:id="rId4"/>
              </a:rPr>
              <a:t>https</a:t>
            </a:r>
            <a:r>
              <a:rPr lang="en-US" sz="1800" dirty="0" smtClean="0">
                <a:hlinkClick r:id="rId4"/>
              </a:rPr>
              <a:t>://www.youtube.com/watch?v=RRq7lLawQB4</a:t>
            </a:r>
            <a:endParaRPr lang="en-US" sz="1800" dirty="0" smtClean="0"/>
          </a:p>
          <a:p>
            <a:r>
              <a:rPr lang="en-US" sz="1800" dirty="0">
                <a:hlinkClick r:id="rId5"/>
              </a:rPr>
              <a:t>https://</a:t>
            </a:r>
            <a:r>
              <a:rPr lang="en-US" sz="1800" dirty="0" smtClean="0">
                <a:hlinkClick r:id="rId5"/>
              </a:rPr>
              <a:t>www.youtube.com/watch?v=Eh3kwtjbc_M</a:t>
            </a:r>
            <a:r>
              <a:rPr lang="en-US" sz="1800" dirty="0" smtClean="0"/>
              <a:t> </a:t>
            </a:r>
            <a:endParaRPr lang="en-US" sz="1800" dirty="0"/>
          </a:p>
        </p:txBody>
      </p:sp>
      <p:sp>
        <p:nvSpPr>
          <p:cNvPr id="3" name="Title 2"/>
          <p:cNvSpPr>
            <a:spLocks noGrp="1"/>
          </p:cNvSpPr>
          <p:nvPr>
            <p:ph type="title"/>
          </p:nvPr>
        </p:nvSpPr>
        <p:spPr/>
        <p:txBody>
          <a:bodyPr/>
          <a:lstStyle/>
          <a:p>
            <a:endParaRPr lang="en-US" dirty="0"/>
          </a:p>
        </p:txBody>
      </p:sp>
      <p:pic>
        <p:nvPicPr>
          <p:cNvPr id="4" name="PWS- Hercules - The Mu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891645"/>
          </a:xfrm>
          <a:prstGeom prst="rect">
            <a:avLst/>
          </a:prstGeom>
        </p:spPr>
      </p:pic>
    </p:spTree>
    <p:extLst>
      <p:ext uri="{BB962C8B-B14F-4D97-AF65-F5344CB8AC3E}">
        <p14:creationId xmlns:p14="http://schemas.microsoft.com/office/powerpoint/2010/main" val="571207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3733800" y="685800"/>
            <a:ext cx="192405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400">
                <a:latin typeface="Constantia" charset="0"/>
              </a:rPr>
              <a:t>Sparta</a:t>
            </a:r>
          </a:p>
        </p:txBody>
      </p:sp>
      <p:sp>
        <p:nvSpPr>
          <p:cNvPr id="33794" name="Rectangle 3"/>
          <p:cNvSpPr>
            <a:spLocks noChangeArrowheads="1"/>
          </p:cNvSpPr>
          <p:nvPr/>
        </p:nvSpPr>
        <p:spPr bwMode="auto">
          <a:xfrm>
            <a:off x="1023938" y="2105025"/>
            <a:ext cx="71596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a:latin typeface="Constantia" charset="0"/>
              </a:rPr>
              <a:t>The Spartan people were focused on war </a:t>
            </a:r>
          </a:p>
          <a:p>
            <a:pPr algn="ctr"/>
            <a:r>
              <a:rPr lang="en-US" sz="2800">
                <a:latin typeface="Constantia" charset="0"/>
              </a:rPr>
              <a:t>and gaining more land and slaves. They</a:t>
            </a:r>
          </a:p>
          <a:p>
            <a:pPr algn="ctr"/>
            <a:r>
              <a:rPr lang="en-US" sz="2800">
                <a:latin typeface="Constantia" charset="0"/>
              </a:rPr>
              <a:t>often fought against Athens and other</a:t>
            </a:r>
          </a:p>
          <a:p>
            <a:pPr algn="ctr"/>
            <a:r>
              <a:rPr lang="en-US" sz="2800">
                <a:latin typeface="Constantia" charset="0"/>
              </a:rPr>
              <a:t>Greek city-states. </a:t>
            </a:r>
          </a:p>
        </p:txBody>
      </p:sp>
      <p:sp>
        <p:nvSpPr>
          <p:cNvPr id="38916" name="Rectangle 4"/>
          <p:cNvSpPr>
            <a:spLocks noChangeArrowheads="1"/>
          </p:cNvSpPr>
          <p:nvPr/>
        </p:nvSpPr>
        <p:spPr bwMode="auto">
          <a:xfrm>
            <a:off x="193675" y="4572000"/>
            <a:ext cx="88582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a:latin typeface="Constantia" charset="0"/>
              </a:rPr>
              <a:t>Due to their war-like focus, Sparta no longer exists</a:t>
            </a:r>
            <a:r>
              <a:rPr lang="en-US" sz="28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additive="base">
                                        <p:cTn id="7" dur="500" fill="hold"/>
                                        <p:tgtEl>
                                          <p:spTgt spid="389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920750" y="914400"/>
            <a:ext cx="7693025" cy="265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a:latin typeface="Constantia" charset="0"/>
              </a:rPr>
              <a:t>The Spartans trained little boys (ages 4-7) to </a:t>
            </a:r>
          </a:p>
          <a:p>
            <a:pPr algn="ctr"/>
            <a:r>
              <a:rPr lang="en-US" sz="2800">
                <a:latin typeface="Constantia" charset="0"/>
              </a:rPr>
              <a:t>become soldiers. No one was a coward</a:t>
            </a:r>
          </a:p>
          <a:p>
            <a:pPr algn="ctr"/>
            <a:r>
              <a:rPr lang="en-US" sz="2800">
                <a:latin typeface="Constantia" charset="0"/>
              </a:rPr>
              <a:t>in battle or they were humiliated for</a:t>
            </a:r>
          </a:p>
          <a:p>
            <a:pPr algn="ctr"/>
            <a:r>
              <a:rPr lang="en-US" sz="2800">
                <a:latin typeface="Constantia" charset="0"/>
              </a:rPr>
              <a:t>the rest of their life.</a:t>
            </a:r>
          </a:p>
          <a:p>
            <a:pPr algn="ctr"/>
            <a:r>
              <a:rPr lang="en-US" sz="2800">
                <a:latin typeface="Constantia" charset="0"/>
              </a:rPr>
              <a:t>Only when they retired at about age 30 from </a:t>
            </a:r>
          </a:p>
          <a:p>
            <a:pPr algn="ctr"/>
            <a:r>
              <a:rPr lang="en-US" sz="2800">
                <a:latin typeface="Constantia" charset="0"/>
              </a:rPr>
              <a:t>the military could they get married.</a:t>
            </a:r>
          </a:p>
        </p:txBody>
      </p:sp>
      <p:sp>
        <p:nvSpPr>
          <p:cNvPr id="34818" name="Rectangle 3"/>
          <p:cNvSpPr>
            <a:spLocks noChangeArrowheads="1"/>
          </p:cNvSpPr>
          <p:nvPr/>
        </p:nvSpPr>
        <p:spPr bwMode="auto">
          <a:xfrm>
            <a:off x="1752600" y="4038600"/>
            <a:ext cx="6269038" cy="122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a:latin typeface="Constantia" charset="0"/>
              </a:rPr>
              <a:t>Slaves were used to run the fields</a:t>
            </a:r>
          </a:p>
          <a:p>
            <a:pPr algn="ctr"/>
            <a:r>
              <a:rPr lang="en-US" sz="2800">
                <a:latin typeface="Constantia" charset="0"/>
              </a:rPr>
              <a:t>so that Spartans could train for war.</a:t>
            </a:r>
          </a:p>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spa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131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Women in Sparta</a:t>
            </a:r>
            <a:endParaRPr lang="en-US" dirty="0"/>
          </a:p>
        </p:txBody>
      </p:sp>
      <p:sp>
        <p:nvSpPr>
          <p:cNvPr id="4" name="Content Placeholder 3"/>
          <p:cNvSpPr>
            <a:spLocks noGrp="1"/>
          </p:cNvSpPr>
          <p:nvPr>
            <p:ph idx="1"/>
          </p:nvPr>
        </p:nvSpPr>
        <p:spPr>
          <a:xfrm>
            <a:off x="457200" y="1524000"/>
            <a:ext cx="3310616" cy="4572000"/>
          </a:xfrm>
        </p:spPr>
        <p:txBody>
          <a:bodyPr/>
          <a:lstStyle/>
          <a:p>
            <a:r>
              <a:rPr lang="en-US" dirty="0" smtClean="0"/>
              <a:t>Fighting</a:t>
            </a:r>
          </a:p>
          <a:p>
            <a:r>
              <a:rPr lang="en-US" dirty="0" smtClean="0"/>
              <a:t>Physically strong</a:t>
            </a:r>
          </a:p>
          <a:p>
            <a:r>
              <a:rPr lang="en-US" dirty="0" smtClean="0"/>
              <a:t>Bear strong children. </a:t>
            </a:r>
            <a:endParaRPr lang="en-US" dirty="0"/>
          </a:p>
        </p:txBody>
      </p:sp>
      <p:pic>
        <p:nvPicPr>
          <p:cNvPr id="1028" name="Picture 4" descr="Image result for spartan 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816" y="2286000"/>
            <a:ext cx="4925911" cy="349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77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partansoldier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00" y="228600"/>
            <a:ext cx="4777005" cy="358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descr="Image result for spartan phalan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038600"/>
            <a:ext cx="5715000" cy="2609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800600"/>
            <a:ext cx="1300356" cy="369332"/>
          </a:xfrm>
          <a:prstGeom prst="rect">
            <a:avLst/>
          </a:prstGeom>
          <a:noFill/>
        </p:spPr>
        <p:txBody>
          <a:bodyPr wrap="none" rtlCol="0">
            <a:spAutoFit/>
          </a:bodyPr>
          <a:lstStyle/>
          <a:p>
            <a:r>
              <a:rPr lang="en-US" dirty="0" smtClean="0"/>
              <a:t>PHALANX</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sparta%20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Compare Contrast Activity</a:t>
            </a:r>
            <a:endParaRPr lang="en-US" dirty="0"/>
          </a:p>
        </p:txBody>
      </p:sp>
      <p:pic>
        <p:nvPicPr>
          <p:cNvPr id="3074" name="Picture 2" descr="Image result for Venn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7" y="2111951"/>
            <a:ext cx="6181725"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48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4648200"/>
          </a:xfrm>
        </p:spPr>
        <p:txBody>
          <a:bodyPr>
            <a:normAutofit fontScale="90000"/>
          </a:bodyPr>
          <a:lstStyle/>
          <a:p>
            <a:r>
              <a:rPr lang="en-US" sz="7200" dirty="0" smtClean="0"/>
              <a:t>Greek Contributions</a:t>
            </a:r>
            <a:br>
              <a:rPr lang="en-US" sz="7200" dirty="0" smtClean="0"/>
            </a:br>
            <a:r>
              <a:rPr lang="en-US" sz="3600" dirty="0" smtClean="0"/>
              <a:t>-architecture</a:t>
            </a:r>
            <a:br>
              <a:rPr lang="en-US" sz="3600" dirty="0" smtClean="0"/>
            </a:br>
            <a:r>
              <a:rPr lang="en-US" sz="3600" dirty="0" smtClean="0"/>
              <a:t>-art</a:t>
            </a:r>
            <a:br>
              <a:rPr lang="en-US" sz="3600" dirty="0" smtClean="0"/>
            </a:br>
            <a:r>
              <a:rPr lang="en-US" sz="3600" dirty="0" smtClean="0"/>
              <a:t>-mythology</a:t>
            </a:r>
            <a:br>
              <a:rPr lang="en-US" sz="3600" dirty="0" smtClean="0"/>
            </a:br>
            <a:r>
              <a:rPr lang="en-US" sz="3600" dirty="0" smtClean="0"/>
              <a:t>-theatre</a:t>
            </a:r>
            <a:br>
              <a:rPr lang="en-US" sz="3600" dirty="0" smtClean="0"/>
            </a:br>
            <a:r>
              <a:rPr lang="en-US" sz="3600" dirty="0" smtClean="0"/>
              <a:t>-Olympics</a:t>
            </a:r>
            <a:r>
              <a:rPr lang="en-US" sz="7200" dirty="0" smtClean="0"/>
              <a:t/>
            </a:r>
            <a:br>
              <a:rPr lang="en-US" sz="7200" dirty="0" smtClean="0"/>
            </a:br>
            <a:endParaRPr lang="en-US" sz="7200" dirty="0"/>
          </a:p>
        </p:txBody>
      </p:sp>
    </p:spTree>
    <p:extLst>
      <p:ext uri="{BB962C8B-B14F-4D97-AF65-F5344CB8AC3E}">
        <p14:creationId xmlns:p14="http://schemas.microsoft.com/office/powerpoint/2010/main" val="2846708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1066800" y="762000"/>
            <a:ext cx="7239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200" b="0">
                <a:latin typeface="Constantia" charset="0"/>
              </a:rPr>
              <a:t>Athens is the beginning of fine art, and the idea of arts or arts sake. Art and architecture played a major role in Athenian society. </a:t>
            </a:r>
          </a:p>
          <a:p>
            <a:pPr algn="ctr" eaLnBrk="1" hangingPunct="1"/>
            <a:endParaRPr lang="en-US" sz="3200" b="0">
              <a:latin typeface="Constantia" charset="0"/>
            </a:endParaRPr>
          </a:p>
          <a:p>
            <a:pPr algn="ctr" eaLnBrk="1" hangingPunct="1"/>
            <a:r>
              <a:rPr lang="en-US" sz="3200" b="0">
                <a:latin typeface="Constantia" charset="0"/>
              </a:rPr>
              <a:t>Architects and artists today still look at their works in wonder.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7" descr="i-parthen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3000" y="3857625"/>
            <a:ext cx="4000500"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8" name="Picture 5" descr="parthe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5867400" cy="38750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9939" name="Text Box 8"/>
          <p:cNvSpPr txBox="1">
            <a:spLocks noChangeArrowheads="1"/>
          </p:cNvSpPr>
          <p:nvPr/>
        </p:nvSpPr>
        <p:spPr bwMode="auto">
          <a:xfrm>
            <a:off x="103188" y="4340225"/>
            <a:ext cx="5053012"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5400" u="sng">
                <a:latin typeface="Times New Roman" charset="0"/>
              </a:rPr>
              <a:t>THE</a:t>
            </a:r>
          </a:p>
          <a:p>
            <a:pPr algn="ctr" eaLnBrk="1" hangingPunct="1"/>
            <a:r>
              <a:rPr lang="en-US" sz="6000" u="sng">
                <a:latin typeface="Times New Roman" charset="0"/>
              </a:rPr>
              <a:t>PARTHENON</a:t>
            </a:r>
          </a:p>
        </p:txBody>
      </p:sp>
      <p:pic>
        <p:nvPicPr>
          <p:cNvPr id="39940" name="Picture 14" descr="NW from NW7">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56363" y="228600"/>
            <a:ext cx="2406650" cy="3810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a:solidFill>
                  <a:schemeClr val="tx1">
                    <a:lumMod val="90000"/>
                    <a:lumOff val="10000"/>
                  </a:schemeClr>
                </a:solidFill>
                <a:ea typeface="+mj-ea"/>
                <a:cs typeface="+mj-cs"/>
              </a:rPr>
              <a:t>How did Greece come to be?</a:t>
            </a:r>
          </a:p>
        </p:txBody>
      </p:sp>
      <p:pic>
        <p:nvPicPr>
          <p:cNvPr id="18434" name="Picture 2" descr="http://www.webtopos.gr/archives/art/periods/antiquity/greece/agamemnonMask_mycenae_AthensNM_1_600x56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28800" y="1371600"/>
            <a:ext cx="5438775"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NW from W">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228600"/>
            <a:ext cx="4464050" cy="6400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0962" name="Picture 7" descr="NW from NW8">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1600" y="228600"/>
            <a:ext cx="3705225" cy="35321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0963" name="Picture 9" descr="NE from E2">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181600" y="3962400"/>
            <a:ext cx="3733800" cy="27971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Engineering An Empire- Greece - The Acropolis.mo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Doric Sty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17145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0" name="Picture 7" descr="Ionic St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1622425" cy="243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1" name="Picture 9" descr="Corinthian Sty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00200"/>
            <a:ext cx="15716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 Box 10"/>
          <p:cNvSpPr txBox="1">
            <a:spLocks noChangeArrowheads="1"/>
          </p:cNvSpPr>
          <p:nvPr/>
        </p:nvSpPr>
        <p:spPr bwMode="auto">
          <a:xfrm>
            <a:off x="609600" y="914400"/>
            <a:ext cx="75898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a:latin typeface="Times New Roman" charset="0"/>
              </a:rPr>
              <a:t>    Doric		     Ionic   	         Corinthian</a:t>
            </a:r>
          </a:p>
        </p:txBody>
      </p:sp>
      <p:pic>
        <p:nvPicPr>
          <p:cNvPr id="43013" name="Picture 62" descr="Greek Ci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343400"/>
            <a:ext cx="1524000" cy="22987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3014" name="Picture 81" descr="greek_ionic"/>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24200" y="4724400"/>
            <a:ext cx="2667000" cy="179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5" name="Picture 83" descr="Paestu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876800"/>
            <a:ext cx="2133600"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6" name="Text Box 84"/>
          <p:cNvSpPr txBox="1">
            <a:spLocks noChangeArrowheads="1"/>
          </p:cNvSpPr>
          <p:nvPr/>
        </p:nvSpPr>
        <p:spPr bwMode="auto">
          <a:xfrm>
            <a:off x="2667000" y="0"/>
            <a:ext cx="3810000"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800" u="sng">
                <a:latin typeface="Times New Roman" charset="0"/>
              </a:rPr>
              <a:t>Architecture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white-hous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228600"/>
            <a:ext cx="6424613" cy="47863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4034" name="Picture 8" descr="White-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352800"/>
            <a:ext cx="5362575" cy="3276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4035" name="Text Box 9"/>
          <p:cNvSpPr txBox="1">
            <a:spLocks noChangeArrowheads="1"/>
          </p:cNvSpPr>
          <p:nvPr/>
        </p:nvSpPr>
        <p:spPr bwMode="auto">
          <a:xfrm>
            <a:off x="0" y="5410200"/>
            <a:ext cx="3409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600" b="0">
                <a:latin typeface="Times New Roman" charset="0"/>
              </a:rPr>
              <a:t>The White House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914400" y="1981200"/>
            <a:ext cx="7523163"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3200"/>
              <a:t>The Greeks were very fond of</a:t>
            </a:r>
          </a:p>
          <a:p>
            <a:pPr algn="ctr"/>
            <a:r>
              <a:rPr lang="en-US" sz="3200"/>
              <a:t>immortalizing important people</a:t>
            </a:r>
          </a:p>
          <a:p>
            <a:pPr algn="ctr"/>
            <a:r>
              <a:rPr lang="en-US" sz="3200"/>
              <a:t>in marble. But since the Greeks</a:t>
            </a:r>
          </a:p>
          <a:p>
            <a:pPr algn="ctr"/>
            <a:r>
              <a:rPr lang="en-US" sz="3200"/>
              <a:t>believed in the beauty of humans,</a:t>
            </a:r>
          </a:p>
          <a:p>
            <a:pPr algn="ctr"/>
            <a:r>
              <a:rPr lang="en-US" sz="3200"/>
              <a:t>they were almost all done in the nude.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Greek Contributions</a:t>
            </a:r>
            <a:endParaRPr lang="en-US" dirty="0"/>
          </a:p>
        </p:txBody>
      </p:sp>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1547664" y="1628800"/>
            <a:ext cx="2937905" cy="4525963"/>
          </a:xfrm>
        </p:spPr>
      </p:pic>
      <p:sp>
        <p:nvSpPr>
          <p:cNvPr id="6" name="Content Placeholder 5"/>
          <p:cNvSpPr>
            <a:spLocks noGrp="1"/>
          </p:cNvSpPr>
          <p:nvPr>
            <p:ph sz="half" idx="2"/>
          </p:nvPr>
        </p:nvSpPr>
        <p:spPr>
          <a:xfrm>
            <a:off x="4644008" y="1412776"/>
            <a:ext cx="4038600" cy="4525963"/>
          </a:xfrm>
        </p:spPr>
        <p:txBody>
          <a:bodyPr/>
          <a:lstStyle/>
          <a:p>
            <a:r>
              <a:rPr lang="en-US" dirty="0" smtClean="0"/>
              <a:t>Athens battles invading Persians in 490 BC</a:t>
            </a:r>
          </a:p>
          <a:p>
            <a:r>
              <a:rPr lang="en-US" dirty="0" smtClean="0"/>
              <a:t>Army meets the Persians in Marathon, 26 miles from Athens</a:t>
            </a:r>
          </a:p>
          <a:p>
            <a:r>
              <a:rPr lang="en-US" dirty="0" smtClean="0"/>
              <a:t>After Greek victory, soldier runs back to Athens to tell the outcome</a:t>
            </a:r>
          </a:p>
          <a:p>
            <a:r>
              <a:rPr lang="en-US" dirty="0" err="1" smtClean="0"/>
              <a:t>Nikomen</a:t>
            </a:r>
            <a:r>
              <a:rPr lang="en-US" dirty="0" smtClean="0"/>
              <a:t>! </a:t>
            </a:r>
          </a:p>
          <a:p>
            <a:pPr lvl="1"/>
            <a:r>
              <a:rPr lang="en-US" dirty="0" smtClean="0">
                <a:solidFill>
                  <a:schemeClr val="tx1"/>
                </a:solidFill>
              </a:rPr>
              <a:t>We are victorious!</a:t>
            </a:r>
            <a:endParaRPr lang="en-US" dirty="0">
              <a:solidFill>
                <a:schemeClr val="tx1"/>
              </a:solidFill>
            </a:endParaRPr>
          </a:p>
        </p:txBody>
      </p:sp>
      <p:sp>
        <p:nvSpPr>
          <p:cNvPr id="8" name="TextBox 7"/>
          <p:cNvSpPr txBox="1"/>
          <p:nvPr/>
        </p:nvSpPr>
        <p:spPr>
          <a:xfrm>
            <a:off x="2502841" y="6244262"/>
            <a:ext cx="1584176" cy="523220"/>
          </a:xfrm>
          <a:prstGeom prst="rect">
            <a:avLst/>
          </a:prstGeom>
          <a:noFill/>
        </p:spPr>
        <p:txBody>
          <a:bodyPr wrap="square" rtlCol="0">
            <a:spAutoFit/>
          </a:bodyPr>
          <a:lstStyle/>
          <a:p>
            <a:r>
              <a:rPr lang="en-US" sz="2800" dirty="0" smtClean="0"/>
              <a:t>Nike</a:t>
            </a:r>
            <a:endParaRPr lang="en-US" sz="2800" dirty="0"/>
          </a:p>
        </p:txBody>
      </p:sp>
    </p:spTree>
    <p:extLst>
      <p:ext uri="{BB962C8B-B14F-4D97-AF65-F5344CB8AC3E}">
        <p14:creationId xmlns:p14="http://schemas.microsoft.com/office/powerpoint/2010/main" val="42336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304800"/>
            <a:ext cx="4457700" cy="5943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6082" name="Picture 15" descr="venusdemi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
            <a:ext cx="3116263" cy="5562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6083" name="Picture 1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1200" y="2895600"/>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4" name="Picture 10" descr="venus_de_milo"/>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00400" y="3657600"/>
            <a:ext cx="3810000" cy="2857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6085" name="Text Box 17"/>
          <p:cNvSpPr txBox="1">
            <a:spLocks noChangeArrowheads="1"/>
          </p:cNvSpPr>
          <p:nvPr/>
        </p:nvSpPr>
        <p:spPr bwMode="auto">
          <a:xfrm>
            <a:off x="228600" y="381000"/>
            <a:ext cx="4286250" cy="711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a:solidFill>
                  <a:schemeClr val="bg1"/>
                </a:solidFill>
                <a:latin typeface="Times New Roman" charset="0"/>
              </a:rPr>
              <a:t>VENUS DE MILO</a:t>
            </a:r>
          </a:p>
        </p:txBody>
      </p:sp>
      <p:pic>
        <p:nvPicPr>
          <p:cNvPr id="46086" name="Picture 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905000" y="2819400"/>
            <a:ext cx="12954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7" name="Picture 19"/>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53200" y="1660525"/>
            <a:ext cx="990600" cy="45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2" descr="10_97_5_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3714750" cy="5715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7106" name="Picture 24" descr="Discobolo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381000"/>
            <a:ext cx="3392487" cy="5715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7107" name="Text Box 25"/>
          <p:cNvSpPr txBox="1">
            <a:spLocks noChangeArrowheads="1"/>
          </p:cNvSpPr>
          <p:nvPr/>
        </p:nvSpPr>
        <p:spPr bwMode="auto">
          <a:xfrm>
            <a:off x="762000" y="6172200"/>
            <a:ext cx="3195638" cy="5286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latin typeface="Times New Roman" charset="0"/>
              </a:rPr>
              <a:t>Nike of Samothrace</a:t>
            </a:r>
          </a:p>
        </p:txBody>
      </p:sp>
      <p:sp>
        <p:nvSpPr>
          <p:cNvPr id="47108" name="Text Box 26"/>
          <p:cNvSpPr txBox="1">
            <a:spLocks noChangeArrowheads="1"/>
          </p:cNvSpPr>
          <p:nvPr/>
        </p:nvSpPr>
        <p:spPr bwMode="auto">
          <a:xfrm>
            <a:off x="4800600" y="6172200"/>
            <a:ext cx="3643313" cy="5286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800">
                <a:latin typeface="Times New Roman" charset="0"/>
              </a:rPr>
              <a:t>Discobolus</a:t>
            </a:r>
            <a:r>
              <a:rPr lang="en-US">
                <a:latin typeface="Times New Roman" charset="0"/>
              </a:rPr>
              <a:t> (</a:t>
            </a:r>
            <a:r>
              <a:rPr lang="en-US" sz="1800">
                <a:latin typeface="Times New Roman" charset="0"/>
              </a:rPr>
              <a:t>Discus Thrower)</a:t>
            </a:r>
            <a:endParaRPr lang="en-US">
              <a:latin typeface="Times New Roman" charset="0"/>
            </a:endParaRPr>
          </a:p>
        </p:txBody>
      </p:sp>
      <p:pic>
        <p:nvPicPr>
          <p:cNvPr id="47109" name="Picture 2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10200" y="2863850"/>
            <a:ext cx="1295400" cy="74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gr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905000" cy="2971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8130" name="Text Box 6"/>
          <p:cNvSpPr txBox="1">
            <a:spLocks noChangeArrowheads="1"/>
          </p:cNvSpPr>
          <p:nvPr/>
        </p:nvSpPr>
        <p:spPr bwMode="auto">
          <a:xfrm>
            <a:off x="2286000" y="381000"/>
            <a:ext cx="4191000" cy="6461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600" b="0">
                <a:latin typeface="Constantia" charset="0"/>
              </a:rPr>
              <a:t>GREEK POTTERY</a:t>
            </a:r>
          </a:p>
        </p:txBody>
      </p:sp>
      <p:pic>
        <p:nvPicPr>
          <p:cNvPr id="48131" name="Picture 8" descr="lebes-nuptial-wedding-vas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81400"/>
            <a:ext cx="1924050" cy="2857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8132" name="Picture 10" descr="For%20pottery%2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00400" y="1524000"/>
            <a:ext cx="240665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Picture 12" descr="Berlin painter red figure v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1676400"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4" name="Picture 14" descr="black figure va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28600"/>
            <a:ext cx="2038350" cy="318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5" name="Picture 15" descr="HerculesBlack"/>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62200" y="4419600"/>
            <a:ext cx="1865313" cy="19653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8136" name="Picture 16" descr="HerculesRed"/>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43400" y="4495800"/>
            <a:ext cx="2209800" cy="1828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8137" name="Picture 18" descr="PoseidonAmphitriteNik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524000"/>
            <a:ext cx="4191000" cy="2590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p:cNvSpPr txBox="1">
            <a:spLocks noChangeArrowheads="1"/>
          </p:cNvSpPr>
          <p:nvPr/>
        </p:nvSpPr>
        <p:spPr bwMode="auto">
          <a:xfrm>
            <a:off x="2057400" y="1371600"/>
            <a:ext cx="5334000"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8800">
                <a:solidFill>
                  <a:srgbClr val="29290E"/>
                </a:solidFill>
                <a:latin typeface="Constantia" charset="0"/>
              </a:rPr>
              <a:t>The GREEK Gods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Map Peloponnesian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artemis%20Fawn%20Stat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000" cy="579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8" name="Picture 3" descr="hera2j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29000" y="3738563"/>
            <a:ext cx="2276475" cy="311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4" descr="Athena_Delvaux"/>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62625" y="0"/>
            <a:ext cx="3381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Rectangle 5"/>
          <p:cNvSpPr>
            <a:spLocks noChangeArrowheads="1"/>
          </p:cNvSpPr>
          <p:nvPr/>
        </p:nvSpPr>
        <p:spPr bwMode="auto">
          <a:xfrm>
            <a:off x="1063625" y="6024563"/>
            <a:ext cx="1319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t>Artemis</a:t>
            </a:r>
          </a:p>
        </p:txBody>
      </p:sp>
      <p:sp>
        <p:nvSpPr>
          <p:cNvPr id="50181" name="Rectangle 6"/>
          <p:cNvSpPr>
            <a:spLocks noChangeArrowheads="1"/>
          </p:cNvSpPr>
          <p:nvPr/>
        </p:nvSpPr>
        <p:spPr bwMode="auto">
          <a:xfrm>
            <a:off x="4038600" y="32004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t>Hera</a:t>
            </a:r>
          </a:p>
        </p:txBody>
      </p:sp>
      <p:sp>
        <p:nvSpPr>
          <p:cNvPr id="50182" name="Rectangle 8"/>
          <p:cNvSpPr>
            <a:spLocks noChangeArrowheads="1"/>
          </p:cNvSpPr>
          <p:nvPr/>
        </p:nvSpPr>
        <p:spPr bwMode="auto">
          <a:xfrm>
            <a:off x="6900863" y="4140200"/>
            <a:ext cx="1217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t>Athena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poseid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81400" y="3581400"/>
            <a:ext cx="301783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2" name="Picture 3" descr="HermesBust-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800" y="0"/>
            <a:ext cx="2836863"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4" descr="z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325913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6"/>
          <p:cNvSpPr>
            <a:spLocks noChangeArrowheads="1"/>
          </p:cNvSpPr>
          <p:nvPr/>
        </p:nvSpPr>
        <p:spPr bwMode="auto">
          <a:xfrm>
            <a:off x="1219200" y="3810000"/>
            <a:ext cx="10144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800"/>
              <a:t>Zeus</a:t>
            </a:r>
          </a:p>
        </p:txBody>
      </p:sp>
      <p:sp>
        <p:nvSpPr>
          <p:cNvPr id="51205" name="Rectangle 7"/>
          <p:cNvSpPr>
            <a:spLocks noChangeArrowheads="1"/>
          </p:cNvSpPr>
          <p:nvPr/>
        </p:nvSpPr>
        <p:spPr bwMode="auto">
          <a:xfrm>
            <a:off x="4489450" y="301625"/>
            <a:ext cx="1301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t>Hermes</a:t>
            </a:r>
          </a:p>
        </p:txBody>
      </p:sp>
      <p:sp>
        <p:nvSpPr>
          <p:cNvPr id="51206" name="Rectangle 8"/>
          <p:cNvSpPr>
            <a:spLocks noChangeArrowheads="1"/>
          </p:cNvSpPr>
          <p:nvPr/>
        </p:nvSpPr>
        <p:spPr bwMode="auto">
          <a:xfrm>
            <a:off x="6780213" y="4432300"/>
            <a:ext cx="155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2400"/>
              <a:t>Poseidon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thdionysus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457200"/>
            <a:ext cx="4210050" cy="27813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2226" name="Picture 7" descr="greekpla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
            <a:ext cx="4000500" cy="2667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2227" name="Picture 9" descr="mask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267200"/>
            <a:ext cx="1981200"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11" descr="GrTheat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19800" y="3179763"/>
            <a:ext cx="2895600" cy="16748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2229" name="Picture 12" descr="masklarge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8600" y="3886200"/>
            <a:ext cx="32702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Picture 1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4800" y="4953000"/>
            <a:ext cx="2819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1" name="Picture 1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90800" y="5778500"/>
            <a:ext cx="4572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2" name="Picture 1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5800" y="5562600"/>
            <a:ext cx="4572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3" name="Picture 17" descr="greek-masks"/>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943600" y="5105400"/>
            <a:ext cx="1060450" cy="1600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2234" name="Picture 19" descr="antigone"/>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315200" y="5105400"/>
            <a:ext cx="1519238" cy="15621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2235" name="Text Box 20"/>
          <p:cNvSpPr txBox="1">
            <a:spLocks noChangeArrowheads="1"/>
          </p:cNvSpPr>
          <p:nvPr/>
        </p:nvSpPr>
        <p:spPr bwMode="auto">
          <a:xfrm>
            <a:off x="3721100" y="3254375"/>
            <a:ext cx="21717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3200">
                <a:latin typeface="Times New Roman" charset="0"/>
              </a:rPr>
              <a:t>GREEK</a:t>
            </a:r>
          </a:p>
          <a:p>
            <a:pPr algn="ctr" eaLnBrk="1" hangingPunct="1"/>
            <a:r>
              <a:rPr lang="en-US" sz="3200">
                <a:latin typeface="Times New Roman" charset="0"/>
              </a:rPr>
              <a:t>THEATER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199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1676400"/>
            <a:ext cx="3333750" cy="2133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3250" name="Rectangle 6"/>
          <p:cNvSpPr>
            <a:spLocks noChangeArrowheads="1"/>
          </p:cNvSpPr>
          <p:nvPr/>
        </p:nvSpPr>
        <p:spPr bwMode="auto">
          <a:xfrm>
            <a:off x="1752600" y="1676400"/>
            <a:ext cx="869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a:latin typeface="Times New Roman" charset="0"/>
              </a:rPr>
              <a:t>Boxing</a:t>
            </a:r>
          </a:p>
          <a:p>
            <a:pPr eaLnBrk="0" hangingPunct="0"/>
            <a:endParaRPr lang="en-US" b="0"/>
          </a:p>
        </p:txBody>
      </p:sp>
      <p:pic>
        <p:nvPicPr>
          <p:cNvPr id="53251" name="Picture 8" descr="199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6400" y="304800"/>
            <a:ext cx="3333750" cy="30861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3252" name="Picture 10" descr="199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05400" y="3733800"/>
            <a:ext cx="3790950" cy="25447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3253" name="Rectangle 13"/>
          <p:cNvSpPr>
            <a:spLocks noChangeArrowheads="1"/>
          </p:cNvSpPr>
          <p:nvPr/>
        </p:nvSpPr>
        <p:spPr bwMode="auto">
          <a:xfrm>
            <a:off x="3200400" y="6216650"/>
            <a:ext cx="13652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a:t>Pankration</a:t>
            </a:r>
          </a:p>
          <a:p>
            <a:pPr eaLnBrk="0" hangingPunct="0"/>
            <a:endParaRPr lang="en-US" b="0"/>
          </a:p>
        </p:txBody>
      </p:sp>
      <p:pic>
        <p:nvPicPr>
          <p:cNvPr id="53254" name="Picture 14" descr="199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00400" y="2133600"/>
            <a:ext cx="2466975" cy="2819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3255" name="Picture 1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81400" y="2971800"/>
            <a:ext cx="838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6" name="Picture 1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66800" y="2590800"/>
            <a:ext cx="609600" cy="42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7" name="Picture 17" descr="discobol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114800"/>
            <a:ext cx="1833563" cy="2362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3258" name="Picture 18"/>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66800" y="5029200"/>
            <a:ext cx="457200"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9" name="Picture 12" descr="1991"/>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981200" y="4572000"/>
            <a:ext cx="2971800" cy="20716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3260" name="Text Box 21"/>
          <p:cNvSpPr txBox="1">
            <a:spLocks noChangeArrowheads="1"/>
          </p:cNvSpPr>
          <p:nvPr/>
        </p:nvSpPr>
        <p:spPr bwMode="auto">
          <a:xfrm>
            <a:off x="822325" y="-98425"/>
            <a:ext cx="40132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5400">
                <a:latin typeface="Times New Roman" charset="0"/>
              </a:rPr>
              <a:t>The Olympic</a:t>
            </a:r>
          </a:p>
          <a:p>
            <a:pPr algn="ctr" eaLnBrk="1" hangingPunct="1"/>
            <a:r>
              <a:rPr lang="en-US" sz="5400">
                <a:latin typeface="Times New Roman" charset="0"/>
              </a:rPr>
              <a:t>Games</a:t>
            </a:r>
          </a:p>
        </p:txBody>
      </p:sp>
      <p:pic>
        <p:nvPicPr>
          <p:cNvPr id="53261" name="Picture 2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286000" y="5334000"/>
            <a:ext cx="457200" cy="39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62" name="Picture 2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114800" y="5334000"/>
            <a:ext cx="457200" cy="39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v4_bi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228600"/>
            <a:ext cx="1854200" cy="2667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4274" name="Picture 7" descr="v7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
            <a:ext cx="4552950" cy="28797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4275" name="Picture 9" descr="v1_bi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71600" y="1752600"/>
            <a:ext cx="3505200" cy="26987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4276" name="Picture 13" descr="v_p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592638"/>
            <a:ext cx="5562600" cy="205581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4277" name="Picture 11" descr="v2_bi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24400" y="3429000"/>
            <a:ext cx="4038600" cy="23860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4278" name="Text Box 14"/>
          <p:cNvSpPr txBox="1">
            <a:spLocks noChangeArrowheads="1"/>
          </p:cNvSpPr>
          <p:nvPr/>
        </p:nvSpPr>
        <p:spPr bwMode="auto">
          <a:xfrm>
            <a:off x="1631950" y="587375"/>
            <a:ext cx="2922588"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4000">
                <a:latin typeface="Times New Roman" charset="0"/>
              </a:rPr>
              <a:t>PAST</a:t>
            </a:r>
          </a:p>
          <a:p>
            <a:pPr algn="ctr" eaLnBrk="1" hangingPunct="1"/>
            <a:r>
              <a:rPr lang="en-US" sz="4000">
                <a:latin typeface="Times New Roman" charset="0"/>
              </a:rPr>
              <a:t>OLYMPICS</a:t>
            </a:r>
          </a:p>
          <a:p>
            <a:pPr algn="ctr" eaLnBrk="1" hangingPunct="1"/>
            <a:endParaRPr lang="en-US" sz="3200">
              <a:latin typeface="Times New Roman"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2002W_emblem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2190750" cy="16192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298" name="Picture 7" descr="7 February 2002 : Chris Moffat (CAN) at the training runs for the men's luge event at Utah Olympic Park in Park 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2190750" cy="16192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299" name="Picture 11" descr="gy_mai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5381625"/>
            <a:ext cx="342900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17" descr="sk_mai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43400" y="5257800"/>
            <a:ext cx="3771900" cy="13938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1" name="Picture 19" descr="JamaicaBobsledTeam"/>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8600" y="2743200"/>
            <a:ext cx="3448050" cy="2330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5302" name="Text Box 22"/>
          <p:cNvSpPr txBox="1">
            <a:spLocks noChangeArrowheads="1"/>
          </p:cNvSpPr>
          <p:nvPr/>
        </p:nvSpPr>
        <p:spPr bwMode="auto">
          <a:xfrm>
            <a:off x="0" y="1981200"/>
            <a:ext cx="38862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000" i="1" u="sng">
                <a:latin typeface="Times New Roman" charset="0"/>
              </a:rPr>
              <a:t>The Olympics Today</a:t>
            </a:r>
          </a:p>
        </p:txBody>
      </p:sp>
      <p:pic>
        <p:nvPicPr>
          <p:cNvPr id="55303" name="Picture 24" descr="jordan_gal_l_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29200" y="152400"/>
            <a:ext cx="3562350" cy="24034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4" name="Picture 13" descr="tr_m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2286000"/>
            <a:ext cx="5181600" cy="1981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5" name="Picture 21" descr="1101940124_400"/>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270250" y="3429000"/>
            <a:ext cx="1966913" cy="2590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6" name="Picture 26" descr="logo_beijing_40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239000" y="4038600"/>
            <a:ext cx="1546225" cy="2133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5307" name="Picture 32" descr="tomba_gal_l_0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410200" y="4038600"/>
            <a:ext cx="1666875" cy="11239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Sparta (and other city-states) VS Athens--- 30 years</a:t>
            </a:r>
          </a:p>
          <a:p>
            <a:endParaRPr lang="en-US" dirty="0" smtClean="0"/>
          </a:p>
          <a:p>
            <a:endParaRPr lang="en-US" dirty="0"/>
          </a:p>
        </p:txBody>
      </p:sp>
      <p:sp>
        <p:nvSpPr>
          <p:cNvPr id="3" name="Title 2"/>
          <p:cNvSpPr>
            <a:spLocks noGrp="1"/>
          </p:cNvSpPr>
          <p:nvPr>
            <p:ph type="title"/>
          </p:nvPr>
        </p:nvSpPr>
        <p:spPr/>
        <p:txBody>
          <a:bodyPr/>
          <a:lstStyle/>
          <a:p>
            <a:r>
              <a:rPr lang="en-US" dirty="0" smtClean="0"/>
              <a:t>Peloponnesian War</a:t>
            </a:r>
            <a:endParaRPr lang="en-US" dirty="0"/>
          </a:p>
        </p:txBody>
      </p:sp>
      <p:pic>
        <p:nvPicPr>
          <p:cNvPr id="4098" name="Picture 2" descr="Image result for peloponnesian w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28800" y="3238500"/>
            <a:ext cx="508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13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descr="Image result for peloponnesian w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6400" y="304800"/>
            <a:ext cx="8280400" cy="621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469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8313" y="0"/>
            <a:ext cx="8229600" cy="1143000"/>
          </a:xfrm>
        </p:spPr>
        <p:txBody>
          <a:bodyPr/>
          <a:lstStyle/>
          <a:p>
            <a:r>
              <a:rPr lang="en-US" altLang="en-US" dirty="0" smtClean="0"/>
              <a:t>Alexander the Great</a:t>
            </a:r>
          </a:p>
        </p:txBody>
      </p:sp>
      <p:sp>
        <p:nvSpPr>
          <p:cNvPr id="13318" name="Content Placeholder 5"/>
          <p:cNvSpPr>
            <a:spLocks noGrp="1"/>
          </p:cNvSpPr>
          <p:nvPr>
            <p:ph sz="quarter" idx="4"/>
          </p:nvPr>
        </p:nvSpPr>
        <p:spPr>
          <a:xfrm>
            <a:off x="4356100" y="1295400"/>
            <a:ext cx="4787900" cy="5076825"/>
          </a:xfrm>
        </p:spPr>
        <p:txBody>
          <a:bodyPr/>
          <a:lstStyle/>
          <a:p>
            <a:r>
              <a:rPr lang="en-US" altLang="en-US" dirty="0" smtClean="0"/>
              <a:t>356-323 BC</a:t>
            </a:r>
          </a:p>
          <a:p>
            <a:r>
              <a:rPr lang="en-US" altLang="en-US" dirty="0" smtClean="0"/>
              <a:t>Son of Phillip of Macedonia, who conquered Greece</a:t>
            </a:r>
          </a:p>
          <a:p>
            <a:r>
              <a:rPr lang="en-US" altLang="en-US" dirty="0" smtClean="0"/>
              <a:t>Became King at age 16</a:t>
            </a:r>
          </a:p>
          <a:p>
            <a:r>
              <a:rPr lang="en-US" altLang="en-US" dirty="0" smtClean="0"/>
              <a:t>Expands Greek territory and culture from Egypt to India</a:t>
            </a:r>
          </a:p>
          <a:p>
            <a:r>
              <a:rPr lang="en-US" altLang="en-US" dirty="0" smtClean="0"/>
              <a:t>Founded 20 cities named after him including Alexandria in Egypt</a:t>
            </a:r>
          </a:p>
          <a:p>
            <a:r>
              <a:rPr lang="en-US" altLang="en-US" dirty="0" smtClean="0"/>
              <a:t>Dies in Babylon</a:t>
            </a:r>
          </a:p>
        </p:txBody>
      </p:sp>
      <p:pic>
        <p:nvPicPr>
          <p:cNvPr id="3" name="Content Placeholder 2"/>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990600" y="1905000"/>
            <a:ext cx="2944590" cy="3951288"/>
          </a:xfrm>
        </p:spPr>
      </p:pic>
    </p:spTree>
    <p:extLst>
      <p:ext uri="{BB962C8B-B14F-4D97-AF65-F5344CB8AC3E}">
        <p14:creationId xmlns:p14="http://schemas.microsoft.com/office/powerpoint/2010/main" val="1126237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Effect transition="in" filter="fade">
                                      <p:cBhvr>
                                        <p:cTn id="7" dur="500"/>
                                        <p:tgtEl>
                                          <p:spTgt spid="133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8">
                                            <p:txEl>
                                              <p:pRg st="1" end="1"/>
                                            </p:txEl>
                                          </p:spTgt>
                                        </p:tgtEl>
                                        <p:attrNameLst>
                                          <p:attrName>style.visibility</p:attrName>
                                        </p:attrNameLst>
                                      </p:cBhvr>
                                      <p:to>
                                        <p:strVal val="visible"/>
                                      </p:to>
                                    </p:set>
                                    <p:animEffect transition="in" filter="fade">
                                      <p:cBhvr>
                                        <p:cTn id="12" dur="500"/>
                                        <p:tgtEl>
                                          <p:spTgt spid="133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8">
                                            <p:txEl>
                                              <p:pRg st="2" end="2"/>
                                            </p:txEl>
                                          </p:spTgt>
                                        </p:tgtEl>
                                        <p:attrNameLst>
                                          <p:attrName>style.visibility</p:attrName>
                                        </p:attrNameLst>
                                      </p:cBhvr>
                                      <p:to>
                                        <p:strVal val="visible"/>
                                      </p:to>
                                    </p:set>
                                    <p:animEffect transition="in" filter="fade">
                                      <p:cBhvr>
                                        <p:cTn id="17" dur="500"/>
                                        <p:tgtEl>
                                          <p:spTgt spid="133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8">
                                            <p:txEl>
                                              <p:pRg st="3" end="3"/>
                                            </p:txEl>
                                          </p:spTgt>
                                        </p:tgtEl>
                                        <p:attrNameLst>
                                          <p:attrName>style.visibility</p:attrName>
                                        </p:attrNameLst>
                                      </p:cBhvr>
                                      <p:to>
                                        <p:strVal val="visible"/>
                                      </p:to>
                                    </p:set>
                                    <p:animEffect transition="in" filter="fade">
                                      <p:cBhvr>
                                        <p:cTn id="22" dur="500"/>
                                        <p:tgtEl>
                                          <p:spTgt spid="133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18">
                                            <p:txEl>
                                              <p:pRg st="4" end="4"/>
                                            </p:txEl>
                                          </p:spTgt>
                                        </p:tgtEl>
                                        <p:attrNameLst>
                                          <p:attrName>style.visibility</p:attrName>
                                        </p:attrNameLst>
                                      </p:cBhvr>
                                      <p:to>
                                        <p:strVal val="visible"/>
                                      </p:to>
                                    </p:set>
                                    <p:animEffect transition="in" filter="fade">
                                      <p:cBhvr>
                                        <p:cTn id="27" dur="500"/>
                                        <p:tgtEl>
                                          <p:spTgt spid="133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18">
                                            <p:txEl>
                                              <p:pRg st="5" end="5"/>
                                            </p:txEl>
                                          </p:spTgt>
                                        </p:tgtEl>
                                        <p:attrNameLst>
                                          <p:attrName>style.visibility</p:attrName>
                                        </p:attrNameLst>
                                      </p:cBhvr>
                                      <p:to>
                                        <p:strVal val="visible"/>
                                      </p:to>
                                    </p:set>
                                    <p:animEffect transition="in" filter="fade">
                                      <p:cBhvr>
                                        <p:cTn id="32" dur="500"/>
                                        <p:tgtEl>
                                          <p:spTgt spid="133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p:txBody>
      </p:sp>
      <p:sp>
        <p:nvSpPr>
          <p:cNvPr id="3" name="Title 2"/>
          <p:cNvSpPr>
            <a:spLocks noGrp="1"/>
          </p:cNvSpPr>
          <p:nvPr>
            <p:ph type="title"/>
          </p:nvPr>
        </p:nvSpPr>
        <p:spPr/>
        <p:txBody>
          <a:bodyPr/>
          <a:lstStyle/>
          <a:p>
            <a:endParaRPr lang="en-US" dirty="0"/>
          </a:p>
        </p:txBody>
      </p:sp>
      <p:pic>
        <p:nvPicPr>
          <p:cNvPr id="615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00363"/>
            <a:ext cx="8686800" cy="539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82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Mediterranean Climate</a:t>
            </a:r>
            <a:endParaRPr lang="en-US" dirty="0"/>
          </a:p>
        </p:txBody>
      </p:sp>
      <p:pic>
        <p:nvPicPr>
          <p:cNvPr id="3" name="Picture 2"/>
          <p:cNvPicPr>
            <a:picLocks noChangeAspect="1"/>
          </p:cNvPicPr>
          <p:nvPr/>
        </p:nvPicPr>
        <p:blipFill>
          <a:blip r:embed="rId2"/>
          <a:stretch>
            <a:fillRect/>
          </a:stretch>
        </p:blipFill>
        <p:spPr>
          <a:xfrm>
            <a:off x="1277236" y="2286000"/>
            <a:ext cx="6589527" cy="3868255"/>
          </a:xfrm>
          <a:prstGeom prst="rect">
            <a:avLst/>
          </a:prstGeom>
        </p:spPr>
      </p:pic>
    </p:spTree>
    <p:extLst>
      <p:ext uri="{BB962C8B-B14F-4D97-AF65-F5344CB8AC3E}">
        <p14:creationId xmlns:p14="http://schemas.microsoft.com/office/powerpoint/2010/main" val="551916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Tx/>
              <a:buChar char="-"/>
            </a:pPr>
            <a:r>
              <a:rPr lang="en-US" dirty="0" smtClean="0"/>
              <a:t>Alexander’s Kingdom divides</a:t>
            </a:r>
          </a:p>
          <a:p>
            <a:pPr>
              <a:buFontTx/>
              <a:buChar char="-"/>
            </a:pPr>
            <a:r>
              <a:rPr lang="en-US" dirty="0" smtClean="0"/>
              <a:t>Rome Rises. </a:t>
            </a:r>
            <a:endParaRPr lang="en-US" dirty="0"/>
          </a:p>
        </p:txBody>
      </p:sp>
      <p:sp>
        <p:nvSpPr>
          <p:cNvPr id="3" name="Title 2"/>
          <p:cNvSpPr>
            <a:spLocks noGrp="1"/>
          </p:cNvSpPr>
          <p:nvPr>
            <p:ph type="title"/>
          </p:nvPr>
        </p:nvSpPr>
        <p:spPr/>
        <p:txBody>
          <a:bodyPr/>
          <a:lstStyle/>
          <a:p>
            <a:r>
              <a:rPr lang="en-US" dirty="0" smtClean="0"/>
              <a:t>Alexander the Great dies</a:t>
            </a:r>
            <a:endParaRPr lang="en-US" dirty="0"/>
          </a:p>
        </p:txBody>
      </p:sp>
      <p:pic>
        <p:nvPicPr>
          <p:cNvPr id="7170" name="Picture 2" descr="Image result for how did alexander the great di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92426" y="2514600"/>
            <a:ext cx="5705338" cy="397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28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1455738" y="1371600"/>
            <a:ext cx="66040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4400">
                <a:latin typeface="Constantia" charset="0"/>
              </a:rPr>
              <a:t>Athens</a:t>
            </a:r>
          </a:p>
          <a:p>
            <a:pPr algn="ctr"/>
            <a:endParaRPr lang="en-US" sz="4400">
              <a:latin typeface="Constantia" charset="0"/>
            </a:endParaRPr>
          </a:p>
          <a:p>
            <a:pPr algn="ctr"/>
            <a:r>
              <a:rPr lang="en-US" sz="3200">
                <a:latin typeface="Constantia" charset="0"/>
              </a:rPr>
              <a:t>One of the first City-States in the </a:t>
            </a:r>
          </a:p>
          <a:p>
            <a:pPr algn="ctr"/>
            <a:r>
              <a:rPr lang="en-US" sz="3200">
                <a:latin typeface="Constantia" charset="0"/>
              </a:rPr>
              <a:t>world. It was and is at the heart </a:t>
            </a:r>
          </a:p>
          <a:p>
            <a:pPr algn="ctr"/>
            <a:r>
              <a:rPr lang="en-US" sz="3200">
                <a:latin typeface="Constantia" charset="0"/>
              </a:rPr>
              <a:t>of Greece. </a:t>
            </a:r>
            <a:endParaRPr lang="en-US" sz="4400">
              <a:latin typeface="Constantia"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ath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814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http://upload.wikimedia.org/wikipedia/commons/6/60/The_Acropolis_Hill.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47800" y="0"/>
            <a:ext cx="11845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53988" y="609600"/>
            <a:ext cx="8678862"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3200">
                <a:latin typeface="Constantia" charset="0"/>
              </a:rPr>
              <a:t>Athens was a place of thought, architecture, </a:t>
            </a:r>
          </a:p>
          <a:p>
            <a:pPr algn="ctr"/>
            <a:r>
              <a:rPr lang="en-US" sz="3200">
                <a:latin typeface="Constantia" charset="0"/>
              </a:rPr>
              <a:t>and democracy.</a:t>
            </a:r>
          </a:p>
          <a:p>
            <a:pPr algn="ctr"/>
            <a:r>
              <a:rPr lang="en-US" sz="3200">
                <a:latin typeface="Constantia" charset="0"/>
              </a:rPr>
              <a:t>Some of the greatest thinkers in </a:t>
            </a:r>
          </a:p>
          <a:p>
            <a:pPr algn="ctr"/>
            <a:r>
              <a:rPr lang="en-US" sz="3200">
                <a:latin typeface="Constantia" charset="0"/>
              </a:rPr>
              <a:t>the history of the world taught there.</a:t>
            </a:r>
          </a:p>
          <a:p>
            <a:pPr algn="ctr"/>
            <a:endParaRPr lang="en-US" sz="3200"/>
          </a:p>
        </p:txBody>
      </p:sp>
      <p:sp>
        <p:nvSpPr>
          <p:cNvPr id="40963" name="Rectangle 3"/>
          <p:cNvSpPr>
            <a:spLocks noChangeArrowheads="1"/>
          </p:cNvSpPr>
          <p:nvPr/>
        </p:nvSpPr>
        <p:spPr bwMode="auto">
          <a:xfrm>
            <a:off x="828675" y="3276600"/>
            <a:ext cx="761365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sz="3200">
                <a:latin typeface="Constantia" charset="0"/>
              </a:rPr>
              <a:t>Only wealthy boys were educated.</a:t>
            </a:r>
          </a:p>
          <a:p>
            <a:pPr algn="ctr"/>
            <a:r>
              <a:rPr lang="en-US" sz="3200">
                <a:latin typeface="Constantia" charset="0"/>
              </a:rPr>
              <a:t>They were taught arithmetic, reading,</a:t>
            </a:r>
          </a:p>
          <a:p>
            <a:pPr algn="ctr"/>
            <a:r>
              <a:rPr lang="en-US" sz="3200">
                <a:latin typeface="Constantia" charset="0"/>
              </a:rPr>
              <a:t>writing, and philosophy. Any student </a:t>
            </a:r>
          </a:p>
          <a:p>
            <a:pPr algn="ctr"/>
            <a:r>
              <a:rPr lang="en-US" sz="3200">
                <a:latin typeface="Constantia" charset="0"/>
              </a:rPr>
              <a:t>who misbehaved was beaten by a slave</a:t>
            </a:r>
          </a:p>
          <a:p>
            <a:pPr algn="ctr"/>
            <a:r>
              <a:rPr lang="en-US" sz="3200">
                <a:latin typeface="Constantia" charset="0"/>
              </a:rPr>
              <a:t>their father hired called a paedogogus.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additive="base">
                                        <p:cTn id="7" dur="500" fill="hold"/>
                                        <p:tgtEl>
                                          <p:spTgt spid="40963"/>
                                        </p:tgtEl>
                                        <p:attrNameLst>
                                          <p:attrName>ppt_x</p:attrName>
                                        </p:attrNameLst>
                                      </p:cBhvr>
                                      <p:tavLst>
                                        <p:tav tm="0">
                                          <p:val>
                                            <p:strVal val="#ppt_x"/>
                                          </p:val>
                                        </p:tav>
                                        <p:tav tm="100000">
                                          <p:val>
                                            <p:strVal val="#ppt_x"/>
                                          </p:val>
                                        </p:tav>
                                      </p:tavLst>
                                    </p:anim>
                                    <p:anim calcmode="lin" valueType="num">
                                      <p:cBhvr additive="base">
                                        <p:cTn id="8"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20">
      <a:dk1>
        <a:srgbClr val="938953"/>
      </a:dk1>
      <a:lt1>
        <a:srgbClr val="030301"/>
      </a:lt1>
      <a:dk2>
        <a:srgbClr val="938953"/>
      </a:dk2>
      <a:lt2>
        <a:srgbClr val="938953"/>
      </a:lt2>
      <a:accent1>
        <a:srgbClr val="938953"/>
      </a:accent1>
      <a:accent2>
        <a:srgbClr val="938953"/>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46377</TotalTime>
  <Words>754</Words>
  <Application>Microsoft Office PowerPoint</Application>
  <PresentationFormat>On-screen Show (4:3)</PresentationFormat>
  <Paragraphs>143</Paragraphs>
  <Slides>50</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ＭＳ Ｐゴシック</vt:lpstr>
      <vt:lpstr>Arial</vt:lpstr>
      <vt:lpstr>Calibri</vt:lpstr>
      <vt:lpstr>Constantia</vt:lpstr>
      <vt:lpstr>Times New Roman</vt:lpstr>
      <vt:lpstr>Wingdings 2</vt:lpstr>
      <vt:lpstr>Paper</vt:lpstr>
      <vt:lpstr>GREECE</vt:lpstr>
      <vt:lpstr>PowerPoint Presentation</vt:lpstr>
      <vt:lpstr>How did Greece come to be?</vt:lpstr>
      <vt:lpstr>PowerPoint Presentation</vt:lpstr>
      <vt:lpstr>Mediterranean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in Sparta</vt:lpstr>
      <vt:lpstr>PowerPoint Presentation</vt:lpstr>
      <vt:lpstr>PowerPoint Presentation</vt:lpstr>
      <vt:lpstr>Compare Contrast Activity</vt:lpstr>
      <vt:lpstr>Greek Contributions -architecture -art -mythology -theatre -Olympics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Greek 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Peloponnesian War</vt:lpstr>
      <vt:lpstr>PowerPoint Presentation</vt:lpstr>
      <vt:lpstr>Alexander the Great</vt:lpstr>
      <vt:lpstr>PowerPoint Presentation</vt:lpstr>
      <vt:lpstr>Alexander the Great dies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Grant Underwood</dc:creator>
  <cp:lastModifiedBy>AMY ASHMENT</cp:lastModifiedBy>
  <cp:revision>96</cp:revision>
  <dcterms:created xsi:type="dcterms:W3CDTF">2014-01-22T22:42:22Z</dcterms:created>
  <dcterms:modified xsi:type="dcterms:W3CDTF">2019-02-06T15:16:12Z</dcterms:modified>
</cp:coreProperties>
</file>